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6"/>
  </p:notesMasterIdLst>
  <p:handoutMasterIdLst>
    <p:handoutMasterId r:id="rId187"/>
  </p:handoutMasterIdLst>
  <p:sldIdLst>
    <p:sldId id="703" r:id="rId2"/>
    <p:sldId id="704" r:id="rId3"/>
    <p:sldId id="557" r:id="rId4"/>
    <p:sldId id="593" r:id="rId5"/>
    <p:sldId id="613" r:id="rId6"/>
    <p:sldId id="614" r:id="rId7"/>
    <p:sldId id="610" r:id="rId8"/>
    <p:sldId id="594" r:id="rId9"/>
    <p:sldId id="595" r:id="rId10"/>
    <p:sldId id="596" r:id="rId11"/>
    <p:sldId id="615" r:id="rId12"/>
    <p:sldId id="597" r:id="rId13"/>
    <p:sldId id="616" r:id="rId14"/>
    <p:sldId id="617" r:id="rId15"/>
    <p:sldId id="721" r:id="rId16"/>
    <p:sldId id="705" r:id="rId17"/>
    <p:sldId id="299" r:id="rId18"/>
    <p:sldId id="562" r:id="rId19"/>
    <p:sldId id="257" r:id="rId20"/>
    <p:sldId id="455" r:id="rId21"/>
    <p:sldId id="454" r:id="rId22"/>
    <p:sldId id="314" r:id="rId23"/>
    <p:sldId id="272" r:id="rId24"/>
    <p:sldId id="307" r:id="rId25"/>
    <p:sldId id="308" r:id="rId26"/>
    <p:sldId id="309" r:id="rId27"/>
    <p:sldId id="311" r:id="rId28"/>
    <p:sldId id="312" r:id="rId29"/>
    <p:sldId id="313" r:id="rId30"/>
    <p:sldId id="306"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258" r:id="rId45"/>
    <p:sldId id="690" r:id="rId46"/>
    <p:sldId id="691" r:id="rId47"/>
    <p:sldId id="330" r:id="rId48"/>
    <p:sldId id="331" r:id="rId49"/>
    <p:sldId id="461" r:id="rId50"/>
    <p:sldId id="458" r:id="rId51"/>
    <p:sldId id="459" r:id="rId52"/>
    <p:sldId id="460" r:id="rId53"/>
    <p:sldId id="332" r:id="rId54"/>
    <p:sldId id="333" r:id="rId55"/>
    <p:sldId id="334" r:id="rId56"/>
    <p:sldId id="335" r:id="rId57"/>
    <p:sldId id="336" r:id="rId58"/>
    <p:sldId id="337" r:id="rId59"/>
    <p:sldId id="338" r:id="rId60"/>
    <p:sldId id="342" r:id="rId61"/>
    <p:sldId id="456" r:id="rId62"/>
    <p:sldId id="346" r:id="rId63"/>
    <p:sldId id="347" r:id="rId64"/>
    <p:sldId id="348" r:id="rId65"/>
    <p:sldId id="343" r:id="rId66"/>
    <p:sldId id="344" r:id="rId67"/>
    <p:sldId id="350" r:id="rId68"/>
    <p:sldId id="351" r:id="rId69"/>
    <p:sldId id="352" r:id="rId70"/>
    <p:sldId id="354" r:id="rId71"/>
    <p:sldId id="355" r:id="rId72"/>
    <p:sldId id="463" r:id="rId73"/>
    <p:sldId id="365" r:id="rId74"/>
    <p:sldId id="259" r:id="rId75"/>
    <p:sldId id="260" r:id="rId76"/>
    <p:sldId id="261" r:id="rId77"/>
    <p:sldId id="262" r:id="rId78"/>
    <p:sldId id="263" r:id="rId79"/>
    <p:sldId id="683" r:id="rId80"/>
    <p:sldId id="265" r:id="rId81"/>
    <p:sldId id="266" r:id="rId82"/>
    <p:sldId id="684" r:id="rId83"/>
    <p:sldId id="268" r:id="rId84"/>
    <p:sldId id="685" r:id="rId85"/>
    <p:sldId id="462" r:id="rId86"/>
    <p:sldId id="353" r:id="rId87"/>
    <p:sldId id="356" r:id="rId88"/>
    <p:sldId id="357" r:id="rId89"/>
    <p:sldId id="358" r:id="rId90"/>
    <p:sldId id="359" r:id="rId91"/>
    <p:sldId id="360" r:id="rId92"/>
    <p:sldId id="361" r:id="rId93"/>
    <p:sldId id="362" r:id="rId94"/>
    <p:sldId id="363" r:id="rId95"/>
    <p:sldId id="364" r:id="rId96"/>
    <p:sldId id="366" r:id="rId97"/>
    <p:sldId id="367" r:id="rId98"/>
    <p:sldId id="368" r:id="rId99"/>
    <p:sldId id="315" r:id="rId100"/>
    <p:sldId id="369" r:id="rId101"/>
    <p:sldId id="370" r:id="rId102"/>
    <p:sldId id="371" r:id="rId103"/>
    <p:sldId id="687" r:id="rId104"/>
    <p:sldId id="382" r:id="rId105"/>
    <p:sldId id="464" r:id="rId106"/>
    <p:sldId id="375" r:id="rId107"/>
    <p:sldId id="376" r:id="rId108"/>
    <p:sldId id="381" r:id="rId109"/>
    <p:sldId id="377" r:id="rId110"/>
    <p:sldId id="378" r:id="rId111"/>
    <p:sldId id="379" r:id="rId112"/>
    <p:sldId id="380" r:id="rId113"/>
    <p:sldId id="373" r:id="rId114"/>
    <p:sldId id="374" r:id="rId115"/>
    <p:sldId id="383" r:id="rId116"/>
    <p:sldId id="384" r:id="rId117"/>
    <p:sldId id="387" r:id="rId118"/>
    <p:sldId id="385" r:id="rId119"/>
    <p:sldId id="386" r:id="rId120"/>
    <p:sldId id="400" r:id="rId121"/>
    <p:sldId id="401" r:id="rId122"/>
    <p:sldId id="694" r:id="rId123"/>
    <p:sldId id="695" r:id="rId124"/>
    <p:sldId id="696" r:id="rId125"/>
    <p:sldId id="697" r:id="rId126"/>
    <p:sldId id="698" r:id="rId127"/>
    <p:sldId id="699" r:id="rId128"/>
    <p:sldId id="700" r:id="rId129"/>
    <p:sldId id="467" r:id="rId130"/>
    <p:sldId id="414" r:id="rId131"/>
    <p:sldId id="465" r:id="rId132"/>
    <p:sldId id="403" r:id="rId133"/>
    <p:sldId id="404" r:id="rId134"/>
    <p:sldId id="406" r:id="rId135"/>
    <p:sldId id="413" r:id="rId136"/>
    <p:sldId id="405" r:id="rId137"/>
    <p:sldId id="407" r:id="rId138"/>
    <p:sldId id="408" r:id="rId139"/>
    <p:sldId id="409" r:id="rId140"/>
    <p:sldId id="410" r:id="rId141"/>
    <p:sldId id="411" r:id="rId142"/>
    <p:sldId id="412" r:id="rId143"/>
    <p:sldId id="415" r:id="rId144"/>
    <p:sldId id="416" r:id="rId145"/>
    <p:sldId id="417" r:id="rId146"/>
    <p:sldId id="418" r:id="rId147"/>
    <p:sldId id="419" r:id="rId148"/>
    <p:sldId id="420" r:id="rId149"/>
    <p:sldId id="421" r:id="rId150"/>
    <p:sldId id="422" r:id="rId151"/>
    <p:sldId id="423" r:id="rId152"/>
    <p:sldId id="424" r:id="rId153"/>
    <p:sldId id="425" r:id="rId154"/>
    <p:sldId id="426" r:id="rId155"/>
    <p:sldId id="427" r:id="rId156"/>
    <p:sldId id="430" r:id="rId157"/>
    <p:sldId id="428" r:id="rId158"/>
    <p:sldId id="429" r:id="rId159"/>
    <p:sldId id="431" r:id="rId160"/>
    <p:sldId id="434" r:id="rId161"/>
    <p:sldId id="435" r:id="rId162"/>
    <p:sldId id="436" r:id="rId163"/>
    <p:sldId id="437" r:id="rId164"/>
    <p:sldId id="432" r:id="rId165"/>
    <p:sldId id="397" r:id="rId166"/>
    <p:sldId id="393" r:id="rId167"/>
    <p:sldId id="466" r:id="rId168"/>
    <p:sldId id="273" r:id="rId169"/>
    <p:sldId id="301" r:id="rId170"/>
    <p:sldId id="300" r:id="rId171"/>
    <p:sldId id="302" r:id="rId172"/>
    <p:sldId id="264" r:id="rId173"/>
    <p:sldId id="303" r:id="rId174"/>
    <p:sldId id="304" r:id="rId175"/>
    <p:sldId id="692" r:id="rId176"/>
    <p:sldId id="693" r:id="rId177"/>
    <p:sldId id="679" r:id="rId178"/>
    <p:sldId id="267" r:id="rId179"/>
    <p:sldId id="449" r:id="rId180"/>
    <p:sldId id="450" r:id="rId181"/>
    <p:sldId id="441" r:id="rId182"/>
    <p:sldId id="439" r:id="rId183"/>
    <p:sldId id="440" r:id="rId184"/>
    <p:sldId id="283" r:id="rId1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71" autoAdjust="0"/>
  </p:normalViewPr>
  <p:slideViewPr>
    <p:cSldViewPr>
      <p:cViewPr varScale="1">
        <p:scale>
          <a:sx n="59" d="100"/>
          <a:sy n="59" d="100"/>
        </p:scale>
        <p:origin x="1616" y="5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handoutMaster" Target="handoutMasters/handout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4/26/2023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2566176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4/26/2023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37432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19</a:t>
            </a:fld>
            <a:endParaRPr lang="en-US"/>
          </a:p>
        </p:txBody>
      </p:sp>
    </p:spTree>
    <p:extLst>
      <p:ext uri="{BB962C8B-B14F-4D97-AF65-F5344CB8AC3E}">
        <p14:creationId xmlns:p14="http://schemas.microsoft.com/office/powerpoint/2010/main" val="2991748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29</a:t>
            </a:fld>
            <a:endParaRPr lang="en-US"/>
          </a:p>
        </p:txBody>
      </p:sp>
    </p:spTree>
    <p:extLst>
      <p:ext uri="{BB962C8B-B14F-4D97-AF65-F5344CB8AC3E}">
        <p14:creationId xmlns:p14="http://schemas.microsoft.com/office/powerpoint/2010/main" val="306011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dirty="0"/>
          </a:p>
        </p:txBody>
      </p:sp>
    </p:spTree>
    <p:extLst>
      <p:ext uri="{BB962C8B-B14F-4D97-AF65-F5344CB8AC3E}">
        <p14:creationId xmlns:p14="http://schemas.microsoft.com/office/powerpoint/2010/main" val="2782133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
        <p:nvSpPr>
          <p:cNvPr id="5" name="Header Placeholder 4"/>
          <p:cNvSpPr>
            <a:spLocks noGrp="1"/>
          </p:cNvSpPr>
          <p:nvPr>
            <p:ph type="hdr" sz="quarte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
        <p:nvSpPr>
          <p:cNvPr id="5" name="Header Placeholder 4"/>
          <p:cNvSpPr>
            <a:spLocks noGrp="1"/>
          </p:cNvSpPr>
          <p:nvPr>
            <p:ph type="hdr" sz="quarter" idx="1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
        <p:nvSpPr>
          <p:cNvPr id="5" name="Header Placeholder 4"/>
          <p:cNvSpPr>
            <a:spLocks noGrp="1"/>
          </p:cNvSpPr>
          <p:nvPr>
            <p:ph type="hdr" sz="quarter" idx="1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4172773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14</a:t>
            </a:fld>
            <a:endParaRPr lang="en-US"/>
          </a:p>
        </p:txBody>
      </p:sp>
    </p:spTree>
    <p:extLst>
      <p:ext uri="{BB962C8B-B14F-4D97-AF65-F5344CB8AC3E}">
        <p14:creationId xmlns:p14="http://schemas.microsoft.com/office/powerpoint/2010/main" val="2881615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18</a:t>
            </a:fld>
            <a:endParaRPr lang="en-US" dirty="0"/>
          </a:p>
        </p:txBody>
      </p:sp>
    </p:spTree>
    <p:extLst>
      <p:ext uri="{BB962C8B-B14F-4D97-AF65-F5344CB8AC3E}">
        <p14:creationId xmlns:p14="http://schemas.microsoft.com/office/powerpoint/2010/main" val="2719548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B700DBC-CA1D-49AD-A71D-0F3AA8773499}" type="datetime1">
              <a:rPr lang="en-US" smtClean="0"/>
              <a:t>4/26/2023</a:t>
            </a:fld>
            <a:endParaRPr lang="en-US"/>
          </a:p>
        </p:txBody>
      </p:sp>
      <p:sp>
        <p:nvSpPr>
          <p:cNvPr id="5" name="Footer Placeholder 4"/>
          <p:cNvSpPr>
            <a:spLocks noGrp="1"/>
          </p:cNvSpPr>
          <p:nvPr>
            <p:ph type="ftr" sz="quarter" idx="11"/>
          </p:nvPr>
        </p:nvSpPr>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A39349-C7AB-4BCC-917E-827C979790F0}" type="datetime1">
              <a:rPr lang="en-US" smtClean="0"/>
              <a:t>4/26/2023</a:t>
            </a:fld>
            <a:endParaRPr lang="en-US"/>
          </a:p>
        </p:txBody>
      </p:sp>
      <p:sp>
        <p:nvSpPr>
          <p:cNvPr id="5" name="Footer Placeholder 4"/>
          <p:cNvSpPr>
            <a:spLocks noGrp="1"/>
          </p:cNvSpPr>
          <p:nvPr>
            <p:ph type="ftr" sz="quarter" idx="11"/>
          </p:nvPr>
        </p:nvSpPr>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D7725-2DFF-4F61-99FC-1DB0381C2BFF}" type="datetime1">
              <a:rPr lang="en-US" smtClean="0"/>
              <a:t>4/26/2023</a:t>
            </a:fld>
            <a:endParaRPr lang="en-US"/>
          </a:p>
        </p:txBody>
      </p:sp>
      <p:sp>
        <p:nvSpPr>
          <p:cNvPr id="5" name="Footer Placeholder 4"/>
          <p:cNvSpPr>
            <a:spLocks noGrp="1"/>
          </p:cNvSpPr>
          <p:nvPr>
            <p:ph type="ftr" sz="quarter" idx="11"/>
          </p:nvPr>
        </p:nvSpPr>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1125CD-9959-4F5E-9926-704C994C3BDE}" type="datetime1">
              <a:rPr lang="en-US" smtClean="0"/>
              <a:t>4/26/2023</a:t>
            </a:fld>
            <a:endParaRPr lang="en-US"/>
          </a:p>
        </p:txBody>
      </p:sp>
      <p:sp>
        <p:nvSpPr>
          <p:cNvPr id="5" name="Footer Placeholder 4"/>
          <p:cNvSpPr>
            <a:spLocks noGrp="1"/>
          </p:cNvSpPr>
          <p:nvPr>
            <p:ph type="ftr" sz="quarter" idx="11"/>
          </p:nvPr>
        </p:nvSpPr>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484CAB-66E4-430A-AF1A-364AEE3D7230}" type="datetime1">
              <a:rPr lang="en-US" smtClean="0"/>
              <a:t>4/26/2023</a:t>
            </a:fld>
            <a:endParaRPr lang="en-US"/>
          </a:p>
        </p:txBody>
      </p:sp>
      <p:sp>
        <p:nvSpPr>
          <p:cNvPr id="5" name="Footer Placeholder 4"/>
          <p:cNvSpPr>
            <a:spLocks noGrp="1"/>
          </p:cNvSpPr>
          <p:nvPr>
            <p:ph type="ftr" sz="quarter" idx="11"/>
          </p:nvPr>
        </p:nvSpPr>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669A91-B91D-4008-8167-1E10938CFB41}" type="datetime1">
              <a:rPr lang="en-US" smtClean="0"/>
              <a:t>4/26/2023</a:t>
            </a:fld>
            <a:endParaRPr lang="en-US"/>
          </a:p>
        </p:txBody>
      </p:sp>
      <p:sp>
        <p:nvSpPr>
          <p:cNvPr id="6" name="Footer Placeholder 5"/>
          <p:cNvSpPr>
            <a:spLocks noGrp="1"/>
          </p:cNvSpPr>
          <p:nvPr>
            <p:ph type="ftr" sz="quarter" idx="11"/>
          </p:nvPr>
        </p:nvSpPr>
        <p:spPr/>
        <p:txBody>
          <a:bodyPr/>
          <a:lstStyle/>
          <a:p>
            <a:r>
              <a:rPr lang="en-US"/>
              <a:t>Faculty Name  Dr. Kunti Mishra     Unit II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EE1B9D-C8A7-47C5-A495-DD0B7E6237AD}" type="datetime1">
              <a:rPr lang="en-US" smtClean="0"/>
              <a:t>4/26/2023</a:t>
            </a:fld>
            <a:endParaRPr lang="en-US"/>
          </a:p>
        </p:txBody>
      </p:sp>
      <p:sp>
        <p:nvSpPr>
          <p:cNvPr id="8" name="Footer Placeholder 7"/>
          <p:cNvSpPr>
            <a:spLocks noGrp="1"/>
          </p:cNvSpPr>
          <p:nvPr>
            <p:ph type="ftr" sz="quarter" idx="11"/>
          </p:nvPr>
        </p:nvSpPr>
        <p:spPr/>
        <p:txBody>
          <a:bodyPr/>
          <a:lstStyle/>
          <a:p>
            <a:r>
              <a:rPr lang="en-US"/>
              <a:t>Faculty Name  Dr. Kunti Mishra     Unit II</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a:t>Click to edit Master title style</a:t>
            </a:r>
          </a:p>
        </p:txBody>
      </p:sp>
      <p:sp>
        <p:nvSpPr>
          <p:cNvPr id="3" name="Date Placeholder 2"/>
          <p:cNvSpPr>
            <a:spLocks noGrp="1"/>
          </p:cNvSpPr>
          <p:nvPr>
            <p:ph type="dt" sz="half" idx="10"/>
          </p:nvPr>
        </p:nvSpPr>
        <p:spPr/>
        <p:txBody>
          <a:bodyPr/>
          <a:lstStyle/>
          <a:p>
            <a:fld id="{11E63663-B2EC-4EE1-AAEE-D978956E2C39}" type="datetime1">
              <a:rPr lang="en-US" smtClean="0"/>
              <a:t>4/26/2023</a:t>
            </a:fld>
            <a:endParaRPr lang="en-US"/>
          </a:p>
        </p:txBody>
      </p:sp>
      <p:sp>
        <p:nvSpPr>
          <p:cNvPr id="4" name="Footer Placeholder 3"/>
          <p:cNvSpPr>
            <a:spLocks noGrp="1"/>
          </p:cNvSpPr>
          <p:nvPr>
            <p:ph type="ftr" sz="quarter" idx="11"/>
          </p:nvPr>
        </p:nvSpPr>
        <p:spPr/>
        <p:txBody>
          <a:bodyPr/>
          <a:lstStyle/>
          <a:p>
            <a:r>
              <a:rPr lang="en-US"/>
              <a:t>Faculty Name  Dr. Kunti Mishra     Unit II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08CCA7-E2D9-457A-8B46-CEBBF88BDCEB}" type="datetime1">
              <a:rPr lang="en-US" smtClean="0"/>
              <a:t>4/26/2023</a:t>
            </a:fld>
            <a:endParaRPr lang="en-US"/>
          </a:p>
        </p:txBody>
      </p:sp>
      <p:sp>
        <p:nvSpPr>
          <p:cNvPr id="3" name="Footer Placeholder 2"/>
          <p:cNvSpPr>
            <a:spLocks noGrp="1"/>
          </p:cNvSpPr>
          <p:nvPr>
            <p:ph type="ftr" sz="quarter" idx="11"/>
          </p:nvPr>
        </p:nvSpPr>
        <p:spPr/>
        <p:txBody>
          <a:bodyPr/>
          <a:lstStyle/>
          <a:p>
            <a:r>
              <a:rPr lang="en-US"/>
              <a:t>Faculty Name  Dr. Kunti Mishra     Unit II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DBA755-DED8-41A1-A6C0-86C469FFA982}" type="datetime1">
              <a:rPr lang="en-US" smtClean="0"/>
              <a:t>4/26/2023</a:t>
            </a:fld>
            <a:endParaRPr lang="en-US"/>
          </a:p>
        </p:txBody>
      </p:sp>
      <p:sp>
        <p:nvSpPr>
          <p:cNvPr id="6" name="Footer Placeholder 5"/>
          <p:cNvSpPr>
            <a:spLocks noGrp="1"/>
          </p:cNvSpPr>
          <p:nvPr>
            <p:ph type="ftr" sz="quarter" idx="11"/>
          </p:nvPr>
        </p:nvSpPr>
        <p:spPr/>
        <p:txBody>
          <a:bodyPr/>
          <a:lstStyle/>
          <a:p>
            <a:r>
              <a:rPr lang="en-US"/>
              <a:t>Faculty Name  Dr. Kunti Mishra     Unit II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1B1A11-4F65-4239-9368-99DB0011EFF6}" type="datetime1">
              <a:rPr lang="en-US" smtClean="0"/>
              <a:t>4/26/2023</a:t>
            </a:fld>
            <a:endParaRPr lang="en-US"/>
          </a:p>
        </p:txBody>
      </p:sp>
      <p:sp>
        <p:nvSpPr>
          <p:cNvPr id="6" name="Footer Placeholder 5"/>
          <p:cNvSpPr>
            <a:spLocks noGrp="1"/>
          </p:cNvSpPr>
          <p:nvPr>
            <p:ph type="ftr" sz="quarter" idx="11"/>
          </p:nvPr>
        </p:nvSpPr>
        <p:spPr/>
        <p:txBody>
          <a:bodyPr/>
          <a:lstStyle/>
          <a:p>
            <a:r>
              <a:rPr lang="en-US"/>
              <a:t>Faculty Name  Dr. Kunti Mishra     Unit II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456753-50A5-4FB6-9646-18B319CF9B66}" type="datetime1">
              <a:rPr lang="en-US" smtClean="0"/>
              <a:t>4/26/2023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Faculty Name  Dr. Kunti Mishra     Unit II</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0.png"/></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0.png"/><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oidainstituteofengtech-my.sharepoint.com/:w:/g/personal/kuntimishra_niet_co_in/EU-tpKSd_zlPmjkHO88Cmw8Bbt79WUV4hTEdul1Z6Po5kQ?e=RJHfTt"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youtu.be/a8MYgSRknmI" TargetMode="External"/><Relationship Id="rId7" Type="http://schemas.openxmlformats.org/officeDocument/2006/relationships/image" Target="../media/image2.png"/><Relationship Id="rId2" Type="http://schemas.openxmlformats.org/officeDocument/2006/relationships/hyperlink" Target="https://youtu.be/h-NtACvrPfQ" TargetMode="External"/><Relationship Id="rId1" Type="http://schemas.openxmlformats.org/officeDocument/2006/relationships/slideLayout" Target="../slideLayouts/slideLayout2.xml"/><Relationship Id="rId6" Type="http://schemas.openxmlformats.org/officeDocument/2006/relationships/hyperlink" Target="https://youtu.be/ayaa7_e1cIA" TargetMode="External"/><Relationship Id="rId5" Type="http://schemas.openxmlformats.org/officeDocument/2006/relationships/hyperlink" Target="https://youtu.be/argjx9DJdxY" TargetMode="External"/><Relationship Id="rId4" Type="http://schemas.openxmlformats.org/officeDocument/2006/relationships/hyperlink" Target="https://youtu.be/msJXJgrY1t4"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youtu.be/q6BwAotTI04" TargetMode="External"/><Relationship Id="rId2" Type="http://schemas.openxmlformats.org/officeDocument/2006/relationships/hyperlink" Target="https://youtu.be/89bs12h_Cg0"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ptel.ac.in/content/storage2/courses/103106120/LectureNotes/Lec3_1.pdf"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noidainstituteofengtech-my.sharepoint.com/:w:/g/personal/kuntimishra_niet_co_in/EWSTpgxrY3JMjv1TFFUu95EB8hi85bVGtLTxK0JPOlbGQQ?e=Qhroes" TargetMode="External"/><Relationship Id="rId2" Type="http://schemas.openxmlformats.org/officeDocument/2006/relationships/hyperlink" Target="https://noidainstituteofengtech-my.sharepoint.com/:w:/g/personal/kuntimishra_niet_co_in/EeKp0XZTy5xIoPSVlpDEDu8BajgQdfMqE3HX2M0sIHeEew?e=LabCTc"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noidainstituteofengtech-my.sharepoint.com/:b:/g/personal/kuntimishra_niet_co_in/EQjn8gCwSXNAggC69pGDdG8BmUvJ4ORfHNH-3TJAua3xyQ?e=za2raN" TargetMode="External"/><Relationship Id="rId4" Type="http://schemas.openxmlformats.org/officeDocument/2006/relationships/hyperlink" Target="https://noidainstituteofengtech-my.sharepoint.com/:w:/g/personal/kuntimishra_niet_co_in/EZ2QtOdGyNdCn7UR0t2z-osBAR-Cf4N1haMplFXri2KYSA?e=P6Cz8F"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0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cKakQI_jl3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youtu.be/mZ-FREAgCyY" TargetMode="External"/><Relationship Id="rId4" Type="http://schemas.openxmlformats.org/officeDocument/2006/relationships/hyperlink" Target="https://youtu.be/bMSYgnrM-zw"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0"/>
            <a:ext cx="7853570" cy="456263"/>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latin typeface="Times New Roman" panose="02020603050405020304" pitchFamily="18" charset="0"/>
                <a:cs typeface="Times New Roman" panose="02020603050405020304" pitchFamily="18" charset="0"/>
              </a:rPr>
              <a:t>Noida</a:t>
            </a:r>
            <a:r>
              <a:rPr lang="en-US" sz="2400" dirty="0">
                <a:latin typeface="Times New Roman" panose="02020603050405020304" pitchFamily="18" charset="0"/>
                <a:cs typeface="Times New Roman" panose="02020603050405020304" pitchFamily="18" charset="0"/>
              </a:rPr>
              <a:t> Institute of Engineering and Technology, Greater </a:t>
            </a:r>
            <a:r>
              <a:rPr lang="en-US" sz="2400" dirty="0" err="1">
                <a:latin typeface="Times New Roman" panose="02020603050405020304" pitchFamily="18" charset="0"/>
                <a:cs typeface="Times New Roman" panose="02020603050405020304" pitchFamily="18" charset="0"/>
              </a:rPr>
              <a:t>Noida</a:t>
            </a:r>
            <a:endParaRPr lang="en-US" sz="2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752600" y="914400"/>
            <a:ext cx="5638800" cy="1314450"/>
          </a:xfrm>
        </p:spPr>
        <p:style>
          <a:lnRef idx="2">
            <a:schemeClr val="accent5"/>
          </a:lnRef>
          <a:fillRef idx="1">
            <a:schemeClr val="lt1"/>
          </a:fillRef>
          <a:effectRef idx="0">
            <a:schemeClr val="accent5"/>
          </a:effectRef>
          <a:fontRef idx="minor">
            <a:schemeClr val="dk1"/>
          </a:fontRef>
        </p:style>
        <p:txBody>
          <a:bodyPr>
            <a:normAutofit/>
          </a:bodyPr>
          <a:lstStyle/>
          <a:p>
            <a:endParaRPr lang="en-US" sz="1875"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Statistical Technique-II</a:t>
            </a:r>
          </a:p>
        </p:txBody>
      </p:sp>
      <p:sp>
        <p:nvSpPr>
          <p:cNvPr id="6" name="Subtitle 2"/>
          <p:cNvSpPr txBox="1">
            <a:spLocks/>
          </p:cNvSpPr>
          <p:nvPr/>
        </p:nvSpPr>
        <p:spPr>
          <a:xfrm>
            <a:off x="5372100" y="3581400"/>
            <a:ext cx="3009900" cy="190500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Dr. Kunti Mishra</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NIET, Gr Noida</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 Department of</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Mathematics</a:t>
            </a:r>
          </a:p>
        </p:txBody>
      </p:sp>
      <p:sp>
        <p:nvSpPr>
          <p:cNvPr id="9" name="Date Placeholder 8"/>
          <p:cNvSpPr>
            <a:spLocks noGrp="1"/>
          </p:cNvSpPr>
          <p:nvPr>
            <p:ph type="dt" sz="half" idx="10"/>
          </p:nvPr>
        </p:nvSpPr>
        <p:spPr>
          <a:xfrm>
            <a:off x="1428750" y="5726907"/>
            <a:ext cx="1600200" cy="273844"/>
          </a:xfrm>
        </p:spPr>
        <p:txBody>
          <a:bodyPr/>
          <a:lstStyle/>
          <a:p>
            <a:fld id="{E40188AC-9BC4-43AE-9F4B-5177954B6479}" type="datetime1">
              <a:rPr lang="en-US" smtClean="0"/>
              <a:t>4/26/2023</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sp>
        <p:nvSpPr>
          <p:cNvPr id="12" name="Subtitle 2"/>
          <p:cNvSpPr txBox="1">
            <a:spLocks/>
          </p:cNvSpPr>
          <p:nvPr/>
        </p:nvSpPr>
        <p:spPr>
          <a:xfrm>
            <a:off x="762000" y="2992248"/>
            <a:ext cx="1543050" cy="4000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Unit: II</a:t>
            </a:r>
          </a:p>
        </p:txBody>
      </p:sp>
      <p:sp>
        <p:nvSpPr>
          <p:cNvPr id="14" name="Subtitle 2"/>
          <p:cNvSpPr txBox="1">
            <a:spLocks/>
          </p:cNvSpPr>
          <p:nvPr/>
        </p:nvSpPr>
        <p:spPr>
          <a:xfrm>
            <a:off x="762000" y="3581400"/>
            <a:ext cx="4191000" cy="1212849"/>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Subject Name: Mathematics-IV</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Subject Code: AAS0301A</a:t>
            </a:r>
          </a:p>
          <a:p>
            <a:pPr algn="ctr">
              <a:spcBef>
                <a:spcPct val="20000"/>
              </a:spcBef>
              <a:defRPr/>
            </a:pPr>
            <a:endParaRPr lang="en-US" sz="2400" dirty="0">
              <a:solidFill>
                <a:schemeClr val="tx1"/>
              </a:solidFill>
              <a:latin typeface="Times New Roman" panose="02020603050405020304" pitchFamily="18" charset="0"/>
              <a:cs typeface="Times New Roman" panose="02020603050405020304" pitchFamily="18" charset="0"/>
            </a:endParaRPr>
          </a:p>
          <a:p>
            <a:pPr algn="ctr">
              <a:spcBef>
                <a:spcPct val="20000"/>
              </a:spcBef>
              <a:defRPr/>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5" name="Subtitle 2"/>
          <p:cNvSpPr txBox="1">
            <a:spLocks/>
          </p:cNvSpPr>
          <p:nvPr/>
        </p:nvSpPr>
        <p:spPr>
          <a:xfrm>
            <a:off x="838200" y="4953000"/>
            <a:ext cx="3139641" cy="699436"/>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a:spcBef>
                <a:spcPct val="20000"/>
              </a:spcBef>
              <a:defRPr/>
            </a:pPr>
            <a:r>
              <a:rPr lang="en-US" sz="1650" dirty="0">
                <a:solidFill>
                  <a:schemeClr val="tx1"/>
                </a:solidFill>
              </a:rPr>
              <a:t> </a:t>
            </a:r>
            <a:r>
              <a:rPr lang="en-US" sz="2400" dirty="0">
                <a:solidFill>
                  <a:schemeClr val="tx1"/>
                </a:solidFill>
                <a:latin typeface="Times New Roman" panose="02020603050405020304" pitchFamily="18" charset="0"/>
                <a:cs typeface="Times New Roman" panose="02020603050405020304" pitchFamily="18" charset="0"/>
              </a:rPr>
              <a:t>B Tech 4</a:t>
            </a:r>
            <a:r>
              <a:rPr lang="en-US" sz="2400" baseline="30000" dirty="0">
                <a:solidFill>
                  <a:schemeClr val="tx1"/>
                </a:solidFill>
                <a:latin typeface="Times New Roman" panose="02020603050405020304" pitchFamily="18" charset="0"/>
                <a:cs typeface="Times New Roman" panose="02020603050405020304" pitchFamily="18" charset="0"/>
              </a:rPr>
              <a:t>th</a:t>
            </a:r>
            <a:r>
              <a:rPr lang="en-US" sz="2400" dirty="0">
                <a:solidFill>
                  <a:schemeClr val="tx1"/>
                </a:solidFill>
                <a:latin typeface="Times New Roman" panose="02020603050405020304" pitchFamily="18" charset="0"/>
                <a:cs typeface="Times New Roman" panose="02020603050405020304" pitchFamily="18" charset="0"/>
              </a:rPr>
              <a:t> Sem</a:t>
            </a:r>
          </a:p>
        </p:txBody>
      </p:sp>
      <p:sp>
        <p:nvSpPr>
          <p:cNvPr id="5" name="Footer Placeholder 4">
            <a:extLst>
              <a:ext uri="{FF2B5EF4-FFF2-40B4-BE49-F238E27FC236}">
                <a16:creationId xmlns:a16="http://schemas.microsoft.com/office/drawing/2014/main" id="{B8BADE7A-AE43-4CDC-82A0-1A011BE5348F}"/>
              </a:ext>
            </a:extLst>
          </p:cNvPr>
          <p:cNvSpPr>
            <a:spLocks noGrp="1"/>
          </p:cNvSpPr>
          <p:nvPr>
            <p:ph type="ftr" sz="quarter" idx="11"/>
          </p:nvPr>
        </p:nvSpPr>
        <p:spPr/>
        <p:txBody>
          <a:bodyPr/>
          <a:lstStyle/>
          <a:p>
            <a:r>
              <a:rPr lang="en-US"/>
              <a:t>Faculty Name  Dr. Kunti Mishra     Unit II</a:t>
            </a:r>
            <a:endParaRPr lang="en-US" dirty="0"/>
          </a:p>
        </p:txBody>
      </p:sp>
      <p:pic>
        <p:nvPicPr>
          <p:cNvPr id="4" name="Picture 3">
            <a:extLst>
              <a:ext uri="{FF2B5EF4-FFF2-40B4-BE49-F238E27FC236}">
                <a16:creationId xmlns:a16="http://schemas.microsoft.com/office/drawing/2014/main" id="{B4939B4A-AC99-1202-7835-76AA19478543}"/>
              </a:ext>
            </a:extLst>
          </p:cNvPr>
          <p:cNvPicPr>
            <a:picLocks noChangeAspect="1" noChangeArrowheads="1"/>
          </p:cNvPicPr>
          <p:nvPr/>
        </p:nvPicPr>
        <p:blipFill>
          <a:blip r:embed="rId3" cstate="print"/>
          <a:srcRect/>
          <a:stretch>
            <a:fillRect/>
          </a:stretch>
        </p:blipFill>
        <p:spPr bwMode="auto">
          <a:xfrm>
            <a:off x="6096000" y="2209800"/>
            <a:ext cx="1524000" cy="1524000"/>
          </a:xfrm>
          <a:prstGeom prst="rect">
            <a:avLst/>
          </a:prstGeom>
          <a:noFill/>
        </p:spPr>
      </p:pic>
      <p:pic>
        <p:nvPicPr>
          <p:cNvPr id="7" name="Picture 6">
            <a:extLst>
              <a:ext uri="{FF2B5EF4-FFF2-40B4-BE49-F238E27FC236}">
                <a16:creationId xmlns:a16="http://schemas.microsoft.com/office/drawing/2014/main" id="{9C609E59-1805-EFE5-B0BB-28D51A68A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771"/>
            <a:ext cx="1295400" cy="578168"/>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E3B807-BFC8-4B52-8235-D4B16184C22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Program O</a:t>
            </a:r>
            <a:r>
              <a:rPr kumimoji="0" lang="en-US" sz="2400" b="1" i="0" u="none" strike="noStrike" kern="1200" cap="none" spc="0" normalizeH="0" noProof="0" dirty="0" err="1">
                <a:ln>
                  <a:noFill/>
                </a:ln>
                <a:solidFill>
                  <a:schemeClr val="dk1"/>
                </a:solidFill>
                <a:effectLst/>
                <a:uLnTx/>
                <a:uFillTx/>
              </a:rPr>
              <a:t>utcome</a:t>
            </a:r>
            <a:endParaRPr kumimoji="0" lang="en-US" sz="2400" b="1" i="0" u="none" strike="noStrike" kern="1200" cap="none" spc="0" normalizeH="0" baseline="0" noProof="0" dirty="0">
              <a:ln>
                <a:noFill/>
              </a:ln>
              <a:solidFill>
                <a:schemeClr val="dk1"/>
              </a:solidFill>
              <a:effectLst/>
              <a:uLnTx/>
              <a:uFillTx/>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8829" y="1143000"/>
            <a:ext cx="691874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8BAC33B8-7061-CDE8-9B70-A64197BF2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663"/>
            <a:ext cx="1295400" cy="549276"/>
          </a:xfrm>
          <a:prstGeom prst="rect">
            <a:avLst/>
          </a:prstGeom>
        </p:spPr>
      </p:pic>
    </p:spTree>
    <p:extLst>
      <p:ext uri="{BB962C8B-B14F-4D97-AF65-F5344CB8AC3E}">
        <p14:creationId xmlns:p14="http://schemas.microsoft.com/office/powerpoint/2010/main" val="2095239091"/>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Example :</a:t>
                </a:r>
                <a:r>
                  <a:rPr lang="en-US" sz="2200" dirty="0"/>
                  <a:t>To test the effectiveness of inoculation against cholera, the following table was obtained:</a:t>
                </a:r>
              </a:p>
              <a:p>
                <a:endParaRPr lang="en-US" sz="2200" dirty="0"/>
              </a:p>
              <a:p>
                <a:endParaRPr lang="en-US" sz="2200" dirty="0"/>
              </a:p>
              <a:p>
                <a:endParaRPr lang="en-US" sz="2200" dirty="0"/>
              </a:p>
              <a:p>
                <a:endParaRPr lang="en-US" sz="2200" dirty="0"/>
              </a:p>
              <a:p>
                <a:endParaRPr lang="en-US" sz="2200" dirty="0"/>
              </a:p>
              <a:p>
                <a:pPr marL="0" indent="0">
                  <a:buNone/>
                </a:pPr>
                <a:r>
                  <a:rPr lang="en-US" sz="2200" dirty="0"/>
                  <a:t>( figures represent the number of persons.)</a:t>
                </a:r>
              </a:p>
              <a:p>
                <a:pPr marL="0" indent="0">
                  <a:buNone/>
                </a:pPr>
                <a:r>
                  <a:rPr lang="en-US" sz="2200" dirty="0"/>
                  <a:t>Use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𝜒</m:t>
                        </m:r>
                      </m:e>
                      <m:sup>
                        <m:r>
                          <a:rPr lang="en-US" sz="2200" i="1">
                            <a:latin typeface="Cambria Math"/>
                          </a:rPr>
                          <m:t>2</m:t>
                        </m:r>
                      </m:sup>
                    </m:sSup>
                  </m:oMath>
                </a14:m>
                <a:r>
                  <a:rPr lang="en-US" sz="2200" dirty="0"/>
                  <a:t> test to defend or refute the statement that the inoculation prevents attack from cholera.</a:t>
                </a:r>
              </a:p>
              <a:p>
                <a:pPr marL="0" indent="0">
                  <a:buNone/>
                </a:pPr>
                <a:r>
                  <a:rPr lang="en-US" sz="2200" dirty="0"/>
                  <a:t>Solution :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r>
                  <a:rPr lang="en-US" sz="2200" dirty="0"/>
                  <a:t>the inoculation  does not prevents attack from cholera.</a:t>
                </a:r>
              </a:p>
              <a:p>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246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B594E52-9FBF-4505-8252-EB4C7D6293BE}"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28800"/>
            <a:ext cx="6096000"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4"/>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877AA44B-DB6A-4686-8F7B-52EA1BFD5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301324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anim calcmode="lin" valueType="num">
                                      <p:cBhvr>
                                        <p:cTn id="2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1000"/>
                                        <p:tgtEl>
                                          <p:spTgt spid="3">
                                            <p:txEl>
                                              <p:pRg st="8" end="8"/>
                                            </p:txEl>
                                          </p:spTgt>
                                        </p:tgtEl>
                                      </p:cBhvr>
                                    </p:animEffect>
                                    <p:anim calcmode="lin" valueType="num">
                                      <p:cBhvr>
                                        <p:cTn id="2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Expected frequencies</a:t>
                </a:r>
              </a:p>
              <a:p>
                <a:pPr marL="0" indent="0">
                  <a:buNone/>
                </a:pPr>
                <a:endParaRPr lang="en-US" sz="2200" dirty="0"/>
              </a:p>
              <a:p>
                <a:pPr marL="0" indent="0">
                  <a:buNone/>
                </a:pPr>
                <a:endParaRPr lang="en-US" sz="2200" dirty="0"/>
              </a:p>
              <a:p>
                <a:endParaRPr lang="en-US" sz="2200" dirty="0"/>
              </a:p>
              <a:p>
                <a:endParaRPr lang="en-US" sz="2200" dirty="0"/>
              </a:p>
              <a:p>
                <a:pPr marL="0" indent="0">
                  <a:buNone/>
                </a:pPr>
                <a:endParaRPr lang="en-US" sz="2200" dirty="0"/>
              </a:p>
              <a:p>
                <a:pPr marL="0" indent="0">
                  <a:buNone/>
                </a:pPr>
                <a:r>
                  <a:rPr lang="en-US" sz="2200" dirty="0"/>
                  <a:t>Calculate the statistic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44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4945049-3A02-4CC1-AB6B-05230F06B67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676400"/>
            <a:ext cx="67849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962400"/>
            <a:ext cx="610235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10"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5"/>
                <a:stretch>
                  <a:fillRect/>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E7154478-160A-4C62-904F-449DAF562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81945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 xmlns:m="http://schemas.openxmlformats.org/officeDocument/2006/math">
                    <m:sSubSup>
                      <m:sSubSupPr>
                        <m:ctrlPr>
                          <a:rPr lang="en-US" sz="2200" i="1" smtClean="0">
                            <a:latin typeface="Cambria Math" panose="02040503050406030204" pitchFamily="18" charset="0"/>
                          </a:rPr>
                        </m:ctrlPr>
                      </m:sSubSupPr>
                      <m:e>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e>
                      <m:sub>
                        <m:r>
                          <a:rPr lang="en-US" sz="2200" i="1">
                            <a:latin typeface="Cambria Math"/>
                          </a:rPr>
                          <m:t>𝑐𝑎𝑙</m:t>
                        </m:r>
                      </m:sub>
                      <m:sup>
                        <m:r>
                          <a:rPr lang="en-US" sz="2200" b="0" i="1" smtClean="0">
                            <a:latin typeface="Cambria Math" panose="02040503050406030204" pitchFamily="18" charset="0"/>
                          </a:rPr>
                          <m:t> </m:t>
                        </m:r>
                      </m:sup>
                    </m:sSubSup>
                  </m:oMath>
                </a14:m>
                <a:r>
                  <a:rPr lang="en-US" sz="2200" dirty="0"/>
                  <a:t>= </a:t>
                </a:r>
                <a14:m>
                  <m:oMath xmlns:m="http://schemas.openxmlformats.org/officeDocument/2006/math">
                    <m:nary>
                      <m:naryPr>
                        <m:chr m:val="∑"/>
                        <m:subHide m:val="on"/>
                        <m:supHide m:val="on"/>
                        <m:ctrlPr>
                          <a:rPr lang="en-US" sz="2200" b="1" i="1">
                            <a:latin typeface="Cambria Math" panose="02040503050406030204" pitchFamily="18" charset="0"/>
                            <a:ea typeface="Cambria Math"/>
                          </a:rPr>
                        </m:ctrlPr>
                      </m:naryPr>
                      <m:sub/>
                      <m:sup/>
                      <m:e>
                        <m:f>
                          <m:fPr>
                            <m:ctrlPr>
                              <a:rPr lang="en-US" sz="2200" b="1" i="1">
                                <a:latin typeface="Cambria Math" panose="02040503050406030204" pitchFamily="18" charset="0"/>
                                <a:ea typeface="Cambria Math"/>
                              </a:rPr>
                            </m:ctrlPr>
                          </m:fPr>
                          <m:num>
                            <m:sSup>
                              <m:sSupPr>
                                <m:ctrlPr>
                                  <a:rPr lang="en-US" sz="2200" b="1" i="1">
                                    <a:latin typeface="Cambria Math" panose="02040503050406030204" pitchFamily="18" charset="0"/>
                                    <a:ea typeface="Cambria Math"/>
                                  </a:rPr>
                                </m:ctrlPr>
                              </m:sSupPr>
                              <m:e>
                                <m:d>
                                  <m:dPr>
                                    <m:ctrlPr>
                                      <a:rPr lang="en-US" sz="2200" b="1" i="1">
                                        <a:latin typeface="Cambria Math" panose="02040503050406030204" pitchFamily="18" charset="0"/>
                                        <a:ea typeface="Cambria Math"/>
                                      </a:rPr>
                                    </m:ctrlPr>
                                  </m:dPr>
                                  <m:e>
                                    <m:r>
                                      <a:rPr lang="en-US" sz="2200" b="1" i="1">
                                        <a:latin typeface="Cambria Math"/>
                                        <a:ea typeface="Cambria Math"/>
                                      </a:rPr>
                                      <m:t>𝑶𝒊</m:t>
                                    </m:r>
                                    <m:r>
                                      <a:rPr lang="en-US" sz="2200" b="1" i="1">
                                        <a:latin typeface="Cambria Math"/>
                                        <a:ea typeface="Cambria Math"/>
                                      </a:rPr>
                                      <m:t>−</m:t>
                                    </m:r>
                                    <m:r>
                                      <a:rPr lang="en-US" sz="2200" b="1" i="1">
                                        <a:latin typeface="Cambria Math"/>
                                        <a:ea typeface="Cambria Math"/>
                                      </a:rPr>
                                      <m:t>𝑬𝒊</m:t>
                                    </m:r>
                                  </m:e>
                                </m:d>
                              </m:e>
                              <m:sup>
                                <m:r>
                                  <a:rPr lang="en-US" sz="2200" b="1" i="1">
                                    <a:latin typeface="Cambria Math"/>
                                    <a:ea typeface="Cambria Math"/>
                                  </a:rPr>
                                  <m:t>𝟐</m:t>
                                </m:r>
                              </m:sup>
                            </m:sSup>
                          </m:num>
                          <m:den>
                            <m:r>
                              <a:rPr lang="en-US" sz="2200" b="1" i="1">
                                <a:latin typeface="Cambria Math"/>
                                <a:ea typeface="Cambria Math"/>
                              </a:rPr>
                              <m:t>𝑬𝒊</m:t>
                            </m:r>
                          </m:den>
                        </m:f>
                      </m:e>
                    </m:nary>
                  </m:oMath>
                </a14:m>
                <a:r>
                  <a:rPr lang="en-US" sz="2200" dirty="0"/>
                  <a:t> =4.8863</a:t>
                </a:r>
              </a:p>
              <a:p>
                <a:pPr marL="0" indent="0">
                  <a:buNone/>
                </a:pPr>
                <a:r>
                  <a:rPr lang="en-US" sz="2200" dirty="0"/>
                  <a:t>The tabulated  </a:t>
                </a:r>
                <a14:m>
                  <m:oMath xmlns:m="http://schemas.openxmlformats.org/officeDocument/2006/math">
                    <m:sSubSup>
                      <m:sSubSupPr>
                        <m:ctrlPr>
                          <a:rPr lang="en-US" sz="2200" i="1">
                            <a:latin typeface="Cambria Math" panose="02040503050406030204" pitchFamily="18" charset="0"/>
                          </a:rPr>
                        </m:ctrlPr>
                      </m:sSubSupPr>
                      <m:e>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e>
                      <m:sub>
                        <m:r>
                          <a:rPr lang="en-US" sz="2200" i="1">
                            <a:latin typeface="Cambria Math"/>
                          </a:rPr>
                          <m:t>0.05</m:t>
                        </m:r>
                      </m:sub>
                      <m:sup>
                        <m:r>
                          <a:rPr lang="en-US" sz="2200" b="0" i="1" smtClean="0">
                            <a:latin typeface="Cambria Math" panose="02040503050406030204" pitchFamily="18" charset="0"/>
                          </a:rPr>
                          <m:t> </m:t>
                        </m:r>
                      </m:sup>
                    </m:sSubSup>
                  </m:oMath>
                </a14:m>
                <a:r>
                  <a:rPr lang="en-US" sz="2200" dirty="0"/>
                  <a:t>for (2-1)(2-1) </a:t>
                </a:r>
                <a:r>
                  <a:rPr lang="en-US" sz="2200" dirty="0" err="1"/>
                  <a:t>d.f.</a:t>
                </a:r>
                <a:r>
                  <a:rPr lang="en-US" sz="2200" dirty="0"/>
                  <a:t>= 3.841</a:t>
                </a:r>
              </a:p>
              <a:p>
                <a:pPr marL="0" indent="0">
                  <a:buNone/>
                </a:pPr>
                <a:r>
                  <a:rPr lang="en-US" sz="2200" b="1" dirty="0"/>
                  <a:t>Conclusion:</a:t>
                </a:r>
                <a:r>
                  <a:rPr lang="en-US" sz="2200" dirty="0"/>
                  <a:t> since calculate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dirty="0"/>
                  <a:t>is much greater than the tabulated value, it is highly significant and null hypothesis  is rejected  at 5% of level of significance. Hence we defend the statement that inoculation  prevents attack from cholera.</a:t>
                </a:r>
              </a:p>
              <a:p>
                <a:endParaRPr lang="en-US" sz="2200" dirty="0"/>
              </a:p>
              <a:p>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406EDF51-17D4-4D6E-8053-869E59B7C680}"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mj-lt"/>
                  </a:rPr>
                  <a:t>Chi Square Test(</a:t>
                </a:r>
                <a14:m>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ea typeface="Cambria Math"/>
                          </a:rPr>
                          <m:t>𝝌</m:t>
                        </m:r>
                      </m:e>
                      <m:sup>
                        <m:r>
                          <a:rPr lang="en-US" sz="2400" b="1" i="1">
                            <a:latin typeface="Cambria Math" panose="02040503050406030204" pitchFamily="18" charset="0"/>
                          </a:rPr>
                          <m:t>𝟐</m:t>
                        </m:r>
                      </m:sup>
                    </m:sSup>
                  </m:oMath>
                </a14:m>
                <a:r>
                  <a:rPr lang="en-US" sz="2400" b="1" dirty="0">
                    <a:latin typeface="+mj-lt"/>
                  </a:rPr>
                  <a:t>)</a:t>
                </a:r>
                <a:r>
                  <a:rPr lang="en-US" sz="2400" b="1" noProof="0" dirty="0">
                    <a:latin typeface="+mj-lt"/>
                  </a:rPr>
                  <a:t>(CO2)</a:t>
                </a:r>
                <a:endParaRPr kumimoji="0" lang="en-US" sz="2400" b="1" i="0" u="none" strike="noStrike" kern="1200" cap="none" spc="0" normalizeH="0" baseline="0" noProof="0" dirty="0">
                  <a:ln>
                    <a:noFill/>
                  </a:ln>
                  <a:solidFill>
                    <a:schemeClr val="dk1"/>
                  </a:solidFill>
                  <a:effectLst/>
                  <a:uLnTx/>
                  <a:uFillTx/>
                  <a:latin typeface="+mj-lt"/>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21711E40-DF1E-4B8F-9764-6A80D8572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425506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305800" cy="4953000"/>
          </a:xfrm>
        </p:spPr>
        <p:txBody>
          <a:bodyPr>
            <a:normAutofit/>
          </a:bodyPr>
          <a:lstStyle/>
          <a:p>
            <a:pPr marL="0" lvl="0" indent="0" algn="just">
              <a:buNone/>
            </a:pPr>
            <a:r>
              <a:rPr lang="en-US" sz="2400" b="1" spc="-5" dirty="0">
                <a:ea typeface="Cambria" panose="02040503050406030204" pitchFamily="18" charset="0"/>
                <a:cs typeface="Arial"/>
              </a:rPr>
              <a:t>Q1: </a:t>
            </a:r>
            <a:r>
              <a:rPr lang="en-US" sz="2400" dirty="0"/>
              <a:t>A sample analysis of examination results of 500 students it was found that 220 students have failed, 170 have secured a third class, 90 have secured a second class and the rest, a first class. Do these figures support the general belief that above categories are in the ratio 4:3:2:1 respectively?(Test at 5 % level of significance)</a:t>
            </a:r>
            <a:r>
              <a:rPr lang="en-US" sz="2400" b="1" dirty="0"/>
              <a:t> </a:t>
            </a:r>
          </a:p>
          <a:p>
            <a:pPr marL="0" lvl="0" indent="0" algn="just">
              <a:buNone/>
            </a:pPr>
            <a:r>
              <a:rPr lang="en-US" sz="2400" b="1" dirty="0"/>
              <a:t>Q2:  </a:t>
            </a:r>
            <a:r>
              <a:rPr lang="en-US" sz="2400" dirty="0"/>
              <a:t>A sample of 400 students of under graduate and 400 students of post graduate classes was taken to know their opinion about autonomous colleges.290 of the under graduate and 310 of the post graduate students favored the autonomous status. Present these facts in the form of a table and test at 5% level that the opinion regarding autonomous status of colleges is independent of the level of classes of students. </a:t>
            </a:r>
          </a:p>
          <a:p>
            <a:pPr marL="0" indent="0">
              <a:buNone/>
            </a:pPr>
            <a:endParaRPr lang="en-US" sz="2200" dirty="0"/>
          </a:p>
          <a:p>
            <a:pPr marL="0" indent="0">
              <a:buNone/>
            </a:pPr>
            <a:endParaRPr lang="en-US" sz="2200" dirty="0"/>
          </a:p>
          <a:p>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81F3FAA1-D30F-4D69-876B-8A4CD7C786D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2400" b="1" dirty="0"/>
              <a:t>Daily Quiz(CO2)</a:t>
            </a:r>
            <a:endParaRPr kumimoji="0" lang="en-US" sz="2400" b="1" i="0" u="none" strike="noStrike" kern="1200" cap="none" spc="0" normalizeH="0" baseline="0" noProof="0" dirty="0">
              <a:ln>
                <a:noFill/>
              </a:ln>
              <a:solidFill>
                <a:schemeClr val="dk1"/>
              </a:solidFill>
              <a:effectLst/>
              <a:uLnTx/>
              <a:uFillTx/>
            </a:endParaRPr>
          </a:p>
          <a:p>
            <a:pPr algn="ctr">
              <a:spcBef>
                <a:spcPct val="0"/>
              </a:spcBef>
              <a:defRPr/>
            </a:pPr>
            <a:endParaRPr kumimoji="0" lang="en-US" sz="3000" b="1" i="0" u="none" strike="noStrike" kern="1200" cap="none" spc="0" normalizeH="0" baseline="0" noProof="0" dirty="0">
              <a:ln>
                <a:noFill/>
              </a:ln>
              <a:solidFill>
                <a:schemeClr val="dk1"/>
              </a:solidFill>
              <a:effectLst/>
              <a:uLnTx/>
              <a:uFillTx/>
            </a:endParaRPr>
          </a:p>
        </p:txBody>
      </p:sp>
      <p:pic>
        <p:nvPicPr>
          <p:cNvPr id="10" name="Picture 9">
            <a:extLst>
              <a:ext uri="{FF2B5EF4-FFF2-40B4-BE49-F238E27FC236}">
                <a16:creationId xmlns:a16="http://schemas.microsoft.com/office/drawing/2014/main" id="{888B346A-190D-4000-AFEF-BEB7997C5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214859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Test of hypothesis</a:t>
                </a:r>
              </a:p>
              <a:p>
                <a:pPr>
                  <a:buFont typeface="Wingdings" pitchFamily="2" charset="2"/>
                  <a:buChar char="ü"/>
                </a:pPr>
                <a:r>
                  <a:rPr lang="en-US" sz="2200" dirty="0"/>
                  <a:t>Test of hypothesis about difference between two population mean</a:t>
                </a:r>
              </a:p>
              <a:p>
                <a:pPr>
                  <a:buFont typeface="Wingdings" pitchFamily="2" charset="2"/>
                  <a:buChar char="ü"/>
                </a:pPr>
                <a:r>
                  <a:rPr lang="en-US" sz="2200" dirty="0">
                    <a:latin typeface="Times New Roman" pitchFamily="18" charset="0"/>
                    <a:cs typeface="Times New Roman" pitchFamily="18" charset="0"/>
                  </a:rPr>
                  <a:t>To test the significance of the difference between the mean of two small samples.</a:t>
                </a:r>
              </a:p>
              <a:p>
                <a:pPr>
                  <a:buFont typeface="Wingdings" pitchFamily="2" charset="2"/>
                  <a:buChar char="ü"/>
                </a:pP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2</m:t>
                        </m:r>
                      </m:sup>
                    </m:sSup>
                  </m:oMath>
                </a14:m>
                <a:r>
                  <a:rPr lang="en-US" sz="2200" dirty="0"/>
                  <a:t> test</a:t>
                </a:r>
                <a:endParaRPr lang="en-US" sz="2200" dirty="0">
                  <a:latin typeface="Times New Roman" pitchFamily="18" charset="0"/>
                  <a:cs typeface="Times New Roman" pitchFamily="18" charset="0"/>
                </a:endParaRPr>
              </a:p>
              <a:p>
                <a:pPr>
                  <a:buFont typeface="Wingdings" pitchFamily="2" charset="2"/>
                  <a:buChar char="ü"/>
                </a:pPr>
                <a:endParaRPr lang="en-US" sz="2200" dirty="0"/>
              </a:p>
              <a:p>
                <a:pPr marL="0" indent="0">
                  <a:buNone/>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D87CF1C-A3BD-428D-8E79-75DC603C56DA}"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Recap(CO2)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D39B616A-022B-4240-9B69-407E0F321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691168768"/>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Analysis of variance(</a:t>
            </a:r>
            <a:r>
              <a:rPr lang="en-US" sz="2400" b="1" spc="-55" dirty="0">
                <a:latin typeface="Cambria" panose="02040503050406030204" pitchFamily="18" charset="0"/>
                <a:ea typeface="Cambria" panose="02040503050406030204" pitchFamily="18" charset="0"/>
              </a:rPr>
              <a:t>ANOVA)</a:t>
            </a:r>
            <a:endParaRPr lang="en-US" sz="2200" b="1" dirty="0"/>
          </a:p>
          <a:p>
            <a:r>
              <a:rPr lang="en-US" sz="2200" dirty="0"/>
              <a:t>Appropriately interpret results of </a:t>
            </a:r>
            <a:r>
              <a:rPr lang="en-US" sz="2200" b="1" dirty="0"/>
              <a:t>analysis of variance</a:t>
            </a:r>
            <a:r>
              <a:rPr lang="en-US" sz="2200" dirty="0"/>
              <a:t> tests.</a:t>
            </a:r>
          </a:p>
          <a:p>
            <a:r>
              <a:rPr lang="en-US" sz="2200" dirty="0"/>
              <a:t>Distinguish between one and two factor </a:t>
            </a:r>
            <a:r>
              <a:rPr lang="en-US" sz="2200" b="1" dirty="0"/>
              <a:t>analysis of variance</a:t>
            </a:r>
            <a:r>
              <a:rPr lang="en-US" sz="2200" dirty="0"/>
              <a:t> tests.</a:t>
            </a:r>
          </a:p>
          <a:p>
            <a:r>
              <a:rPr lang="en-US" sz="2200" dirty="0"/>
              <a:t>Identify the appropriate hypothesis testing procedure based on type of outcome variable and number of samples.</a:t>
            </a:r>
          </a:p>
          <a:p>
            <a:endParaRPr lang="en-US" sz="2200" dirty="0"/>
          </a:p>
        </p:txBody>
      </p:sp>
      <p:sp>
        <p:nvSpPr>
          <p:cNvPr id="4" name="Date Placeholder 3"/>
          <p:cNvSpPr>
            <a:spLocks noGrp="1"/>
          </p:cNvSpPr>
          <p:nvPr>
            <p:ph type="dt" sz="half" idx="10"/>
          </p:nvPr>
        </p:nvSpPr>
        <p:spPr/>
        <p:txBody>
          <a:bodyPr/>
          <a:lstStyle/>
          <a:p>
            <a:fld id="{8487C2FC-24E2-44D0-85F9-1369BC3CA3C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5" dirty="0">
                <a:latin typeface="+mj-lt"/>
                <a:ea typeface="Cambria" panose="02040503050406030204" pitchFamily="18" charset="0"/>
              </a:rPr>
              <a:t>Topic objective </a:t>
            </a:r>
            <a:r>
              <a:rPr lang="en-US" sz="2400" b="1" spc="-55" dirty="0">
                <a:latin typeface="+mj-lt"/>
                <a:ea typeface="Cambria" panose="02040503050406030204" pitchFamily="18" charset="0"/>
              </a:rPr>
              <a:t>(</a:t>
            </a:r>
            <a:r>
              <a:rPr kumimoji="0" lang="en-US" sz="2400" b="1" i="0" u="none" strike="noStrike" kern="1200" cap="none" spc="0" normalizeH="0" baseline="0" noProof="0" dirty="0">
                <a:ln>
                  <a:noFill/>
                </a:ln>
                <a:solidFill>
                  <a:schemeClr val="dk1"/>
                </a:solidFill>
                <a:effectLst/>
                <a:uLnTx/>
                <a:uFillTx/>
                <a:latin typeface="+mj-lt"/>
              </a:rPr>
              <a:t>CO2)</a:t>
            </a:r>
          </a:p>
        </p:txBody>
      </p:sp>
      <p:pic>
        <p:nvPicPr>
          <p:cNvPr id="10" name="Picture 9">
            <a:extLst>
              <a:ext uri="{FF2B5EF4-FFF2-40B4-BE49-F238E27FC236}">
                <a16:creationId xmlns:a16="http://schemas.microsoft.com/office/drawing/2014/main" id="{DBEA8484-5769-4D40-8E15-F2FED92B6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081086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spc="-5" dirty="0">
                    <a:latin typeface="Cambria" panose="02040503050406030204" pitchFamily="18" charset="0"/>
                    <a:ea typeface="Cambria" panose="02040503050406030204" pitchFamily="18" charset="0"/>
                  </a:rPr>
                  <a:t> </a:t>
                </a:r>
                <a:r>
                  <a:rPr lang="en-US" sz="2200" b="1" spc="-5" dirty="0">
                    <a:ea typeface="Cambria" panose="02040503050406030204" pitchFamily="18" charset="0"/>
                    <a:cs typeface="Arial"/>
                  </a:rPr>
                  <a:t>ANOVA:</a:t>
                </a:r>
              </a:p>
              <a:p>
                <a:pPr algn="just"/>
                <a:r>
                  <a:rPr lang="en-US" sz="2200" spc="-5" dirty="0">
                    <a:ea typeface="Cambria" panose="02040503050406030204" pitchFamily="18" charset="0"/>
                    <a:cs typeface="Arial"/>
                  </a:rPr>
                  <a:t>ANOVA </a:t>
                </a:r>
                <a:r>
                  <a:rPr lang="en-US" sz="2200" dirty="0">
                    <a:ea typeface="Cambria" panose="02040503050406030204" pitchFamily="18" charset="0"/>
                    <a:cs typeface="Arial"/>
                  </a:rPr>
                  <a:t>is </a:t>
                </a:r>
                <a:r>
                  <a:rPr lang="en-US" sz="2200" spc="-5" dirty="0">
                    <a:ea typeface="Cambria" panose="02040503050406030204" pitchFamily="18" charset="0"/>
                    <a:cs typeface="Arial"/>
                  </a:rPr>
                  <a:t>used to determine there is any significant difference between the mean of three or more independent samples.</a:t>
                </a:r>
              </a:p>
              <a:p>
                <a:pPr algn="just"/>
                <a:r>
                  <a:rPr lang="en-US" sz="2200" spc="-5" dirty="0">
                    <a:ea typeface="Cambria" panose="02040503050406030204" pitchFamily="18" charset="0"/>
                    <a:cs typeface="Arial"/>
                  </a:rPr>
                  <a:t>ANOVA is carried out on the basis of ratio between two variances, this ratio forms the test statistic known as </a:t>
                </a:r>
                <a14:m>
                  <m:oMath xmlns:m="http://schemas.openxmlformats.org/officeDocument/2006/math">
                    <m:r>
                      <a:rPr lang="en-US" sz="2200" i="1" spc="-5">
                        <a:latin typeface="Cambria Math"/>
                        <a:ea typeface="Cambria" panose="02040503050406030204" pitchFamily="18" charset="0"/>
                        <a:cs typeface="Arial"/>
                      </a:rPr>
                      <m:t>𝐹</m:t>
                    </m:r>
                  </m:oMath>
                </a14:m>
                <a:r>
                  <a:rPr lang="en-US" sz="2200" spc="-5" dirty="0">
                    <a:ea typeface="Cambria" panose="02040503050406030204" pitchFamily="18" charset="0"/>
                    <a:cs typeface="Arial"/>
                  </a:rPr>
                  <a:t>-statistics given by-</a:t>
                </a:r>
                <a:endParaRPr lang="en-US" sz="2200" i="1" spc="-5" dirty="0">
                  <a:ea typeface="Cambria" panose="02040503050406030204" pitchFamily="18" charset="0"/>
                  <a:cs typeface="Arial"/>
                </a:endParaRPr>
              </a:p>
              <a:p>
                <a:pPr marL="0" indent="0" algn="just">
                  <a:buNone/>
                </a:pPr>
                <a14:m>
                  <m:oMathPara xmlns:m="http://schemas.openxmlformats.org/officeDocument/2006/math">
                    <m:oMathParaPr>
                      <m:jc m:val="left"/>
                    </m:oMathParaPr>
                    <m:oMath xmlns:m="http://schemas.openxmlformats.org/officeDocument/2006/math">
                      <m:r>
                        <a:rPr lang="en-US" sz="2200" i="1" spc="-5">
                          <a:latin typeface="Cambria Math"/>
                          <a:ea typeface="Cambria" panose="02040503050406030204" pitchFamily="18" charset="0"/>
                          <a:cs typeface="Arial"/>
                        </a:rPr>
                        <m:t>𝐹</m:t>
                      </m:r>
                      <m:r>
                        <a:rPr lang="en-US" sz="2200" i="1" spc="-5">
                          <a:latin typeface="Cambria Math"/>
                          <a:ea typeface="Cambria" panose="02040503050406030204" pitchFamily="18" charset="0"/>
                          <a:cs typeface="Arial"/>
                        </a:rPr>
                        <m:t>=</m:t>
                      </m:r>
                      <m:f>
                        <m:fPr>
                          <m:ctrlPr>
                            <a:rPr lang="en-US" sz="2200" i="1" spc="-5">
                              <a:latin typeface="Cambria Math" panose="02040503050406030204" pitchFamily="18" charset="0"/>
                              <a:cs typeface="Arial"/>
                            </a:rPr>
                          </m:ctrlPr>
                        </m:fPr>
                        <m:num>
                          <m:r>
                            <m:rPr>
                              <m:sty m:val="p"/>
                            </m:rPr>
                            <a:rPr lang="en-US" sz="2200" spc="-5">
                              <a:latin typeface="Cambria Math"/>
                              <a:cs typeface="Arial"/>
                            </a:rPr>
                            <m:t>variance</m:t>
                          </m:r>
                          <m:r>
                            <a:rPr lang="en-US" sz="2200" spc="-5">
                              <a:latin typeface="Cambria Math"/>
                              <a:cs typeface="Arial"/>
                            </a:rPr>
                            <m:t> </m:t>
                          </m:r>
                          <m:r>
                            <m:rPr>
                              <m:sty m:val="p"/>
                            </m:rPr>
                            <a:rPr lang="en-US" sz="2200" spc="-5">
                              <a:latin typeface="Cambria Math"/>
                              <a:cs typeface="Arial"/>
                            </a:rPr>
                            <m:t>between</m:t>
                          </m:r>
                          <m:r>
                            <a:rPr lang="en-US" sz="2200" spc="-5">
                              <a:latin typeface="Cambria Math"/>
                              <a:cs typeface="Arial"/>
                            </a:rPr>
                            <m:t> </m:t>
                          </m:r>
                          <m:r>
                            <m:rPr>
                              <m:sty m:val="p"/>
                            </m:rPr>
                            <a:rPr lang="en-US" sz="2200" spc="-5">
                              <a:latin typeface="Cambria Math"/>
                              <a:cs typeface="Arial"/>
                            </a:rPr>
                            <m:t>the</m:t>
                          </m:r>
                          <m:r>
                            <a:rPr lang="en-US" sz="2200" spc="-5">
                              <a:latin typeface="Cambria Math"/>
                              <a:cs typeface="Arial"/>
                            </a:rPr>
                            <m:t> </m:t>
                          </m:r>
                          <m:r>
                            <m:rPr>
                              <m:sty m:val="p"/>
                            </m:rPr>
                            <a:rPr lang="en-US" sz="2200" spc="-5">
                              <a:latin typeface="Cambria Math"/>
                              <a:cs typeface="Arial"/>
                            </a:rPr>
                            <m:t>samples</m:t>
                          </m:r>
                        </m:num>
                        <m:den>
                          <m:r>
                            <m:rPr>
                              <m:sty m:val="p"/>
                            </m:rPr>
                            <a:rPr lang="en-US" sz="2200" spc="-5">
                              <a:latin typeface="Cambria Math"/>
                              <a:cs typeface="Arial"/>
                            </a:rPr>
                            <m:t>variance</m:t>
                          </m:r>
                          <m:r>
                            <a:rPr lang="en-US" sz="2200" spc="-5">
                              <a:latin typeface="Cambria Math"/>
                              <a:cs typeface="Arial"/>
                            </a:rPr>
                            <m:t> </m:t>
                          </m:r>
                          <m:r>
                            <m:rPr>
                              <m:sty m:val="p"/>
                            </m:rPr>
                            <a:rPr lang="en-US" sz="2200" spc="-5">
                              <a:latin typeface="Cambria Math"/>
                              <a:cs typeface="Arial"/>
                            </a:rPr>
                            <m:t>with</m:t>
                          </m:r>
                          <m:r>
                            <a:rPr lang="en-US" sz="2200" spc="-5">
                              <a:latin typeface="Cambria Math"/>
                              <a:cs typeface="Arial"/>
                            </a:rPr>
                            <m:t> </m:t>
                          </m:r>
                          <m:r>
                            <m:rPr>
                              <m:sty m:val="p"/>
                            </m:rPr>
                            <a:rPr lang="en-US" sz="2200" spc="-5">
                              <a:latin typeface="Cambria Math"/>
                              <a:cs typeface="Arial"/>
                            </a:rPr>
                            <m:t>in</m:t>
                          </m:r>
                          <m:r>
                            <a:rPr lang="en-US" sz="2200" spc="-5">
                              <a:latin typeface="Cambria Math"/>
                              <a:cs typeface="Arial"/>
                            </a:rPr>
                            <m:t> </m:t>
                          </m:r>
                          <m:r>
                            <m:rPr>
                              <m:sty m:val="p"/>
                            </m:rPr>
                            <a:rPr lang="en-US" sz="2200" spc="-5">
                              <a:latin typeface="Cambria Math"/>
                              <a:cs typeface="Arial"/>
                            </a:rPr>
                            <m:t>the</m:t>
                          </m:r>
                          <m:r>
                            <a:rPr lang="en-US" sz="2200" spc="-5">
                              <a:latin typeface="Cambria Math"/>
                              <a:cs typeface="Arial"/>
                            </a:rPr>
                            <m:t> </m:t>
                          </m:r>
                          <m:r>
                            <m:rPr>
                              <m:sty m:val="p"/>
                            </m:rPr>
                            <a:rPr lang="en-US" sz="2200" spc="-5">
                              <a:latin typeface="Cambria Math"/>
                              <a:cs typeface="Arial"/>
                            </a:rPr>
                            <m:t>sample</m:t>
                          </m:r>
                        </m:den>
                      </m:f>
                    </m:oMath>
                  </m:oMathPara>
                </a14:m>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889" t="-943" r="-889"/>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028F0AE0-118B-44D8-92FF-4AD8CAC7CF4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9" name="Picture 8">
            <a:extLst>
              <a:ext uri="{FF2B5EF4-FFF2-40B4-BE49-F238E27FC236}">
                <a16:creationId xmlns:a16="http://schemas.microsoft.com/office/drawing/2014/main" id="{312695AC-1F58-465B-839D-3626169F3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566269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ANOVA is to split up the total variation as follows:</a:t>
            </a:r>
          </a:p>
          <a:p>
            <a:pPr marL="514350" indent="-514350">
              <a:buFont typeface="+mj-lt"/>
              <a:buAutoNum type="arabicPeriod"/>
            </a:pPr>
            <a:r>
              <a:rPr lang="en-US" sz="2200" dirty="0"/>
              <a:t>Variance between samples.</a:t>
            </a:r>
          </a:p>
          <a:p>
            <a:pPr marL="514350" indent="-514350">
              <a:buFont typeface="+mj-lt"/>
              <a:buAutoNum type="arabicPeriod"/>
            </a:pPr>
            <a:r>
              <a:rPr lang="en-US" sz="2200" dirty="0"/>
              <a:t>Variance within samples.</a:t>
            </a:r>
          </a:p>
          <a:p>
            <a:pPr marL="0" indent="0">
              <a:buNone/>
            </a:pPr>
            <a:r>
              <a:rPr lang="en-US" sz="2200" dirty="0"/>
              <a:t> </a:t>
            </a:r>
          </a:p>
          <a:p>
            <a:pPr marL="0" indent="0">
              <a:buNone/>
            </a:pPr>
            <a:r>
              <a:rPr lang="en-US" sz="2200" b="1" dirty="0"/>
              <a:t>ANOVA classification</a:t>
            </a:r>
          </a:p>
          <a:p>
            <a:pPr marL="514350" indent="-514350">
              <a:buFont typeface="+mj-lt"/>
              <a:buAutoNum type="arabicPeriod"/>
            </a:pPr>
            <a:r>
              <a:rPr lang="en-US" sz="2200" dirty="0"/>
              <a:t>One way ANOVA: This is used to see the effect of an independent variable on a given dependent variable.</a:t>
            </a:r>
          </a:p>
          <a:p>
            <a:pPr marL="514350" indent="-514350">
              <a:buFont typeface="+mj-lt"/>
              <a:buAutoNum type="arabicPeriod"/>
            </a:pPr>
            <a:r>
              <a:rPr lang="en-US" sz="2200" dirty="0"/>
              <a:t>Two way ANOVA: This is used to see the effect of  two independent variable on a given dependent variable.</a:t>
            </a:r>
          </a:p>
          <a:p>
            <a:pPr marL="514350" indent="-514350">
              <a:buFont typeface="+mj-lt"/>
              <a:buAutoNum type="arabicPeriod"/>
            </a:pPr>
            <a:endParaRPr lang="en-US" sz="2200" dirty="0"/>
          </a:p>
          <a:p>
            <a:pPr marL="0" indent="0">
              <a:buNone/>
            </a:pPr>
            <a:r>
              <a:rPr lang="en-US" sz="2200" dirty="0"/>
              <a:t> </a:t>
            </a:r>
          </a:p>
          <a:p>
            <a:pPr marL="0" indent="0">
              <a:buNone/>
            </a:pPr>
            <a:endParaRPr lang="en-US" sz="2200" dirty="0"/>
          </a:p>
        </p:txBody>
      </p:sp>
      <p:sp>
        <p:nvSpPr>
          <p:cNvPr id="4" name="Date Placeholder 3"/>
          <p:cNvSpPr>
            <a:spLocks noGrp="1"/>
          </p:cNvSpPr>
          <p:nvPr>
            <p:ph type="dt" sz="half" idx="10"/>
          </p:nvPr>
        </p:nvSpPr>
        <p:spPr/>
        <p:txBody>
          <a:bodyPr/>
          <a:lstStyle/>
          <a:p>
            <a:fld id="{D7334A26-30ED-4697-A597-3913840EDA93}"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10" name="Picture 9">
            <a:extLst>
              <a:ext uri="{FF2B5EF4-FFF2-40B4-BE49-F238E27FC236}">
                <a16:creationId xmlns:a16="http://schemas.microsoft.com/office/drawing/2014/main" id="{882DBCA7-3023-48C5-843A-C6E5CFE4D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83538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lnSpcReduction="10000"/>
              </a:bodyPr>
              <a:lstStyle/>
              <a:p>
                <a:pPr marL="0" indent="0">
                  <a:buNone/>
                </a:pPr>
                <a:r>
                  <a:rPr lang="en-US" sz="2000" dirty="0"/>
                  <a:t>ANOVA TABLE: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Computation of test statistic</a:t>
                </a:r>
              </a:p>
              <a:p>
                <a:pPr marL="0" indent="0">
                  <a:buNone/>
                </a:pPr>
                <a:r>
                  <a:rPr lang="en-US" sz="2000" dirty="0"/>
                  <a:t>F =</a:t>
                </a:r>
                <a14:m>
                  <m:oMath xmlns:m="http://schemas.openxmlformats.org/officeDocument/2006/math">
                    <m:f>
                      <m:fPr>
                        <m:ctrlPr>
                          <a:rPr lang="en-US" sz="2200" i="1">
                            <a:latin typeface="Cambria Math" panose="02040503050406030204" pitchFamily="18" charset="0"/>
                          </a:rPr>
                        </m:ctrlPr>
                      </m:fPr>
                      <m:num>
                        <m:r>
                          <m:rPr>
                            <m:sty m:val="p"/>
                          </m:rPr>
                          <a:rPr lang="en-US" sz="2200" i="0">
                            <a:latin typeface="Cambria Math"/>
                          </a:rPr>
                          <m:t>variance</m:t>
                        </m:r>
                        <m:r>
                          <a:rPr lang="en-US" sz="2200" i="0">
                            <a:latin typeface="Cambria Math"/>
                          </a:rPr>
                          <m:t> </m:t>
                        </m:r>
                        <m:r>
                          <m:rPr>
                            <m:sty m:val="p"/>
                          </m:rPr>
                          <a:rPr lang="en-US" sz="2200" i="0">
                            <a:latin typeface="Cambria Math"/>
                          </a:rPr>
                          <m:t>between</m:t>
                        </m:r>
                        <m:r>
                          <a:rPr lang="en-US" sz="2200" i="0">
                            <a:latin typeface="Cambria Math"/>
                          </a:rPr>
                          <m:t> </m:t>
                        </m:r>
                        <m:r>
                          <m:rPr>
                            <m:sty m:val="p"/>
                          </m:rPr>
                          <a:rPr lang="en-US" sz="2200" i="0">
                            <a:latin typeface="Cambria Math"/>
                          </a:rPr>
                          <m:t>the</m:t>
                        </m:r>
                        <m:r>
                          <a:rPr lang="en-US" sz="2200" i="0">
                            <a:latin typeface="Cambria Math"/>
                          </a:rPr>
                          <m:t> </m:t>
                        </m:r>
                        <m:r>
                          <m:rPr>
                            <m:sty m:val="p"/>
                          </m:rPr>
                          <a:rPr lang="en-US" sz="2200" i="0">
                            <a:latin typeface="Cambria Math"/>
                          </a:rPr>
                          <m:t>samples</m:t>
                        </m:r>
                      </m:num>
                      <m:den>
                        <m:r>
                          <m:rPr>
                            <m:nor/>
                          </m:rPr>
                          <a:rPr lang="en-US" sz="2200" dirty="0">
                            <a:latin typeface="Cambria Math"/>
                          </a:rPr>
                          <m:t>variance</m:t>
                        </m:r>
                        <m:r>
                          <m:rPr>
                            <m:nor/>
                          </m:rPr>
                          <a:rPr lang="en-US" sz="2200" dirty="0">
                            <a:latin typeface="Cambria Math"/>
                          </a:rPr>
                          <m:t>  </m:t>
                        </m:r>
                        <m:r>
                          <m:rPr>
                            <m:nor/>
                          </m:rPr>
                          <a:rPr lang="en-US" sz="2200" dirty="0">
                            <a:latin typeface="Cambria Math"/>
                          </a:rPr>
                          <m:t>within</m:t>
                        </m:r>
                        <m:r>
                          <m:rPr>
                            <m:nor/>
                          </m:rPr>
                          <a:rPr lang="en-US" sz="2200" dirty="0">
                            <a:latin typeface="Cambria Math"/>
                          </a:rPr>
                          <m:t> </m:t>
                        </m:r>
                        <m:r>
                          <m:rPr>
                            <m:nor/>
                          </m:rPr>
                          <a:rPr lang="en-US" sz="2200" dirty="0">
                            <a:latin typeface="Cambria Math"/>
                          </a:rPr>
                          <m:t>the</m:t>
                        </m:r>
                        <m:r>
                          <m:rPr>
                            <m:nor/>
                          </m:rPr>
                          <a:rPr lang="en-US" sz="2200" dirty="0">
                            <a:latin typeface="Cambria Math"/>
                          </a:rPr>
                          <m:t> </m:t>
                        </m:r>
                        <m:r>
                          <m:rPr>
                            <m:nor/>
                          </m:rPr>
                          <a:rPr lang="en-US" sz="2200" dirty="0">
                            <a:latin typeface="Cambria Math"/>
                          </a:rPr>
                          <m:t>samples</m:t>
                        </m:r>
                        <m:r>
                          <m:rPr>
                            <m:nor/>
                          </m:rPr>
                          <a:rPr lang="en-US" sz="2200" dirty="0"/>
                          <m:t> </m:t>
                        </m:r>
                      </m:den>
                    </m:f>
                    <m:r>
                      <a:rPr lang="en-US" sz="2200" i="1" dirty="0">
                        <a:latin typeface="Cambria Math"/>
                      </a:rPr>
                      <m:t>=</m:t>
                    </m:r>
                    <m:f>
                      <m:fPr>
                        <m:ctrlPr>
                          <a:rPr lang="en-US" sz="2200" i="1">
                            <a:latin typeface="Cambria Math" panose="02040503050406030204" pitchFamily="18" charset="0"/>
                          </a:rPr>
                        </m:ctrlPr>
                      </m:fPr>
                      <m:num>
                        <m:r>
                          <m:rPr>
                            <m:nor/>
                          </m:rPr>
                          <a:rPr lang="en-US" sz="2200">
                            <a:latin typeface="Cambria Math"/>
                          </a:rPr>
                          <m:t>M</m:t>
                        </m:r>
                        <m:r>
                          <m:rPr>
                            <m:nor/>
                          </m:rPr>
                          <a:rPr lang="en-US" sz="2200" dirty="0"/>
                          <m:t>SC</m:t>
                        </m:r>
                      </m:num>
                      <m:den>
                        <m:r>
                          <m:rPr>
                            <m:nor/>
                          </m:rPr>
                          <a:rPr lang="en-US" sz="2200" dirty="0">
                            <a:latin typeface="Cambria Math"/>
                          </a:rPr>
                          <m:t>MSE</m:t>
                        </m:r>
                        <m:r>
                          <m:rPr>
                            <m:nor/>
                          </m:rPr>
                          <a:rPr lang="en-US" sz="2200" dirty="0"/>
                          <m:t> </m:t>
                        </m:r>
                      </m:den>
                    </m:f>
                  </m:oMath>
                </a14:m>
                <a:endParaRPr lang="en-US" sz="2200" dirty="0"/>
              </a:p>
              <a:p>
                <a:pPr marL="0" indent="0">
                  <a:buNone/>
                </a:pPr>
                <a:endParaRPr lang="en-US" sz="2000" dirty="0"/>
              </a:p>
              <a:p>
                <a:endParaRPr lang="en-US" sz="20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348" b="-2210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F1FB657-F284-44CF-A28B-9E5778B32CCD}"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1440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10" name="Picture 9">
            <a:extLst>
              <a:ext uri="{FF2B5EF4-FFF2-40B4-BE49-F238E27FC236}">
                <a16:creationId xmlns:a16="http://schemas.microsoft.com/office/drawing/2014/main" id="{C8F5DA30-0A44-42AA-93AA-1AC70AB4B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253978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animEffect transition="in" filter="fade">
                                      <p:cBhvr>
                                        <p:cTn id="14" dur="1000"/>
                                        <p:tgtEl>
                                          <p:spTgt spid="3">
                                            <p:txEl>
                                              <p:pRg st="10" end="10"/>
                                            </p:txEl>
                                          </p:spTgt>
                                        </p:tgtEl>
                                      </p:cBhvr>
                                    </p:animEffect>
                                    <p:anim calcmode="lin" valueType="num">
                                      <p:cBhvr>
                                        <p:cTn id="1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fade">
                                      <p:cBhvr>
                                        <p:cTn id="21" dur="1000"/>
                                        <p:tgtEl>
                                          <p:spTgt spid="3">
                                            <p:txEl>
                                              <p:pRg st="11" end="11"/>
                                            </p:txEl>
                                          </p:spTgt>
                                        </p:tgtEl>
                                      </p:cBhvr>
                                    </p:animEffect>
                                    <p:anim calcmode="lin" valueType="num">
                                      <p:cBhvr>
                                        <p:cTn id="2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Q.1 It Is desired to compare three Hospitals with regards to number of deaths per month. A sample of death records of each hospital and the number of deaths was given below. From these data suggest a difference in the no. of the deaths per month among three hospitals.</a:t>
            </a:r>
            <a:br>
              <a:rPr lang="en-US" sz="2200" dirty="0"/>
            </a:b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24AF755F-8F01-44AB-9736-B8E8B2CD380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266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895600"/>
            <a:ext cx="6102350"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E1A4AF18-5E65-490B-9229-F78B35287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27048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CF21F9-1025-4905-B374-B394F1F05FA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PSO</a:t>
            </a:r>
            <a:endParaRPr kumimoji="0" lang="en-US" sz="2400" b="1" i="0" u="none" strike="noStrike" kern="1200" cap="none" spc="0" normalizeH="0" baseline="0" noProof="0" dirty="0">
              <a:ln>
                <a:noFill/>
              </a:ln>
              <a:solidFill>
                <a:schemeClr val="dk1"/>
              </a:solidFill>
              <a:effectLst/>
              <a:uLnTx/>
              <a:uFillTx/>
            </a:endParaRPr>
          </a:p>
        </p:txBody>
      </p:sp>
      <p:sp>
        <p:nvSpPr>
          <p:cNvPr id="2" name="Content Placeholder 1"/>
          <p:cNvSpPr>
            <a:spLocks noGrp="1"/>
          </p:cNvSpPr>
          <p:nvPr>
            <p:ph idx="1"/>
          </p:nvPr>
        </p:nvSpPr>
        <p:spPr/>
        <p:txBody>
          <a:bodyPr/>
          <a:lstStyle/>
          <a:p>
            <a:endParaRPr lang="en-US"/>
          </a:p>
        </p:txBody>
      </p:sp>
      <p:graphicFrame>
        <p:nvGraphicFramePr>
          <p:cNvPr id="8" name="Table 11">
            <a:extLst>
              <a:ext uri="{FF2B5EF4-FFF2-40B4-BE49-F238E27FC236}">
                <a16:creationId xmlns:a16="http://schemas.microsoft.com/office/drawing/2014/main" id="{C688CF1F-3F47-4C24-BECE-2AA12B7DB4A5}"/>
              </a:ext>
            </a:extLst>
          </p:cNvPr>
          <p:cNvGraphicFramePr>
            <a:graphicFrameLocks noGrp="1"/>
          </p:cNvGraphicFramePr>
          <p:nvPr/>
        </p:nvGraphicFramePr>
        <p:xfrm>
          <a:off x="914400" y="915986"/>
          <a:ext cx="8001000" cy="47244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1971533925"/>
                    </a:ext>
                  </a:extLst>
                </a:gridCol>
                <a:gridCol w="6934200">
                  <a:extLst>
                    <a:ext uri="{9D8B030D-6E8A-4147-A177-3AD203B41FA5}">
                      <a16:colId xmlns:a16="http://schemas.microsoft.com/office/drawing/2014/main" val="2123429086"/>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PSO</a:t>
                      </a:r>
                      <a:endParaRPr lang="hi-IN" sz="2000" dirty="0"/>
                    </a:p>
                    <a:p>
                      <a:endParaRPr lang="hi-I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Program Specific Outcomes(PSOs)</a:t>
                      </a:r>
                      <a:endParaRPr lang="hi-IN" sz="2000" dirty="0"/>
                    </a:p>
                    <a:p>
                      <a:endParaRPr lang="hi-IN" sz="2000" dirty="0"/>
                    </a:p>
                  </a:txBody>
                  <a:tcPr/>
                </a:tc>
                <a:extLst>
                  <a:ext uri="{0D108BD9-81ED-4DB2-BD59-A6C34878D82A}">
                    <a16:rowId xmlns:a16="http://schemas.microsoft.com/office/drawing/2014/main" val="22137708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PSO1</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identify, analyze real world problems and design their ethical solutions using artificial intelligence, robotics, virtual/augmented reality, data analytics, block chain technology, and cloud computing</a:t>
                      </a:r>
                      <a:endParaRPr lang="hi-IN" sz="2000" dirty="0"/>
                    </a:p>
                  </a:txBody>
                  <a:tcPr/>
                </a:tc>
                <a:extLst>
                  <a:ext uri="{0D108BD9-81ED-4DB2-BD59-A6C34878D82A}">
                    <a16:rowId xmlns:a16="http://schemas.microsoft.com/office/drawing/2014/main" val="87304972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PSO2</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design and develop the hardware sensor devices and related interfacing software systems for solving complex engineering problems.</a:t>
                      </a:r>
                      <a:endParaRPr lang="hi-IN" sz="2000" dirty="0"/>
                    </a:p>
                  </a:txBody>
                  <a:tcPr/>
                </a:tc>
                <a:extLst>
                  <a:ext uri="{0D108BD9-81ED-4DB2-BD59-A6C34878D82A}">
                    <a16:rowId xmlns:a16="http://schemas.microsoft.com/office/drawing/2014/main" val="17738216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PSO3</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understand inter disciplinary computing techniques and to apply them in the design of advanced computing.</a:t>
                      </a:r>
                      <a:endParaRPr lang="hi-IN" sz="2000" dirty="0"/>
                    </a:p>
                  </a:txBody>
                  <a:tcPr/>
                </a:tc>
                <a:extLst>
                  <a:ext uri="{0D108BD9-81ED-4DB2-BD59-A6C34878D82A}">
                    <a16:rowId xmlns:a16="http://schemas.microsoft.com/office/drawing/2014/main" val="194906832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PSO4</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conduct investigation of complex problem with the help of technical, managerial, leadership qualities, and modern engineering tools provided by industry sponsored laboratories.</a:t>
                      </a:r>
                      <a:endParaRPr lang="hi-IN" sz="2000" dirty="0"/>
                    </a:p>
                  </a:txBody>
                  <a:tcPr/>
                </a:tc>
                <a:extLst>
                  <a:ext uri="{0D108BD9-81ED-4DB2-BD59-A6C34878D82A}">
                    <a16:rowId xmlns:a16="http://schemas.microsoft.com/office/drawing/2014/main" val="3960612855"/>
                  </a:ext>
                </a:extLst>
              </a:tr>
            </a:tbl>
          </a:graphicData>
        </a:graphic>
      </p:graphicFrame>
      <p:pic>
        <p:nvPicPr>
          <p:cNvPr id="3" name="Picture 2">
            <a:extLst>
              <a:ext uri="{FF2B5EF4-FFF2-40B4-BE49-F238E27FC236}">
                <a16:creationId xmlns:a16="http://schemas.microsoft.com/office/drawing/2014/main" id="{23EC6E0B-8D08-7D42-9CF5-2092AACDC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663"/>
            <a:ext cx="1295400" cy="549276"/>
          </a:xfrm>
          <a:prstGeom prst="rect">
            <a:avLst/>
          </a:prstGeom>
        </p:spPr>
      </p:pic>
    </p:spTree>
    <p:extLst>
      <p:ext uri="{BB962C8B-B14F-4D97-AF65-F5344CB8AC3E}">
        <p14:creationId xmlns:p14="http://schemas.microsoft.com/office/powerpoint/2010/main" val="771008610"/>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Sol.Null hypothesis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0 </m:t>
                        </m:r>
                      </m:sub>
                    </m:sSub>
                  </m:oMath>
                </a14:m>
                <a:r>
                  <a:rPr lang="en-US" sz="2200" dirty="0"/>
                  <a:t>:There is no difference in  the no. of deaths per months among three hospitals.</a:t>
                </a:r>
              </a:p>
              <a:p>
                <a:pPr marL="0" indent="0">
                  <a:buNone/>
                </a:pPr>
                <a:r>
                  <a:rPr lang="en-US" sz="2200" dirty="0"/>
                  <a:t>Alternate hypothesis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oMath>
                </a14:m>
                <a:r>
                  <a:rPr lang="en-US" sz="2200" dirty="0"/>
                  <a:t>:There is a significant difference in the no. of death per month among three hospitals.</a:t>
                </a:r>
              </a:p>
              <a:p>
                <a:pPr marL="0" indent="0">
                  <a:buNone/>
                </a:pPr>
                <a:r>
                  <a:rPr lang="en-US" sz="2200" dirty="0"/>
                  <a:t>Level of Significance : We use 5% level of Significance.</a:t>
                </a:r>
              </a:p>
              <a:p>
                <a:pPr marL="0" indent="0">
                  <a:buNone/>
                </a:pPr>
                <a:r>
                  <a:rPr lang="en-US" sz="2200" dirty="0"/>
                  <a:t>Test  Statistic : To find the Variance ratio F, we set up an ANOVA tables as follows:</a:t>
                </a:r>
              </a:p>
              <a:p>
                <a:pPr marL="0" indent="0">
                  <a:buNone/>
                </a:pPr>
                <a:r>
                  <a:rPr lang="en-US" sz="2200" dirty="0"/>
                  <a:t>Sample totals:</a:t>
                </a:r>
              </a:p>
              <a:p>
                <a:pPr marL="0" indent="0">
                  <a:buNone/>
                </a:pP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𝑎</m:t>
                        </m:r>
                      </m:sub>
                    </m:sSub>
                    <m:r>
                      <a:rPr lang="en-US" sz="2200">
                        <a:latin typeface="Cambria Math"/>
                      </a:rPr>
                      <m:t>=3+4+3+5+0=15</m:t>
                    </m:r>
                  </m:oMath>
                </a14:m>
                <a:endParaRPr lang="en-US" sz="2200" dirty="0"/>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𝑏</m:t>
                        </m:r>
                      </m:sub>
                    </m:sSub>
                    <m:r>
                      <a:rPr lang="en-US" sz="2200">
                        <a:latin typeface="Cambria Math"/>
                        <a:ea typeface="Cambria Math"/>
                      </a:rPr>
                      <m:t>=6+3+3+4+4=20</m:t>
                    </m:r>
                  </m:oMath>
                </a14:m>
                <a:endParaRPr lang="en-US" sz="2200" dirty="0">
                  <a:ea typeface="Cambria Math"/>
                </a:endParaRP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𝑐</m:t>
                        </m:r>
                      </m:sub>
                    </m:sSub>
                    <m:r>
                      <a:rPr lang="en-US" sz="2200">
                        <a:latin typeface="Cambria Math"/>
                        <a:ea typeface="Cambria Math"/>
                      </a:rPr>
                      <m:t>=7+3+4+6+5=25</m:t>
                    </m:r>
                  </m:oMath>
                </a14:m>
                <a:endParaRPr lang="en-US" sz="2200" dirty="0">
                  <a:ea typeface="Cambria Math"/>
                </a:endParaRP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3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DA4F9D7-77DE-49FC-96BF-98327F2279E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9" name="Picture 8">
            <a:extLst>
              <a:ext uri="{FF2B5EF4-FFF2-40B4-BE49-F238E27FC236}">
                <a16:creationId xmlns:a16="http://schemas.microsoft.com/office/drawing/2014/main" id="{E93B06DC-E1CB-4F86-ACD0-78813B032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265976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457200" indent="-457200">
                  <a:buFont typeface="+mj-lt"/>
                  <a:buAutoNum type="arabicPeriod"/>
                </a:pPr>
                <a:r>
                  <a:rPr lang="en-US" sz="2200" dirty="0"/>
                  <a:t>Grand total(T)=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𝑎</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𝑏</m:t>
                        </m:r>
                      </m:sub>
                    </m:sSub>
                    <m:r>
                      <a:rPr lang="en-US" sz="2200">
                        <a:latin typeface="Cambria Math"/>
                        <a:ea typeface="Cambria Math"/>
                      </a:rPr>
                      <m:t>+</m:t>
                    </m:r>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𝑐</m:t>
                        </m:r>
                      </m:sub>
                    </m:sSub>
                  </m:oMath>
                </a14:m>
                <a:r>
                  <a:rPr lang="en-US" sz="2200" dirty="0"/>
                  <a:t>=60</a:t>
                </a:r>
              </a:p>
              <a:p>
                <a:pPr marL="457200" indent="-457200">
                  <a:buFont typeface="+mj-lt"/>
                  <a:buAutoNum type="arabicPeriod"/>
                </a:pPr>
                <a:r>
                  <a:rPr lang="en-US" sz="2200" dirty="0"/>
                  <a:t>Correction factor(C.F)=</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𝑇</m:t>
                                </m:r>
                              </m:e>
                            </m:d>
                          </m:e>
                          <m:sup>
                            <m:r>
                              <a:rPr lang="en-US" sz="2200" i="1">
                                <a:latin typeface="Cambria Math"/>
                              </a:rPr>
                              <m:t>2</m:t>
                            </m:r>
                          </m:sup>
                        </m:sSup>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panose="02040503050406030204" pitchFamily="18" charset="0"/>
                          </a:rPr>
                        </m:ctrlPr>
                      </m:fPr>
                      <m:num>
                        <m:sSup>
                          <m:sSupPr>
                            <m:ctrlPr>
                              <a:rPr lang="en-US" sz="2200" i="1" dirty="0">
                                <a:latin typeface="Cambria Math" panose="02040503050406030204" pitchFamily="18" charset="0"/>
                              </a:rPr>
                            </m:ctrlPr>
                          </m:sSupPr>
                          <m:e>
                            <m:r>
                              <a:rPr lang="en-US" sz="2200" i="1" dirty="0">
                                <a:latin typeface="Cambria Math"/>
                              </a:rPr>
                              <m:t>60</m:t>
                            </m:r>
                          </m:e>
                          <m:sup>
                            <m:r>
                              <a:rPr lang="en-US" sz="2200" i="1" dirty="0">
                                <a:latin typeface="Cambria Math"/>
                              </a:rPr>
                              <m:t>2</m:t>
                            </m:r>
                          </m:sup>
                        </m:sSup>
                      </m:num>
                      <m:den>
                        <m:r>
                          <a:rPr lang="en-US" sz="2200" i="1" dirty="0">
                            <a:latin typeface="Cambria Math"/>
                          </a:rPr>
                          <m:t>15</m:t>
                        </m:r>
                      </m:den>
                    </m:f>
                    <m:r>
                      <a:rPr lang="en-US" sz="2200" dirty="0">
                        <a:latin typeface="Cambria Math"/>
                      </a:rPr>
                      <m:t>=</m:t>
                    </m:r>
                  </m:oMath>
                </a14:m>
                <a:r>
                  <a:rPr lang="en-US" sz="2200" dirty="0"/>
                  <a:t>240</a:t>
                </a:r>
              </a:p>
              <a:p>
                <a:endParaRPr lang="en-US" sz="2200" dirty="0"/>
              </a:p>
              <a:p>
                <a:pPr marL="0" indent="0">
                  <a:buNone/>
                </a:pPr>
                <a:r>
                  <a:rPr lang="en-US" sz="2200" dirty="0"/>
                  <a:t>Sum of Squares of Samples:</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𝐴</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4</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5</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0</m:t>
                        </m:r>
                      </m:e>
                      <m:sup>
                        <m:r>
                          <a:rPr lang="en-US" sz="2200" i="1" dirty="0">
                            <a:latin typeface="Cambria Math"/>
                          </a:rPr>
                          <m:t>2</m:t>
                        </m:r>
                      </m:sup>
                    </m:sSup>
                  </m:oMath>
                </a14:m>
                <a:r>
                  <a:rPr lang="en-US" sz="2200" dirty="0"/>
                  <a:t>=59</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𝐵</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6</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4</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4</m:t>
                        </m:r>
                      </m:e>
                      <m:sup>
                        <m:r>
                          <a:rPr lang="en-US" sz="2200" i="1" dirty="0">
                            <a:latin typeface="Cambria Math"/>
                          </a:rPr>
                          <m:t>2</m:t>
                        </m:r>
                      </m:sup>
                    </m:sSup>
                  </m:oMath>
                </a14:m>
                <a:r>
                  <a:rPr lang="en-US" sz="2200" dirty="0"/>
                  <a:t>=86</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𝐶</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7</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4</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6</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5</m:t>
                        </m:r>
                      </m:e>
                      <m:sup>
                        <m:r>
                          <a:rPr lang="en-US" sz="2200" i="1" dirty="0">
                            <a:latin typeface="Cambria Math"/>
                          </a:rPr>
                          <m:t>2</m:t>
                        </m:r>
                      </m:sup>
                    </m:sSup>
                  </m:oMath>
                </a14:m>
                <a:r>
                  <a:rPr lang="en-US" sz="2200" dirty="0"/>
                  <a:t>=135</a:t>
                </a:r>
                <a14:m>
                  <m:oMath xmlns:m="http://schemas.openxmlformats.org/officeDocument/2006/math">
                    <m:r>
                      <a:rPr lang="en-US" sz="2200" i="1" dirty="0">
                        <a:latin typeface="Cambria Math"/>
                      </a:rPr>
                      <m:t> </m:t>
                    </m:r>
                  </m:oMath>
                </a14:m>
                <a:endParaRPr lang="en-US" sz="2200" dirty="0"/>
              </a:p>
              <a:p>
                <a:endParaRPr lang="en-US" sz="2200" dirty="0"/>
              </a:p>
              <a:p>
                <a:pPr marL="0" indent="0">
                  <a:buNone/>
                </a:pPr>
                <a:r>
                  <a:rPr lang="en-US" sz="2200" dirty="0"/>
                  <a:t>Total Sum of Squares=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𝐴</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𝐵</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2 </m:t>
                            </m:r>
                          </m:sup>
                        </m:sSup>
                      </m:e>
                      <m:sub>
                        <m:r>
                          <a:rPr lang="en-US" sz="2200" i="1">
                            <a:latin typeface="Cambria Math"/>
                            <a:ea typeface="Cambria Math"/>
                          </a:rPr>
                          <m:t>𝐶</m:t>
                        </m:r>
                      </m:sub>
                    </m:sSub>
                  </m:oMath>
                </a14:m>
                <a:r>
                  <a:rPr lang="en-US" sz="2200" dirty="0"/>
                  <a:t> - C.F</a:t>
                </a:r>
              </a:p>
              <a:p>
                <a:pPr marL="0" indent="0">
                  <a:buNone/>
                </a:pPr>
                <a:r>
                  <a:rPr lang="en-US" sz="2200" dirty="0"/>
                  <a:t>                             =59+86+135-240=40</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1078" b="-8140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E358609-09C5-4BFA-8E44-3CB357406C9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9" name="Picture 8">
            <a:extLst>
              <a:ext uri="{FF2B5EF4-FFF2-40B4-BE49-F238E27FC236}">
                <a16:creationId xmlns:a16="http://schemas.microsoft.com/office/drawing/2014/main" id="{55AC6CBB-FD90-43CC-833E-510637BFF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01921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Sum of Squares between Samples</a:t>
                </a:r>
                <a:r>
                  <a:rPr lang="en-US" sz="2200" baseline="-25000" dirty="0"/>
                  <a:t> </a:t>
                </a:r>
              </a:p>
              <a:p>
                <a:pPr marL="0" indent="0">
                  <a:buNone/>
                </a:pP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b="0" i="1" smtClean="0">
                                    <a:latin typeface="Cambria Math"/>
                                    <a:ea typeface="Cambria Math"/>
                                  </a:rPr>
                                  <m:t>𝑦</m:t>
                                </m:r>
                              </m:e>
                              <m:sub>
                                <m:r>
                                  <a:rPr lang="en-US" sz="2200" i="1">
                                    <a:latin typeface="Cambria Math"/>
                                    <a:ea typeface="Cambria Math"/>
                                  </a:rPr>
                                  <m:t>𝐴</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b="0" i="1" smtClean="0">
                                    <a:latin typeface="Cambria Math"/>
                                    <a:ea typeface="Cambria Math"/>
                                  </a:rPr>
                                  <m:t>𝑦</m:t>
                                </m:r>
                              </m:e>
                              <m:sub>
                                <m:r>
                                  <a:rPr lang="en-US" sz="2200" i="1">
                                    <a:latin typeface="Cambria Math"/>
                                    <a:ea typeface="Cambria Math"/>
                                  </a:rPr>
                                  <m:t>𝐵</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b="0" i="1" smtClean="0">
                                    <a:latin typeface="Cambria Math"/>
                                    <a:ea typeface="Cambria Math"/>
                                  </a:rPr>
                                  <m:t>𝑦</m:t>
                                </m:r>
                              </m:e>
                              <m:sub>
                                <m:r>
                                  <a:rPr lang="en-US" sz="2200" i="1">
                                    <a:latin typeface="Cambria Math"/>
                                    <a:ea typeface="Cambria Math"/>
                                  </a:rPr>
                                  <m:t>𝐶</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3</m:t>
                            </m:r>
                          </m:sub>
                        </m:sSub>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𝑇</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𝑛</m:t>
                        </m:r>
                      </m:den>
                    </m:f>
                  </m:oMath>
                </a14:m>
                <a:endParaRPr lang="en-US" sz="2200" dirty="0"/>
              </a:p>
              <a:p>
                <a:pPr marL="0" indent="0">
                  <a:buNone/>
                </a:pPr>
                <a:endParaRPr lang="en-US" sz="2200" dirty="0"/>
              </a:p>
              <a:p>
                <a:pPr marL="0" indent="0">
                  <a:buNone/>
                </a:pP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15</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20</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25</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−240</m:t>
                    </m:r>
                  </m:oMath>
                </a14:m>
                <a:endParaRPr lang="en-US" sz="2200" dirty="0"/>
              </a:p>
              <a:p>
                <a:pPr marL="0" indent="0">
                  <a:buNone/>
                </a:pPr>
                <a:r>
                  <a:rPr lang="en-US" sz="2200" dirty="0"/>
                  <a:t>= 10</a:t>
                </a:r>
              </a:p>
              <a:p>
                <a:pPr marL="0" indent="0">
                  <a:buNone/>
                </a:pPr>
                <a:r>
                  <a:rPr lang="en-US" sz="2200" dirty="0"/>
                  <a:t>Sum of squares with in the samples</a:t>
                </a:r>
              </a:p>
              <a:p>
                <a:pPr marL="0" indent="0">
                  <a:buNone/>
                </a:pPr>
                <a:r>
                  <a:rPr lang="en-US" sz="2200" dirty="0"/>
                  <a:t>= Total sum of squares – sum of squares between the samples</a:t>
                </a:r>
              </a:p>
              <a:p>
                <a:pPr marL="0" indent="0">
                  <a:buNone/>
                </a:pPr>
                <a:r>
                  <a:rPr lang="en-US" sz="2200" dirty="0"/>
                  <a:t>= 40-10</a:t>
                </a:r>
              </a:p>
              <a:p>
                <a:pPr marL="0" indent="0">
                  <a:buNone/>
                </a:pPr>
                <a:r>
                  <a:rPr lang="en-US" sz="2200" dirty="0"/>
                  <a:t>=30</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199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085C59F-FC80-414F-8BDB-11563A0F8B0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9" name="Picture 8">
            <a:extLst>
              <a:ext uri="{FF2B5EF4-FFF2-40B4-BE49-F238E27FC236}">
                <a16:creationId xmlns:a16="http://schemas.microsoft.com/office/drawing/2014/main" id="{1C820F7D-E651-48E4-A1E4-3CD597A6F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283310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Degree of freedom for total sum of squares =n-1=15-1=14</a:t>
            </a:r>
          </a:p>
          <a:p>
            <a:pPr marL="0" indent="0">
              <a:buNone/>
            </a:pPr>
            <a:r>
              <a:rPr lang="en-US" sz="2200" dirty="0"/>
              <a:t>Degree of freedom for Hospitals=c-1 = 3-1=2</a:t>
            </a:r>
          </a:p>
          <a:p>
            <a:pPr marL="0" indent="0">
              <a:buNone/>
            </a:pPr>
            <a:r>
              <a:rPr lang="en-US" sz="2200" dirty="0"/>
              <a:t>Degree of freedom for Error =n-c =15-3=12</a:t>
            </a:r>
          </a:p>
          <a:p>
            <a:pPr marL="0" indent="0" algn="ctr">
              <a:buNone/>
            </a:pPr>
            <a:r>
              <a:rPr lang="en-US" sz="2200" dirty="0"/>
              <a:t>ANOVA TABLE</a:t>
            </a:r>
          </a:p>
          <a:p>
            <a:pPr marL="0" indent="0" algn="ctr">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99E56F31-EC0D-4413-A7D9-1E182CAD555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pic>
        <p:nvPicPr>
          <p:cNvPr id="307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77" y="2819400"/>
            <a:ext cx="8613775" cy="295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9" name="Picture 8">
            <a:extLst>
              <a:ext uri="{FF2B5EF4-FFF2-40B4-BE49-F238E27FC236}">
                <a16:creationId xmlns:a16="http://schemas.microsoft.com/office/drawing/2014/main" id="{3D605354-ABA6-499A-B705-06125FC50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511488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The tabular value of F at 5 % level of significance with degree of freedom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𝜈</m:t>
                        </m:r>
                      </m:e>
                      <m:sub>
                        <m:r>
                          <a:rPr lang="en-US" sz="2200" i="1">
                            <a:latin typeface="Cambria Math"/>
                          </a:rPr>
                          <m:t>1</m:t>
                        </m:r>
                      </m:sub>
                    </m:sSub>
                  </m:oMath>
                </a14:m>
                <a:r>
                  <a:rPr lang="en-US" sz="2200" dirty="0"/>
                  <a:t>=2 &amp;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𝜈</m:t>
                        </m:r>
                      </m:e>
                      <m:sub>
                        <m:r>
                          <a:rPr lang="en-US" sz="2200" i="1">
                            <a:latin typeface="Cambria Math"/>
                            <a:ea typeface="Cambria Math"/>
                          </a:rPr>
                          <m:t>2</m:t>
                        </m:r>
                      </m:sub>
                    </m:sSub>
                    <m:r>
                      <a:rPr lang="en-US" sz="2200" i="1">
                        <a:latin typeface="Cambria Math"/>
                      </a:rPr>
                      <m:t>=12 </m:t>
                    </m:r>
                    <m:r>
                      <a:rPr lang="en-US" sz="2200" i="1">
                        <a:latin typeface="Cambria Math"/>
                      </a:rPr>
                      <m:t>𝑖𝑠</m:t>
                    </m:r>
                    <m:r>
                      <a:rPr lang="en-US" sz="2200" i="1">
                        <a:latin typeface="Cambria Math"/>
                      </a:rPr>
                      <m:t> 3.89</m:t>
                    </m:r>
                  </m:oMath>
                </a14:m>
                <a:r>
                  <a:rPr lang="en-US" sz="2200" dirty="0"/>
                  <a:t>:</a:t>
                </a:r>
              </a:p>
              <a:p>
                <a:pPr marL="0" indent="0">
                  <a:buNone/>
                </a:pPr>
                <a:r>
                  <a:rPr lang="en-US" sz="2200" b="1" dirty="0"/>
                  <a:t>Conclusion:</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ea typeface="Cambria Math"/>
                          </a:rPr>
                          <m:t>𝑐𝑎𝑙</m:t>
                        </m:r>
                      </m:sub>
                    </m:sSub>
                    <m:r>
                      <a:rPr lang="en-US" sz="2200" i="1">
                        <a:latin typeface="Cambria Math"/>
                      </a:rPr>
                      <m:t>&lt;</m:t>
                    </m:r>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rPr>
                          <m:t>𝑡</m:t>
                        </m:r>
                        <m:r>
                          <a:rPr lang="en-US" sz="2200" i="1">
                            <a:latin typeface="Cambria Math"/>
                            <a:ea typeface="Cambria Math"/>
                          </a:rPr>
                          <m:t>𝑎𝑏</m:t>
                        </m:r>
                      </m:sub>
                    </m:sSub>
                    <m:r>
                      <a:rPr lang="en-US" sz="2200" i="1">
                        <a:latin typeface="Cambria Math"/>
                        <a:ea typeface="Cambria Math"/>
                      </a:rPr>
                      <m:t>, </m:t>
                    </m:r>
                  </m:oMath>
                </a14:m>
                <a:r>
                  <a:rPr lang="en-US" sz="2200" dirty="0"/>
                  <a:t>i. 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0 </m:t>
                        </m:r>
                      </m:sub>
                    </m:sSub>
                  </m:oMath>
                </a14:m>
                <a:r>
                  <a:rPr lang="en-US" sz="2200" dirty="0"/>
                  <a:t> is accepted, so the difference is insignificant and we conclude that the data do not suggest a difference in the no of deaths per month among the three hospitals.</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1185"/>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1CCAC24-7A26-4952-896C-ECE165863B5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9" name="Picture 8">
            <a:extLst>
              <a:ext uri="{FF2B5EF4-FFF2-40B4-BE49-F238E27FC236}">
                <a16:creationId xmlns:a16="http://schemas.microsoft.com/office/drawing/2014/main" id="{79C0C7A6-4ECA-4091-9E20-EC256D577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9154615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Q.2 A manufacturing company purchased three new machines of different makes and wishes to determine whether one of them is faster than the others in producing a certain out put . Five hourly production  figures are observed at random from each machine and the results are given below:</a:t>
            </a:r>
          </a:p>
          <a:p>
            <a:pPr marL="0" indent="0">
              <a:buNone/>
            </a:pPr>
            <a:br>
              <a:rPr lang="en-US" sz="2200" dirty="0"/>
            </a:b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A408E703-14E7-4D62-82AF-925AE788CBEE}"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200400"/>
            <a:ext cx="7734299"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p:txBody>
      </p:sp>
      <p:pic>
        <p:nvPicPr>
          <p:cNvPr id="9" name="Picture 8">
            <a:extLst>
              <a:ext uri="{FF2B5EF4-FFF2-40B4-BE49-F238E27FC236}">
                <a16:creationId xmlns:a16="http://schemas.microsoft.com/office/drawing/2014/main" id="{3BA5608A-6782-4B6C-9559-11DE6B17D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31225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Use ANOVA and determine whether the machines are significantly </a:t>
                </a:r>
              </a:p>
              <a:p>
                <a:pPr marL="0" indent="0">
                  <a:buNone/>
                </a:pPr>
                <a:r>
                  <a:rPr lang="en-US" sz="2200" dirty="0"/>
                  <a:t>Different in their mean speed.(Given at 5% level,F2,12=3.89)</a:t>
                </a:r>
              </a:p>
              <a:p>
                <a:pPr marL="0" indent="0">
                  <a:buNone/>
                </a:pPr>
                <a:r>
                  <a:rPr lang="en-US" sz="2200" dirty="0"/>
                  <a:t>Sol. Null hypothesis H0: Machines are not significantly different in their mean speed i.e.,</a:t>
                </a:r>
                <a14:m>
                  <m:oMath xmlns:m="http://schemas.openxmlformats.org/officeDocument/2006/math">
                    <m:r>
                      <a:rPr lang="en-US" sz="2200" i="1">
                        <a:latin typeface="Cambria Math"/>
                        <a:ea typeface="Cambria Math"/>
                      </a:rPr>
                      <m:t>𝜇</m:t>
                    </m:r>
                    <m:r>
                      <a:rPr lang="en-US" sz="2200" i="1">
                        <a:latin typeface="Cambria Math"/>
                        <a:ea typeface="Cambria Math"/>
                      </a:rPr>
                      <m:t>1=</m:t>
                    </m:r>
                    <m:r>
                      <a:rPr lang="en-US" sz="2200" i="1">
                        <a:latin typeface="Cambria Math"/>
                        <a:ea typeface="Cambria Math"/>
                      </a:rPr>
                      <m:t>𝜇</m:t>
                    </m:r>
                    <m:r>
                      <a:rPr lang="en-US" sz="2200" i="1">
                        <a:latin typeface="Cambria Math"/>
                        <a:ea typeface="Cambria Math"/>
                      </a:rPr>
                      <m:t>2=</m:t>
                    </m:r>
                    <m:r>
                      <a:rPr lang="en-US" sz="2200" i="1">
                        <a:latin typeface="Cambria Math"/>
                        <a:ea typeface="Cambria Math"/>
                      </a:rPr>
                      <m:t>𝜇</m:t>
                    </m:r>
                    <m:r>
                      <a:rPr lang="en-US" sz="2200" i="1">
                        <a:latin typeface="Cambria Math"/>
                        <a:ea typeface="Cambria Math"/>
                      </a:rPr>
                      <m:t>3</m:t>
                    </m:r>
                  </m:oMath>
                </a14:m>
                <a:r>
                  <a:rPr lang="en-US" sz="2200" dirty="0"/>
                  <a:t>.</a:t>
                </a:r>
              </a:p>
              <a:p>
                <a:pPr marL="0" indent="0">
                  <a:buNone/>
                </a:pPr>
                <a:r>
                  <a:rPr lang="en-US" sz="2200" dirty="0"/>
                  <a:t>Alternate hypothesis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oMath>
                </a14:m>
                <a:r>
                  <a:rPr lang="en-US" sz="2200" dirty="0"/>
                  <a:t>:Machines are significantly different in their mean speed.</a:t>
                </a:r>
              </a:p>
              <a:p>
                <a:pPr marL="0" indent="0">
                  <a:buNone/>
                </a:pPr>
                <a:r>
                  <a:rPr lang="en-US" sz="2200" dirty="0"/>
                  <a:t>Level of Significance: We use 5% level of Significance.</a:t>
                </a:r>
              </a:p>
              <a:p>
                <a:pPr marL="0" indent="0">
                  <a:buNone/>
                </a:pPr>
                <a:r>
                  <a:rPr lang="en-US" sz="2200" dirty="0"/>
                  <a:t>Test  Statistic: T o find the Variance ratio F,  we set up an ANOVA tables as follows: let us shift the origin at 30 i.e., reduce each observations by 30.we have</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556" b="-1280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D922955-435A-4574-9983-344D47E2AFB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a:p>
            <a:pPr algn="ctr">
              <a:spcBef>
                <a:spcPct val="0"/>
              </a:spcBef>
              <a:defRPr/>
            </a:pPr>
            <a:endParaRPr lang="en-US" sz="3000" b="1" dirty="0"/>
          </a:p>
        </p:txBody>
      </p:sp>
      <p:pic>
        <p:nvPicPr>
          <p:cNvPr id="9" name="Picture 8">
            <a:extLst>
              <a:ext uri="{FF2B5EF4-FFF2-40B4-BE49-F238E27FC236}">
                <a16:creationId xmlns:a16="http://schemas.microsoft.com/office/drawing/2014/main" id="{44B52BFB-F55A-4E98-881B-2EFA07DAE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470204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Sample totals:</a:t>
                </a:r>
              </a:p>
              <a:p>
                <a:pPr marL="0" indent="0">
                  <a:buNone/>
                </a:pP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1</m:t>
                        </m:r>
                      </m:sub>
                    </m:sSub>
                    <m:r>
                      <a:rPr lang="en-US" sz="2200">
                        <a:latin typeface="Cambria Math"/>
                      </a:rPr>
                      <m:t>=−5+0+6+8+1=1</m:t>
                    </m:r>
                  </m:oMath>
                </a14:m>
                <a:r>
                  <a:rPr lang="en-US" sz="2200" dirty="0"/>
                  <a:t>0</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2</m:t>
                        </m:r>
                      </m:sub>
                    </m:sSub>
                    <m:r>
                      <a:rPr lang="en-US" sz="2200">
                        <a:latin typeface="Cambria Math"/>
                        <a:ea typeface="Cambria Math"/>
                      </a:rPr>
                      <m:t>=1+9+8+12+5=</m:t>
                    </m:r>
                  </m:oMath>
                </a14:m>
                <a:r>
                  <a:rPr lang="en-US" sz="2200" dirty="0">
                    <a:ea typeface="Cambria Math"/>
                  </a:rPr>
                  <a:t>35</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3</m:t>
                        </m:r>
                      </m:sub>
                    </m:sSub>
                    <m:r>
                      <a:rPr lang="en-US" sz="2200">
                        <a:latin typeface="Cambria Math"/>
                        <a:ea typeface="Cambria Math"/>
                      </a:rPr>
                      <m:t>=−6+0</m:t>
                    </m:r>
                    <m:r>
                      <a:rPr lang="en-US" sz="2200" i="1">
                        <a:latin typeface="Cambria Math"/>
                        <a:ea typeface="Cambria Math"/>
                      </a:rPr>
                      <m:t>−2</m:t>
                    </m:r>
                    <m:r>
                      <a:rPr lang="en-US" sz="2200">
                        <a:latin typeface="Cambria Math"/>
                        <a:ea typeface="Cambria Math"/>
                      </a:rPr>
                      <m:t>−5−2=−15</m:t>
                    </m:r>
                  </m:oMath>
                </a14:m>
                <a:endParaRPr lang="en-US" sz="2200" dirty="0">
                  <a:ea typeface="Cambria Math"/>
                </a:endParaRP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A350422-F6A1-4CAE-8ECB-C0DB704477F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276600"/>
            <a:ext cx="6102350"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 normalizeH="0" baseline="0" noProof="0" dirty="0">
                <a:ln>
                  <a:noFill/>
                </a:ln>
                <a:solidFill>
                  <a:prstClr val="black"/>
                </a:solidFill>
                <a:effectLst/>
                <a:uLnTx/>
                <a:uFillTx/>
                <a:latin typeface="Times New Roman"/>
                <a:ea typeface="Cambria" panose="02040503050406030204" pitchFamily="18" charset="0"/>
                <a:cs typeface="+mn-cs"/>
              </a:rPr>
              <a:t>Analysis of</a:t>
            </a:r>
            <a:r>
              <a:rPr kumimoji="0" lang="en-US" sz="2400" b="1" i="0" u="none" strike="noStrike" kern="1200" cap="none" spc="-80" normalizeH="0" baseline="0" noProof="0" dirty="0">
                <a:ln>
                  <a:noFill/>
                </a:ln>
                <a:solidFill>
                  <a:prstClr val="black"/>
                </a:solidFill>
                <a:effectLst/>
                <a:uLnTx/>
                <a:uFillTx/>
                <a:latin typeface="Times New Roman"/>
                <a:ea typeface="Cambria" panose="02040503050406030204" pitchFamily="18" charset="0"/>
                <a:cs typeface="+mn-cs"/>
              </a:rPr>
              <a:t> </a:t>
            </a:r>
            <a:r>
              <a:rPr kumimoji="0" lang="en-US" sz="2400" b="1" i="0" u="none" strike="noStrike" kern="1200" cap="none" spc="-45" normalizeH="0" baseline="0" noProof="0" dirty="0">
                <a:ln>
                  <a:noFill/>
                </a:ln>
                <a:solidFill>
                  <a:prstClr val="black"/>
                </a:solidFill>
                <a:effectLst/>
                <a:uLnTx/>
                <a:uFillTx/>
                <a:latin typeface="Times New Roman"/>
                <a:ea typeface="Cambria" panose="02040503050406030204" pitchFamily="18" charset="0"/>
                <a:cs typeface="+mn-cs"/>
              </a:rPr>
              <a:t>Variance  </a:t>
            </a:r>
            <a:r>
              <a:rPr kumimoji="0" lang="en-US" sz="2400" b="1" i="0" u="none" strike="noStrike" kern="1200" cap="none" spc="-55" normalizeH="0" baseline="0" noProof="0" dirty="0">
                <a:ln>
                  <a:noFill/>
                </a:ln>
                <a:solidFill>
                  <a:prstClr val="black"/>
                </a:solidFill>
                <a:effectLst/>
                <a:uLnTx/>
                <a:uFillTx/>
                <a:latin typeface="Times New Roman"/>
                <a:ea typeface="Cambria" panose="02040503050406030204" pitchFamily="18" charset="0"/>
                <a:cs typeface="+mn-cs"/>
              </a:rPr>
              <a:t>(ANOVA)(</a:t>
            </a:r>
            <a:r>
              <a:rPr kumimoji="0" lang="en-US" sz="2400" b="1" i="0" u="none" strike="noStrike" kern="1200" cap="none" spc="0" normalizeH="0" baseline="0" noProof="0" dirty="0">
                <a:ln>
                  <a:noFill/>
                </a:ln>
                <a:solidFill>
                  <a:prstClr val="black"/>
                </a:solidFill>
                <a:effectLst/>
                <a:uLnTx/>
                <a:uFillTx/>
                <a:latin typeface="Times New Roman"/>
                <a:ea typeface="+mn-ea"/>
                <a:cs typeface="+mn-cs"/>
              </a:rPr>
              <a:t>CO2)</a:t>
            </a:r>
          </a:p>
          <a:p>
            <a:pPr algn="ctr">
              <a:spcBef>
                <a:spcPct val="0"/>
              </a:spcBef>
              <a:defRPr/>
            </a:pPr>
            <a:endParaRPr lang="en-US" sz="3000" b="1" dirty="0"/>
          </a:p>
        </p:txBody>
      </p:sp>
      <p:pic>
        <p:nvPicPr>
          <p:cNvPr id="9" name="Picture 8">
            <a:extLst>
              <a:ext uri="{FF2B5EF4-FFF2-40B4-BE49-F238E27FC236}">
                <a16:creationId xmlns:a16="http://schemas.microsoft.com/office/drawing/2014/main" id="{E910F1DB-ACEF-48CC-8130-8793B2064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575060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1.	Grand total(T)=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1</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2</m:t>
                        </m:r>
                      </m:sub>
                    </m:sSub>
                    <m:r>
                      <a:rPr lang="en-US" sz="2200">
                        <a:latin typeface="Cambria Math"/>
                        <a:ea typeface="Cambria Math"/>
                      </a:rPr>
                      <m:t>+</m:t>
                    </m:r>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3</m:t>
                        </m:r>
                      </m:sub>
                    </m:sSub>
                  </m:oMath>
                </a14:m>
                <a:r>
                  <a:rPr lang="en-US" sz="2200" dirty="0"/>
                  <a:t>=30</a:t>
                </a:r>
              </a:p>
              <a:p>
                <a:pPr marL="0" indent="0">
                  <a:buNone/>
                </a:pPr>
                <a:r>
                  <a:rPr lang="en-US" sz="2200" dirty="0"/>
                  <a:t>2.	Correction factor(C.F)=</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𝑇</m:t>
                                </m:r>
                              </m:e>
                            </m:d>
                          </m:e>
                          <m:sup>
                            <m:r>
                              <a:rPr lang="en-US" sz="2200" i="1">
                                <a:latin typeface="Cambria Math"/>
                              </a:rPr>
                              <m:t>2</m:t>
                            </m:r>
                          </m:sup>
                        </m:sSup>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panose="02040503050406030204" pitchFamily="18" charset="0"/>
                          </a:rPr>
                        </m:ctrlPr>
                      </m:fPr>
                      <m:num>
                        <m:sSup>
                          <m:sSupPr>
                            <m:ctrlPr>
                              <a:rPr lang="en-US" sz="2200" i="1" dirty="0">
                                <a:latin typeface="Cambria Math" panose="02040503050406030204" pitchFamily="18" charset="0"/>
                              </a:rPr>
                            </m:ctrlPr>
                          </m:sSupPr>
                          <m:e>
                            <m:r>
                              <a:rPr lang="en-US" sz="2200" i="1" dirty="0">
                                <a:latin typeface="Cambria Math"/>
                              </a:rPr>
                              <m:t>(30)</m:t>
                            </m:r>
                          </m:e>
                          <m:sup>
                            <m:r>
                              <a:rPr lang="en-US" sz="2200" i="1" dirty="0">
                                <a:latin typeface="Cambria Math"/>
                              </a:rPr>
                              <m:t>2</m:t>
                            </m:r>
                          </m:sup>
                        </m:sSup>
                      </m:num>
                      <m:den>
                        <m:r>
                          <a:rPr lang="en-US" sz="2200" i="1" dirty="0">
                            <a:latin typeface="Cambria Math"/>
                          </a:rPr>
                          <m:t>15</m:t>
                        </m:r>
                      </m:den>
                    </m:f>
                    <m:r>
                      <a:rPr lang="en-US" sz="2200" dirty="0">
                        <a:latin typeface="Cambria Math"/>
                      </a:rPr>
                      <m:t>=6</m:t>
                    </m:r>
                  </m:oMath>
                </a14:m>
                <a:r>
                  <a:rPr lang="en-US" sz="2200" dirty="0"/>
                  <a:t>0</a:t>
                </a:r>
              </a:p>
              <a:p>
                <a:endParaRPr lang="en-US" sz="2200" dirty="0"/>
              </a:p>
              <a:p>
                <a:pPr marL="0" indent="0">
                  <a:buNone/>
                </a:pPr>
                <a:r>
                  <a:rPr lang="en-US" sz="2200" dirty="0"/>
                  <a:t>Sum of Squares of Samples:</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1</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(−5)</m:t>
                        </m:r>
                      </m:e>
                      <m:sup>
                        <m:r>
                          <a:rPr lang="en-US" sz="2200" i="1" dirty="0">
                            <a:latin typeface="Cambria Math"/>
                          </a:rPr>
                          <m:t>2</m:t>
                        </m:r>
                      </m:sup>
                    </m:sSup>
                    <m:r>
                      <a:rPr lang="en-US" sz="2200" dirty="0">
                        <a:latin typeface="Cambria Math"/>
                      </a:rPr>
                      <m:t> </m:t>
                    </m:r>
                  </m:oMath>
                </a14:m>
                <a:r>
                  <a:rPr lang="en-US" sz="2200" dirty="0"/>
                  <a:t>+0+</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6</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8</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1</m:t>
                        </m:r>
                      </m:e>
                      <m:sup>
                        <m:r>
                          <a:rPr lang="en-US" sz="2200" i="1" dirty="0">
                            <a:latin typeface="Cambria Math"/>
                          </a:rPr>
                          <m:t>2</m:t>
                        </m:r>
                      </m:sup>
                    </m:sSup>
                  </m:oMath>
                </a14:m>
                <a:r>
                  <a:rPr lang="en-US" sz="2200" dirty="0"/>
                  <a:t>=126</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2</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1</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9</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8</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12</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5</m:t>
                        </m:r>
                      </m:e>
                      <m:sup>
                        <m:r>
                          <a:rPr lang="en-US" sz="2200" i="1" dirty="0">
                            <a:latin typeface="Cambria Math"/>
                          </a:rPr>
                          <m:t>2</m:t>
                        </m:r>
                      </m:sup>
                    </m:sSup>
                  </m:oMath>
                </a14:m>
                <a:r>
                  <a:rPr lang="en-US" sz="2200" dirty="0"/>
                  <a:t>=315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3</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(−6)</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0</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dirty="0">
                            <a:latin typeface="Cambria Math"/>
                          </a:rPr>
                          <m:t>(−2)</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dirty="0">
                            <a:latin typeface="Cambria Math"/>
                          </a:rPr>
                          <m:t>(−5)</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dirty="0">
                            <a:latin typeface="Cambria Math"/>
                          </a:rPr>
                          <m:t>(−2)</m:t>
                        </m:r>
                      </m:e>
                      <m:sup>
                        <m:r>
                          <a:rPr lang="en-US" sz="2200" i="1" dirty="0">
                            <a:latin typeface="Cambria Math"/>
                          </a:rPr>
                          <m:t>2</m:t>
                        </m:r>
                      </m:sup>
                    </m:sSup>
                  </m:oMath>
                </a14:m>
                <a:r>
                  <a:rPr lang="en-US" sz="2200" dirty="0"/>
                  <a:t>=69</a:t>
                </a:r>
                <a14:m>
                  <m:oMath xmlns:m="http://schemas.openxmlformats.org/officeDocument/2006/math">
                    <m:r>
                      <a:rPr lang="en-US" sz="2200" i="1" dirty="0">
                        <a:latin typeface="Cambria Math"/>
                      </a:rPr>
                      <m:t> </m:t>
                    </m:r>
                  </m:oMath>
                </a14:m>
                <a:endParaRPr lang="en-US" sz="2200" dirty="0"/>
              </a:p>
              <a:p>
                <a:endParaRPr lang="en-US" sz="2200" dirty="0"/>
              </a:p>
              <a:p>
                <a:pPr marL="0" indent="0">
                  <a:buNone/>
                </a:pPr>
                <a:r>
                  <a:rPr lang="en-US" sz="2200" dirty="0"/>
                  <a:t>3.	Total Sum of Squares=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1</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2</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2 </m:t>
                            </m:r>
                          </m:sup>
                        </m:sSup>
                      </m:e>
                      <m:sub>
                        <m:r>
                          <a:rPr lang="en-US" sz="2200" i="1">
                            <a:latin typeface="Cambria Math"/>
                            <a:ea typeface="Cambria Math"/>
                          </a:rPr>
                          <m:t>3</m:t>
                        </m:r>
                      </m:sub>
                    </m:sSub>
                  </m:oMath>
                </a14:m>
                <a:r>
                  <a:rPr lang="en-US" sz="2200" dirty="0"/>
                  <a:t> - C.F</a:t>
                </a:r>
              </a:p>
              <a:p>
                <a:pPr marL="0" indent="0">
                  <a:buNone/>
                </a:pPr>
                <a:r>
                  <a:rPr lang="en-US" sz="2200" dirty="0"/>
                  <a:t>                             =126+315+69-60=450</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7560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A4309E6-1890-497F-B7E3-34C996440DF0}"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5" dirty="0">
                <a:latin typeface="+mj-lt"/>
                <a:ea typeface="Cambria" panose="02040503050406030204" pitchFamily="18" charset="0"/>
              </a:rPr>
              <a:t>Analysis of</a:t>
            </a:r>
            <a:r>
              <a:rPr lang="en-US" sz="2400" b="1" spc="-80" dirty="0">
                <a:latin typeface="+mj-lt"/>
                <a:ea typeface="Cambria" panose="02040503050406030204" pitchFamily="18" charset="0"/>
              </a:rPr>
              <a:t> </a:t>
            </a:r>
            <a:r>
              <a:rPr lang="en-US" sz="2400" b="1" spc="-45" dirty="0">
                <a:latin typeface="+mj-lt"/>
                <a:ea typeface="Cambria" panose="02040503050406030204" pitchFamily="18" charset="0"/>
              </a:rPr>
              <a:t>Variance  </a:t>
            </a:r>
            <a:r>
              <a:rPr lang="en-US" sz="2400" b="1" spc="-55" dirty="0">
                <a:latin typeface="+mj-lt"/>
                <a:ea typeface="Cambria" panose="02040503050406030204" pitchFamily="18" charset="0"/>
              </a:rPr>
              <a:t>(ANOVA)(</a:t>
            </a:r>
            <a:r>
              <a:rPr lang="en-US" sz="2400" b="1" dirty="0">
                <a:latin typeface="+mj-lt"/>
              </a:rPr>
              <a:t>CO2)</a:t>
            </a:r>
          </a:p>
        </p:txBody>
      </p:sp>
      <p:pic>
        <p:nvPicPr>
          <p:cNvPr id="9" name="Picture 8">
            <a:extLst>
              <a:ext uri="{FF2B5EF4-FFF2-40B4-BE49-F238E27FC236}">
                <a16:creationId xmlns:a16="http://schemas.microsoft.com/office/drawing/2014/main" id="{BF53D543-1202-4A8B-B8FD-64D29CA8E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83873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Sum of Squares between Samples</a:t>
                </a:r>
                <a:r>
                  <a:rPr lang="en-US" sz="2200" baseline="-25000" dirty="0"/>
                  <a:t> </a:t>
                </a:r>
              </a:p>
              <a:p>
                <a:pPr marL="0" indent="0">
                  <a:buNone/>
                </a:pP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1</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3</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3</m:t>
                            </m:r>
                          </m:sub>
                        </m:sSub>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𝑇</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𝑛</m:t>
                        </m:r>
                      </m:den>
                    </m:f>
                  </m:oMath>
                </a14:m>
                <a:endParaRPr lang="en-US" sz="2200" dirty="0"/>
              </a:p>
              <a:p>
                <a:pPr marL="0" indent="0">
                  <a:buNone/>
                </a:pP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10</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35</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−15</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−60</m:t>
                    </m:r>
                  </m:oMath>
                </a14:m>
                <a:endParaRPr lang="en-US" sz="2200" dirty="0"/>
              </a:p>
              <a:p>
                <a:pPr marL="0" indent="0">
                  <a:buNone/>
                </a:pPr>
                <a:r>
                  <a:rPr lang="en-US" sz="2200" dirty="0"/>
                  <a:t>= 250</a:t>
                </a:r>
              </a:p>
              <a:p>
                <a:pPr marL="0" indent="0">
                  <a:buNone/>
                </a:pPr>
                <a:r>
                  <a:rPr lang="en-US" sz="2200" dirty="0"/>
                  <a:t>Sum of squares with in the samples</a:t>
                </a:r>
              </a:p>
              <a:p>
                <a:pPr marL="0" indent="0">
                  <a:buNone/>
                </a:pPr>
                <a:r>
                  <a:rPr lang="en-US" sz="2200" dirty="0"/>
                  <a:t>= Total sum of squares – sum of squares between the samples</a:t>
                </a:r>
              </a:p>
              <a:p>
                <a:pPr marL="0" indent="0">
                  <a:buNone/>
                </a:pPr>
                <a:r>
                  <a:rPr lang="en-US" sz="2200" dirty="0"/>
                  <a:t>= 450-250</a:t>
                </a:r>
              </a:p>
              <a:p>
                <a:pPr marL="0" indent="0">
                  <a:buNone/>
                </a:pPr>
                <a:r>
                  <a:rPr lang="en-US" sz="2200" dirty="0"/>
                  <a:t>=200</a:t>
                </a:r>
              </a:p>
              <a:p>
                <a:pPr marL="0" indent="0">
                  <a:buNone/>
                </a:pPr>
                <a:r>
                  <a:rPr lang="en-US" sz="2200" dirty="0"/>
                  <a:t>Degree of freedom for total sum of squares =n-1=15-1=14</a:t>
                </a:r>
              </a:p>
              <a:p>
                <a:pPr marL="0" indent="0">
                  <a:buNone/>
                </a:pPr>
                <a:r>
                  <a:rPr lang="en-US" sz="2200" dirty="0"/>
                  <a:t>Degree of freedom for Machines=c-1 = 3-1=2</a:t>
                </a:r>
              </a:p>
              <a:p>
                <a:pPr marL="0" indent="0" algn="ctr">
                  <a:buNone/>
                </a:pPr>
                <a:endParaRPr lang="en-US" sz="2200" dirty="0"/>
              </a:p>
              <a:p>
                <a:pPr marL="0" indent="0" algn="ctr">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742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5EBF075-0F5F-4360-999C-84A8AB4C4783}"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dirty="0"/>
          </a:p>
        </p:txBody>
      </p:sp>
      <p:pic>
        <p:nvPicPr>
          <p:cNvPr id="9" name="Picture 8">
            <a:extLst>
              <a:ext uri="{FF2B5EF4-FFF2-40B4-BE49-F238E27FC236}">
                <a16:creationId xmlns:a16="http://schemas.microsoft.com/office/drawing/2014/main" id="{97D7E6C3-27DE-40C8-8264-EFC0B3AA1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
        <p:nvSpPr>
          <p:cNvPr id="2" name="Title 1">
            <a:extLst>
              <a:ext uri="{FF2B5EF4-FFF2-40B4-BE49-F238E27FC236}">
                <a16:creationId xmlns:a16="http://schemas.microsoft.com/office/drawing/2014/main" id="{D87AF4FE-DE34-A713-34C5-41AAEAD7748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5" dirty="0">
                <a:latin typeface="+mj-lt"/>
                <a:ea typeface="Cambria" panose="02040503050406030204" pitchFamily="18" charset="0"/>
              </a:rPr>
              <a:t>Analysis of</a:t>
            </a:r>
            <a:r>
              <a:rPr lang="en-US" sz="2400" b="1" spc="-80" dirty="0">
                <a:latin typeface="+mj-lt"/>
                <a:ea typeface="Cambria" panose="02040503050406030204" pitchFamily="18" charset="0"/>
              </a:rPr>
              <a:t> </a:t>
            </a:r>
            <a:r>
              <a:rPr lang="en-US" sz="2400" b="1" spc="-45" dirty="0">
                <a:latin typeface="+mj-lt"/>
                <a:ea typeface="Cambria" panose="02040503050406030204" pitchFamily="18" charset="0"/>
              </a:rPr>
              <a:t>Variance  </a:t>
            </a:r>
            <a:r>
              <a:rPr lang="en-US" sz="2400" b="1" spc="-55" dirty="0">
                <a:latin typeface="+mj-lt"/>
                <a:ea typeface="Cambria" panose="02040503050406030204" pitchFamily="18" charset="0"/>
              </a:rPr>
              <a:t>(ANOVA)(</a:t>
            </a:r>
            <a:r>
              <a:rPr lang="en-US" sz="2400" b="1" dirty="0">
                <a:latin typeface="+mj-lt"/>
              </a:rPr>
              <a:t>CO2)</a:t>
            </a:r>
          </a:p>
        </p:txBody>
      </p:sp>
    </p:spTree>
    <p:extLst>
      <p:ext uri="{BB962C8B-B14F-4D97-AF65-F5344CB8AC3E}">
        <p14:creationId xmlns:p14="http://schemas.microsoft.com/office/powerpoint/2010/main" val="1139373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C61FC5-2E71-4801-BB8B-55E4AB3C4186}"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CO-PO  Mapping(CO1)</a:t>
            </a:r>
          </a:p>
        </p:txBody>
      </p:sp>
      <p:sp>
        <p:nvSpPr>
          <p:cNvPr id="9" name="Content Placeholder 8"/>
          <p:cNvSpPr>
            <a:spLocks noGrp="1"/>
          </p:cNvSpPr>
          <p:nvPr>
            <p:ph idx="1"/>
          </p:nvPr>
        </p:nvSpPr>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*L= Low	*M= Medium         *H= High</a:t>
            </a:r>
          </a:p>
          <a:p>
            <a:pPr marL="0" indent="0">
              <a:buNone/>
            </a:pPr>
            <a:endParaRPr lang="en-US" sz="2200" dirty="0"/>
          </a:p>
        </p:txBody>
      </p:sp>
      <p:graphicFrame>
        <p:nvGraphicFramePr>
          <p:cNvPr id="8" name="Table 7"/>
          <p:cNvGraphicFramePr>
            <a:graphicFrameLocks noGrp="1"/>
          </p:cNvGraphicFramePr>
          <p:nvPr>
            <p:extLst>
              <p:ext uri="{D42A27DB-BD31-4B8C-83A1-F6EECF244321}">
                <p14:modId xmlns:p14="http://schemas.microsoft.com/office/powerpoint/2010/main" val="3172177034"/>
              </p:ext>
            </p:extLst>
          </p:nvPr>
        </p:nvGraphicFramePr>
        <p:xfrm>
          <a:off x="304800" y="1524000"/>
          <a:ext cx="8686801" cy="3831037"/>
        </p:xfrm>
        <a:graphic>
          <a:graphicData uri="http://schemas.openxmlformats.org/drawingml/2006/table">
            <a:tbl>
              <a:tblPr firstRow="1" firstCol="1" bandRow="1">
                <a:tableStyleId>{5C22544A-7EE6-4342-B048-85BDC9FD1C3A}</a:tableStyleId>
              </a:tblPr>
              <a:tblGrid>
                <a:gridCol w="533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685801">
                  <a:extLst>
                    <a:ext uri="{9D8B030D-6E8A-4147-A177-3AD203B41FA5}">
                      <a16:colId xmlns:a16="http://schemas.microsoft.com/office/drawing/2014/main" val="20013"/>
                    </a:ext>
                  </a:extLst>
                </a:gridCol>
              </a:tblGrid>
              <a:tr h="859237">
                <a:tc>
                  <a:txBody>
                    <a:bodyPr/>
                    <a:lstStyle/>
                    <a:p>
                      <a:pPr marL="0" marR="0">
                        <a:lnSpc>
                          <a:spcPct val="115000"/>
                        </a:lnSpc>
                        <a:spcBef>
                          <a:spcPts val="0"/>
                        </a:spcBef>
                        <a:spcAft>
                          <a:spcPts val="0"/>
                        </a:spcAft>
                      </a:pPr>
                      <a:r>
                        <a:rPr lang="en-US" sz="1800" dirty="0">
                          <a:solidFill>
                            <a:schemeClr val="bg1"/>
                          </a:solidFill>
                          <a:effectLst/>
                        </a:rPr>
                        <a:t>Sr. No</a:t>
                      </a:r>
                      <a:endParaRPr lang="en-US" sz="18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15000"/>
                        </a:lnSpc>
                        <a:spcBef>
                          <a:spcPts val="0"/>
                        </a:spcBef>
                        <a:spcAft>
                          <a:spcPts val="0"/>
                        </a:spcAft>
                      </a:pPr>
                      <a:r>
                        <a:rPr lang="en-US" sz="1800" dirty="0">
                          <a:effectLst/>
                        </a:rPr>
                        <a:t>Course  Outcome</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PO2</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PO3</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PO4</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PO5</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PO6</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PO7</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PO8</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PO9</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PO10</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PO11</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PO12</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0573">
                <a:tc>
                  <a:txBody>
                    <a:bodyPr/>
                    <a:lstStyle/>
                    <a:p>
                      <a:pPr marL="0" marR="0">
                        <a:lnSpc>
                          <a:spcPct val="115000"/>
                        </a:lnSpc>
                        <a:spcBef>
                          <a:spcPts val="0"/>
                        </a:spcBef>
                        <a:spcAft>
                          <a:spcPts val="0"/>
                        </a:spcAft>
                      </a:pPr>
                      <a:r>
                        <a:rPr lang="en-US" sz="1800" b="1" dirty="0">
                          <a:solidFill>
                            <a:schemeClr val="bg1"/>
                          </a:solidFill>
                          <a:effectLst/>
                        </a:rPr>
                        <a:t>1</a:t>
                      </a:r>
                      <a:endParaRPr lang="en-US" sz="1800" b="1"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spcBef>
                          <a:spcPts val="0"/>
                        </a:spcBef>
                        <a:spcAft>
                          <a:spcPts val="0"/>
                        </a:spcAft>
                      </a:pPr>
                      <a:r>
                        <a:rPr lang="en-US" sz="1800" b="0" dirty="0">
                          <a:solidFill>
                            <a:schemeClr val="tx1"/>
                          </a:solidFill>
                          <a:effectLst/>
                        </a:rPr>
                        <a:t>CO1</a:t>
                      </a:r>
                      <a:endParaRPr lang="en-US" sz="1800" b="0" dirty="0">
                        <a:solidFill>
                          <a:schemeClr val="tx1"/>
                        </a:solidFill>
                        <a:effectLst/>
                        <a:latin typeface="Times New Roman"/>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M</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88627">
                <a:tc>
                  <a:txBody>
                    <a:bodyPr/>
                    <a:lstStyle/>
                    <a:p>
                      <a:pPr marL="0" marR="0">
                        <a:lnSpc>
                          <a:spcPct val="115000"/>
                        </a:lnSpc>
                        <a:spcBef>
                          <a:spcPts val="0"/>
                        </a:spcBef>
                        <a:spcAft>
                          <a:spcPts val="0"/>
                        </a:spcAft>
                      </a:pPr>
                      <a:r>
                        <a:rPr lang="en-US" sz="1800" dirty="0">
                          <a:solidFill>
                            <a:schemeClr val="bg1"/>
                          </a:solidFill>
                          <a:effectLst/>
                        </a:rPr>
                        <a:t>2</a:t>
                      </a:r>
                      <a:endParaRPr lang="en-US" sz="18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just">
                        <a:lnSpc>
                          <a:spcPct val="150000"/>
                        </a:lnSpc>
                        <a:spcBef>
                          <a:spcPts val="0"/>
                        </a:spcBef>
                        <a:spcAft>
                          <a:spcPts val="0"/>
                        </a:spcAft>
                      </a:pPr>
                      <a:r>
                        <a:rPr lang="en-US" sz="1800" b="0" dirty="0">
                          <a:effectLst/>
                        </a:rPr>
                        <a:t>CO2</a:t>
                      </a:r>
                      <a:endParaRPr lang="en-US" sz="1800" b="0" dirty="0">
                        <a:solidFill>
                          <a:srgbClr val="000000"/>
                        </a:solidFill>
                        <a:effectLst/>
                        <a:latin typeface="Times New Roman"/>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609600">
                <a:tc>
                  <a:txBody>
                    <a:bodyPr/>
                    <a:lstStyle/>
                    <a:p>
                      <a:pPr marL="0" marR="0">
                        <a:lnSpc>
                          <a:spcPct val="115000"/>
                        </a:lnSpc>
                        <a:spcBef>
                          <a:spcPts val="0"/>
                        </a:spcBef>
                        <a:spcAft>
                          <a:spcPts val="0"/>
                        </a:spcAft>
                      </a:pPr>
                      <a:r>
                        <a:rPr lang="en-US" sz="1800" dirty="0">
                          <a:effectLst/>
                        </a:rPr>
                        <a:t>3</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indent="11430" algn="just">
                        <a:lnSpc>
                          <a:spcPct val="150000"/>
                        </a:lnSpc>
                        <a:spcBef>
                          <a:spcPts val="0"/>
                        </a:spcBef>
                        <a:spcAft>
                          <a:spcPts val="0"/>
                        </a:spcAft>
                      </a:pPr>
                      <a:r>
                        <a:rPr lang="en-US" sz="1800" b="0" dirty="0">
                          <a:effectLst/>
                        </a:rPr>
                        <a:t>CO3</a:t>
                      </a:r>
                      <a:endParaRPr lang="en-US" sz="1800" b="0" dirty="0">
                        <a:solidFill>
                          <a:srgbClr val="000000"/>
                        </a:solidFill>
                        <a:effectLst/>
                        <a:latin typeface="Times New Roman"/>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09600">
                <a:tc>
                  <a:txBody>
                    <a:bodyPr/>
                    <a:lstStyle/>
                    <a:p>
                      <a:pPr marL="0" marR="0">
                        <a:lnSpc>
                          <a:spcPct val="115000"/>
                        </a:lnSpc>
                        <a:spcBef>
                          <a:spcPts val="0"/>
                        </a:spcBef>
                        <a:spcAft>
                          <a:spcPts val="0"/>
                        </a:spcAft>
                      </a:pPr>
                      <a:r>
                        <a:rPr lang="en-US" sz="1800" dirty="0">
                          <a:effectLst/>
                        </a:rPr>
                        <a:t>4</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a:effectLst/>
                        </a:rPr>
                        <a:t>CO4</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3400">
                <a:tc>
                  <a:txBody>
                    <a:bodyPr/>
                    <a:lstStyle/>
                    <a:p>
                      <a:pPr marL="0" marR="0">
                        <a:lnSpc>
                          <a:spcPct val="115000"/>
                        </a:lnSpc>
                        <a:spcBef>
                          <a:spcPts val="0"/>
                        </a:spcBef>
                        <a:spcAft>
                          <a:spcPts val="0"/>
                        </a:spcAft>
                      </a:pPr>
                      <a:r>
                        <a:rPr lang="en-US" sz="1800" dirty="0">
                          <a:effectLst/>
                        </a:rPr>
                        <a:t>5</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a:effectLst/>
                        </a:rPr>
                        <a:t>CO5</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BA840445-2024-0197-5679-48B8104F9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663"/>
            <a:ext cx="1295400" cy="549276"/>
          </a:xfrm>
          <a:prstGeom prst="rect">
            <a:avLst/>
          </a:prstGeom>
        </p:spPr>
      </p:pic>
    </p:spTree>
    <p:extLst>
      <p:ext uri="{BB962C8B-B14F-4D97-AF65-F5344CB8AC3E}">
        <p14:creationId xmlns:p14="http://schemas.microsoft.com/office/powerpoint/2010/main" val="695900373"/>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Degree of freedom for Error =n-c =15-3=12</a:t>
            </a:r>
          </a:p>
          <a:p>
            <a:pPr marL="0" indent="0" algn="ctr">
              <a:buNone/>
            </a:pPr>
            <a:r>
              <a:rPr lang="en-US" sz="2400" dirty="0"/>
              <a:t>ANOVA TABLE</a:t>
            </a:r>
          </a:p>
          <a:p>
            <a:pPr marL="0" indent="0" algn="ctr">
              <a:buNone/>
            </a:pPr>
            <a:endParaRPr lang="en-US" sz="2200" dirty="0"/>
          </a:p>
          <a:p>
            <a:pPr marL="0" indent="0" algn="ctr">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626B2128-1E29-4DD7-A227-26EC971AEAC3}"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 y="2286000"/>
            <a:ext cx="8613775" cy="295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04A7EB85-6133-4536-AEC5-08BE31406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
        <p:nvSpPr>
          <p:cNvPr id="2" name="Title 1">
            <a:extLst>
              <a:ext uri="{FF2B5EF4-FFF2-40B4-BE49-F238E27FC236}">
                <a16:creationId xmlns:a16="http://schemas.microsoft.com/office/drawing/2014/main" id="{055B1C83-37A8-CF18-6432-F6ACD890163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5" dirty="0">
                <a:latin typeface="+mj-lt"/>
                <a:ea typeface="Cambria" panose="02040503050406030204" pitchFamily="18" charset="0"/>
              </a:rPr>
              <a:t>Analysis of</a:t>
            </a:r>
            <a:r>
              <a:rPr lang="en-US" sz="2400" b="1" spc="-80" dirty="0">
                <a:latin typeface="+mj-lt"/>
                <a:ea typeface="Cambria" panose="02040503050406030204" pitchFamily="18" charset="0"/>
              </a:rPr>
              <a:t> </a:t>
            </a:r>
            <a:r>
              <a:rPr lang="en-US" sz="2400" b="1" spc="-45" dirty="0">
                <a:latin typeface="+mj-lt"/>
                <a:ea typeface="Cambria" panose="02040503050406030204" pitchFamily="18" charset="0"/>
              </a:rPr>
              <a:t>Variance  </a:t>
            </a:r>
            <a:r>
              <a:rPr lang="en-US" sz="2400" b="1" spc="-55" dirty="0">
                <a:latin typeface="+mj-lt"/>
                <a:ea typeface="Cambria" panose="02040503050406030204" pitchFamily="18" charset="0"/>
              </a:rPr>
              <a:t>(ANOVA)(</a:t>
            </a:r>
            <a:r>
              <a:rPr lang="en-US" sz="2400" b="1" dirty="0">
                <a:latin typeface="+mj-lt"/>
              </a:rPr>
              <a:t>CO2)</a:t>
            </a:r>
          </a:p>
        </p:txBody>
      </p:sp>
    </p:spTree>
    <p:extLst>
      <p:ext uri="{BB962C8B-B14F-4D97-AF65-F5344CB8AC3E}">
        <p14:creationId xmlns:p14="http://schemas.microsoft.com/office/powerpoint/2010/main" val="23255841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The tabular value of F at 5 % level of significance with degree of freedom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𝜈</m:t>
                        </m:r>
                      </m:e>
                      <m:sub>
                        <m:r>
                          <a:rPr lang="en-US" sz="2200" i="1">
                            <a:latin typeface="Cambria Math"/>
                          </a:rPr>
                          <m:t>1</m:t>
                        </m:r>
                      </m:sub>
                    </m:sSub>
                  </m:oMath>
                </a14:m>
                <a:r>
                  <a:rPr lang="en-US" sz="2200" dirty="0"/>
                  <a:t>=2 &amp;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𝜈</m:t>
                        </m:r>
                      </m:e>
                      <m:sub>
                        <m:r>
                          <a:rPr lang="en-US" sz="2200" i="1">
                            <a:latin typeface="Cambria Math"/>
                            <a:ea typeface="Cambria Math"/>
                          </a:rPr>
                          <m:t>2</m:t>
                        </m:r>
                      </m:sub>
                    </m:sSub>
                    <m:r>
                      <a:rPr lang="en-US" sz="2200" i="1">
                        <a:latin typeface="Cambria Math"/>
                      </a:rPr>
                      <m:t>=12 </m:t>
                    </m:r>
                    <m:r>
                      <a:rPr lang="en-US" sz="2200" i="1">
                        <a:latin typeface="Cambria Math"/>
                      </a:rPr>
                      <m:t>𝑖𝑠</m:t>
                    </m:r>
                    <m:r>
                      <a:rPr lang="en-US" sz="2200" i="1">
                        <a:latin typeface="Cambria Math"/>
                      </a:rPr>
                      <m:t> 3.89</m:t>
                    </m:r>
                  </m:oMath>
                </a14:m>
                <a:r>
                  <a:rPr lang="en-US" sz="2200" dirty="0"/>
                  <a:t>(given)</a:t>
                </a:r>
              </a:p>
              <a:p>
                <a:pPr marL="0" indent="0">
                  <a:buNone/>
                </a:pPr>
                <a:r>
                  <a:rPr lang="en-US" sz="2200" b="1" dirty="0"/>
                  <a:t>Conclusion: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ea typeface="Cambria Math"/>
                          </a:rPr>
                          <m:t>𝑐𝑎𝑙</m:t>
                        </m:r>
                      </m:sub>
                    </m:sSub>
                    <m:r>
                      <a:rPr lang="en-US" sz="2200" i="1">
                        <a:latin typeface="Cambria Math"/>
                      </a:rPr>
                      <m:t>&gt;</m:t>
                    </m:r>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rPr>
                          <m:t>𝑡</m:t>
                        </m:r>
                        <m:r>
                          <a:rPr lang="en-US" sz="2200" i="1">
                            <a:latin typeface="Cambria Math"/>
                            <a:ea typeface="Cambria Math"/>
                          </a:rPr>
                          <m:t>𝑎𝑏</m:t>
                        </m:r>
                      </m:sub>
                    </m:sSub>
                    <m:r>
                      <a:rPr lang="en-US" sz="2200" i="1">
                        <a:latin typeface="Cambria Math"/>
                        <a:ea typeface="Cambria Math"/>
                      </a:rPr>
                      <m:t>, </m:t>
                    </m:r>
                  </m:oMath>
                </a14:m>
                <a:r>
                  <a:rPr lang="en-US" sz="2200" dirty="0"/>
                  <a:t> so the null hypothesis is rejected and the difference is significant and we conclude that there is significant difference in the mean  speed of the machines.</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FF73FD7-8C6C-448B-9AC5-02B6961443A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5" dirty="0">
                <a:latin typeface="+mj-lt"/>
                <a:ea typeface="Cambria" panose="02040503050406030204" pitchFamily="18" charset="0"/>
              </a:rPr>
              <a:t>Analysis of</a:t>
            </a:r>
            <a:r>
              <a:rPr lang="en-US" sz="2400" b="1" spc="-80" dirty="0">
                <a:latin typeface="+mj-lt"/>
                <a:ea typeface="Cambria" panose="02040503050406030204" pitchFamily="18" charset="0"/>
              </a:rPr>
              <a:t> </a:t>
            </a:r>
            <a:r>
              <a:rPr lang="en-US" sz="2400" b="1" spc="-45" dirty="0">
                <a:latin typeface="+mj-lt"/>
                <a:ea typeface="Cambria" panose="02040503050406030204" pitchFamily="18" charset="0"/>
              </a:rPr>
              <a:t>Variance  </a:t>
            </a:r>
            <a:r>
              <a:rPr lang="en-US" sz="2400" b="1" spc="-55" dirty="0">
                <a:latin typeface="+mj-lt"/>
                <a:ea typeface="Cambria" panose="02040503050406030204" pitchFamily="18" charset="0"/>
              </a:rPr>
              <a:t>(ANOVA)(</a:t>
            </a:r>
            <a:r>
              <a:rPr lang="en-US" sz="2400" b="1" dirty="0">
                <a:latin typeface="+mj-lt"/>
              </a:rPr>
              <a:t>CO2)</a:t>
            </a:r>
          </a:p>
        </p:txBody>
      </p:sp>
      <p:pic>
        <p:nvPicPr>
          <p:cNvPr id="9" name="Picture 8">
            <a:extLst>
              <a:ext uri="{FF2B5EF4-FFF2-40B4-BE49-F238E27FC236}">
                <a16:creationId xmlns:a16="http://schemas.microsoft.com/office/drawing/2014/main" id="{653C52CB-3A3B-41B6-8447-0B06822DE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432022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686800" cy="4953000"/>
          </a:xfrm>
        </p:spPr>
        <p:txBody>
          <a:bodyPr>
            <a:normAutofit/>
          </a:bodyPr>
          <a:lstStyle/>
          <a:p>
            <a:pPr algn="just"/>
            <a:r>
              <a:rPr lang="en-US" sz="2200" dirty="0"/>
              <a:t>In two way classification, the data are classified according to two factor for example- the production of a manufacturing process can be studied on the basis of workers as well as machines. In two way classification the following procedure is adopted in the analysis of variance-</a:t>
            </a:r>
          </a:p>
          <a:p>
            <a:pPr marL="0" indent="0" algn="just">
              <a:buNone/>
            </a:pPr>
            <a:endParaRPr lang="en-US" sz="2200" b="1" dirty="0">
              <a:ea typeface="Cambria Math"/>
            </a:endParaRP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492C1BDC-02CF-4636-BFF1-F4CE95D5A2C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131852"/>
            <a:ext cx="7772400" cy="54927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2400" b="1" dirty="0"/>
              <a:t>Two way ANOVA(CO2)</a:t>
            </a:r>
          </a:p>
          <a:p>
            <a:endParaRPr lang="en-US" sz="3000" b="1"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nvGraphicFramePr>
            <p:xfrm>
              <a:off x="723900" y="2971800"/>
              <a:ext cx="7079566" cy="3139440"/>
            </p:xfrm>
            <a:graphic>
              <a:graphicData uri="http://schemas.openxmlformats.org/drawingml/2006/table">
                <a:tbl>
                  <a:tblPr firstRow="1" bandRow="1">
                    <a:tableStyleId>{5C22544A-7EE6-4342-B048-85BDC9FD1C3A}</a:tableStyleId>
                  </a:tblPr>
                  <a:tblGrid>
                    <a:gridCol w="1687926">
                      <a:extLst>
                        <a:ext uri="{9D8B030D-6E8A-4147-A177-3AD203B41FA5}">
                          <a16:colId xmlns:a16="http://schemas.microsoft.com/office/drawing/2014/main" val="20000"/>
                        </a:ext>
                      </a:extLst>
                    </a:gridCol>
                    <a:gridCol w="1078328">
                      <a:extLst>
                        <a:ext uri="{9D8B030D-6E8A-4147-A177-3AD203B41FA5}">
                          <a16:colId xmlns:a16="http://schemas.microsoft.com/office/drawing/2014/main" val="20001"/>
                        </a:ext>
                      </a:extLst>
                    </a:gridCol>
                    <a:gridCol w="1078328">
                      <a:extLst>
                        <a:ext uri="{9D8B030D-6E8A-4147-A177-3AD203B41FA5}">
                          <a16:colId xmlns:a16="http://schemas.microsoft.com/office/drawing/2014/main" val="20002"/>
                        </a:ext>
                      </a:extLst>
                    </a:gridCol>
                    <a:gridCol w="1078328">
                      <a:extLst>
                        <a:ext uri="{9D8B030D-6E8A-4147-A177-3AD203B41FA5}">
                          <a16:colId xmlns:a16="http://schemas.microsoft.com/office/drawing/2014/main" val="20003"/>
                        </a:ext>
                      </a:extLst>
                    </a:gridCol>
                    <a:gridCol w="1078328">
                      <a:extLst>
                        <a:ext uri="{9D8B030D-6E8A-4147-A177-3AD203B41FA5}">
                          <a16:colId xmlns:a16="http://schemas.microsoft.com/office/drawing/2014/main" val="20004"/>
                        </a:ext>
                      </a:extLst>
                    </a:gridCol>
                    <a:gridCol w="1078328">
                      <a:extLst>
                        <a:ext uri="{9D8B030D-6E8A-4147-A177-3AD203B41FA5}">
                          <a16:colId xmlns:a16="http://schemas.microsoft.com/office/drawing/2014/main" val="20005"/>
                        </a:ext>
                      </a:extLst>
                    </a:gridCol>
                  </a:tblGrid>
                  <a:tr h="741680">
                    <a:tc>
                      <a:txBody>
                        <a:bodyPr/>
                        <a:lstStyle/>
                        <a:p>
                          <a:r>
                            <a:rPr lang="en-US" dirty="0"/>
                            <a:t>                    B</a:t>
                          </a:r>
                        </a:p>
                        <a:p>
                          <a:r>
                            <a:rPr lang="en-US" dirty="0"/>
                            <a:t>A</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𝑩</m:t>
                                    </m:r>
                                  </m:e>
                                  <m:sub>
                                    <m:r>
                                      <a:rPr lang="en-US" b="1" i="1" smtClean="0">
                                        <a:latin typeface="Cambria Math"/>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𝑩</m:t>
                                    </m:r>
                                  </m:e>
                                  <m:sub>
                                    <m:r>
                                      <a:rPr lang="en-US" b="1" i="1" smtClean="0">
                                        <a:latin typeface="Cambria Math"/>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𝑩</m:t>
                                    </m:r>
                                  </m:e>
                                  <m:sub>
                                    <m:r>
                                      <a:rPr lang="en-US" b="1" i="1" smtClean="0">
                                        <a:latin typeface="Cambria Math"/>
                                      </a:rPr>
                                      <m:t>𝒉</m:t>
                                    </m:r>
                                  </m:sub>
                                </m:sSub>
                              </m:oMath>
                            </m:oMathPara>
                          </a14:m>
                          <a:endParaRPr lang="en-US" dirty="0"/>
                        </a:p>
                      </a:txBody>
                      <a:tcPr/>
                    </a:tc>
                    <a:tc>
                      <a:txBody>
                        <a:bodyPr/>
                        <a:lstStyle/>
                        <a:p>
                          <a:r>
                            <a:rPr lang="en-US" dirty="0"/>
                            <a:t>Total</a:t>
                          </a: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𝑨</m:t>
                                    </m:r>
                                  </m:e>
                                  <m:sub>
                                    <m:r>
                                      <a:rPr lang="en-US" b="1" i="1" smtClean="0">
                                        <a:latin typeface="Cambria Math"/>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𝑿</m:t>
                                    </m:r>
                                  </m:e>
                                  <m:sub>
                                    <m:r>
                                      <a:rPr lang="en-US" b="1" i="1" smtClean="0">
                                        <a:latin typeface="Cambria Math"/>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𝑿</m:t>
                                    </m:r>
                                  </m:e>
                                  <m:sub>
                                    <m:r>
                                      <a:rPr lang="en-US" b="1" i="1" smtClean="0">
                                        <a:latin typeface="Cambria Math"/>
                                      </a:rPr>
                                      <m:t>𝟏𝟐</m:t>
                                    </m:r>
                                  </m:sub>
                                </m:sSub>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𝑿</m:t>
                                    </m:r>
                                  </m:e>
                                  <m:sub>
                                    <m:r>
                                      <a:rPr lang="en-US" b="1" i="1" smtClean="0">
                                        <a:latin typeface="Cambria Math"/>
                                      </a:rPr>
                                      <m:t>𝟏</m:t>
                                    </m:r>
                                    <m:r>
                                      <a:rPr lang="en-US" b="1" i="1" smtClean="0">
                                        <a:latin typeface="Cambria Math"/>
                                      </a:rPr>
                                      <m:t>𝒉</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𝑹</m:t>
                                    </m:r>
                                  </m:e>
                                  <m:sub>
                                    <m:r>
                                      <a:rPr lang="en-US" b="1" i="1" smtClean="0">
                                        <a:latin typeface="Cambria Math"/>
                                      </a:rPr>
                                      <m:t>𝟏</m:t>
                                    </m:r>
                                  </m:sub>
                                </m:sSub>
                              </m:oMath>
                            </m:oMathPara>
                          </a14:m>
                          <a:endParaRPr lang="en-US" dirty="0"/>
                        </a:p>
                      </a:txBody>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𝑨</m:t>
                                    </m:r>
                                  </m:e>
                                  <m:sub>
                                    <m:r>
                                      <a:rPr lang="en-US" b="1" i="1" smtClean="0">
                                        <a:latin typeface="Cambria Math"/>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𝑿</m:t>
                                    </m:r>
                                  </m:e>
                                  <m:sub>
                                    <m:r>
                                      <a:rPr lang="en-US" b="1" i="1" smtClean="0">
                                        <a:latin typeface="Cambria Math"/>
                                      </a:rPr>
                                      <m:t>𝟐𝟏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𝑿</m:t>
                                    </m:r>
                                  </m:e>
                                  <m:sub>
                                    <m:r>
                                      <a:rPr lang="en-US" b="1" i="1" smtClean="0">
                                        <a:latin typeface="Cambria Math"/>
                                      </a:rPr>
                                      <m:t>𝟐𝟐</m:t>
                                    </m:r>
                                  </m:sub>
                                </m:sSub>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𝑿</m:t>
                                    </m:r>
                                  </m:e>
                                  <m:sub>
                                    <m:r>
                                      <a:rPr lang="en-US" b="1" i="1" smtClean="0">
                                        <a:latin typeface="Cambria Math"/>
                                      </a:rPr>
                                      <m:t>𝟐</m:t>
                                    </m:r>
                                    <m:r>
                                      <a:rPr lang="en-US" b="1" i="1" smtClean="0">
                                        <a:latin typeface="Cambria Math"/>
                                      </a:rPr>
                                      <m:t>𝒉</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𝑹</m:t>
                                    </m:r>
                                  </m:e>
                                  <m:sub>
                                    <m:r>
                                      <a:rPr lang="en-US" b="1" i="1" smtClean="0">
                                        <a:latin typeface="Cambria Math"/>
                                      </a:rPr>
                                      <m:t>𝟐</m:t>
                                    </m:r>
                                  </m:sub>
                                </m:sSub>
                              </m:oMath>
                            </m:oMathPara>
                          </a14:m>
                          <a:endParaRPr lang="en-US" dirty="0"/>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ea typeface="Cambria Math"/>
                          </a:endParaRPr>
                        </a:p>
                        <a:p>
                          <a:pPr algn="ct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ea typeface="Cambria Math"/>
                          </a:endParaRPr>
                        </a:p>
                        <a:p>
                          <a:pPr algn="ct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ea typeface="Cambria Math"/>
                          </a:endParaRPr>
                        </a:p>
                        <a:p>
                          <a:pPr algn="ct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ea typeface="Cambria Math"/>
                          </a:endParaRPr>
                        </a:p>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ea typeface="Cambria Math"/>
                          </a:endParaRPr>
                        </a:p>
                        <a:p>
                          <a:pPr algn="ct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ea typeface="Cambria Math"/>
                          </a:endParaRPr>
                        </a:p>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p>
                          <a:endParaRPr lang="en-US" dirty="0"/>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𝑨</m:t>
                                    </m:r>
                                  </m:e>
                                  <m:sub>
                                    <m:r>
                                      <a:rPr lang="en-US" b="1" i="1" smtClean="0">
                                        <a:latin typeface="Cambria Math"/>
                                      </a:rPr>
                                      <m:t>𝒌</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𝑿</m:t>
                                    </m:r>
                                  </m:e>
                                  <m:sub>
                                    <m:r>
                                      <a:rPr lang="en-US" b="1" i="1" smtClean="0">
                                        <a:latin typeface="Cambria Math"/>
                                      </a:rPr>
                                      <m:t>𝒌</m:t>
                                    </m:r>
                                    <m:r>
                                      <a:rPr lang="en-US" b="1" i="1" smtClean="0">
                                        <a:latin typeface="Cambria Math"/>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𝑿</m:t>
                                    </m:r>
                                  </m:e>
                                  <m:sub>
                                    <m:r>
                                      <a:rPr lang="en-US" b="1" i="1" smtClean="0">
                                        <a:latin typeface="Cambria Math"/>
                                      </a:rPr>
                                      <m:t>𝒌</m:t>
                                    </m:r>
                                    <m:r>
                                      <a:rPr lang="en-US" b="1" i="1" smtClean="0">
                                        <a:latin typeface="Cambria Math"/>
                                      </a:rPr>
                                      <m:t>𝟐</m:t>
                                    </m:r>
                                  </m:sub>
                                </m:sSub>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𝑿</m:t>
                                    </m:r>
                                  </m:e>
                                  <m:sub>
                                    <m:r>
                                      <a:rPr lang="en-US" b="1" i="1" smtClean="0">
                                        <a:latin typeface="Cambria Math"/>
                                      </a:rPr>
                                      <m:t>𝒌𝒉</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𝑹</m:t>
                                    </m:r>
                                  </m:e>
                                  <m:sub>
                                    <m:r>
                                      <a:rPr lang="en-US" b="1" i="1" smtClean="0">
                                        <a:latin typeface="Cambria Math"/>
                                      </a:rPr>
                                      <m:t>𝒌</m:t>
                                    </m:r>
                                  </m:sub>
                                </m:sSub>
                              </m:oMath>
                            </m:oMathPara>
                          </a14:m>
                          <a:endParaRPr lang="en-US" dirty="0"/>
                        </a:p>
                      </a:txBody>
                      <a:tcPr/>
                    </a:tc>
                    <a:extLst>
                      <a:ext uri="{0D108BD9-81ED-4DB2-BD59-A6C34878D82A}">
                        <a16:rowId xmlns:a16="http://schemas.microsoft.com/office/drawing/2014/main" val="10004"/>
                      </a:ext>
                    </a:extLst>
                  </a:tr>
                  <a:tr h="370840">
                    <a:tc>
                      <a:txBody>
                        <a:bodyPr/>
                        <a:lstStyle/>
                        <a:p>
                          <a:pPr algn="ctr"/>
                          <a:r>
                            <a:rPr lang="en-US" dirty="0"/>
                            <a:t>Total</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𝑪</m:t>
                                    </m:r>
                                  </m:e>
                                  <m:sub>
                                    <m:r>
                                      <a:rPr lang="en-US" b="1" i="1" smtClean="0">
                                        <a:latin typeface="Cambria Math"/>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𝑪</m:t>
                                    </m:r>
                                  </m:e>
                                  <m:sub>
                                    <m:r>
                                      <a:rPr lang="en-US" b="1" i="1" smtClean="0">
                                        <a:latin typeface="Cambria Math"/>
                                      </a:rPr>
                                      <m:t>𝟐</m:t>
                                    </m:r>
                                  </m:sub>
                                </m:sSub>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𝑪</m:t>
                                    </m:r>
                                  </m:e>
                                  <m:sub>
                                    <m:r>
                                      <a:rPr lang="en-US" b="1" i="1" smtClean="0">
                                        <a:latin typeface="Cambria Math"/>
                                      </a:rPr>
                                      <m:t>𝒉</m:t>
                                    </m:r>
                                  </m:sub>
                                </m:sSub>
                              </m:oMath>
                            </m:oMathPara>
                          </a14:m>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4057598800"/>
                  </p:ext>
                </p:extLst>
              </p:nvPr>
            </p:nvGraphicFramePr>
            <p:xfrm>
              <a:off x="723900" y="2971800"/>
              <a:ext cx="7079566" cy="3139440"/>
            </p:xfrm>
            <a:graphic>
              <a:graphicData uri="http://schemas.openxmlformats.org/drawingml/2006/table">
                <a:tbl>
                  <a:tblPr firstRow="1" bandRow="1">
                    <a:tableStyleId>{5C22544A-7EE6-4342-B048-85BDC9FD1C3A}</a:tableStyleId>
                  </a:tblPr>
                  <a:tblGrid>
                    <a:gridCol w="1687926"/>
                    <a:gridCol w="1078328"/>
                    <a:gridCol w="1078328"/>
                    <a:gridCol w="1078328"/>
                    <a:gridCol w="1078328"/>
                    <a:gridCol w="1078328"/>
                  </a:tblGrid>
                  <a:tr h="741680">
                    <a:tc>
                      <a:txBody>
                        <a:bodyPr/>
                        <a:lstStyle/>
                        <a:p>
                          <a:r>
                            <a:rPr lang="en-US" dirty="0" smtClean="0"/>
                            <a:t>                    B</a:t>
                          </a:r>
                        </a:p>
                        <a:p>
                          <a:r>
                            <a:rPr lang="en-US" dirty="0" smtClean="0"/>
                            <a:t>A</a:t>
                          </a:r>
                          <a:endParaRPr lang="en-US" dirty="0"/>
                        </a:p>
                      </a:txBody>
                      <a:tcPr/>
                    </a:tc>
                    <a:tc>
                      <a:txBody>
                        <a:bodyPr/>
                        <a:lstStyle/>
                        <a:p>
                          <a:endParaRPr lang="en-US"/>
                        </a:p>
                      </a:txBody>
                      <a:tcPr>
                        <a:blipFill rotWithShape="1">
                          <a:blip r:embed="rId3"/>
                          <a:stretch>
                            <a:fillRect l="-157062" t="-4098" r="-400000" b="-334426"/>
                          </a:stretch>
                        </a:blipFill>
                      </a:tcPr>
                    </a:tc>
                    <a:tc>
                      <a:txBody>
                        <a:bodyPr/>
                        <a:lstStyle/>
                        <a:p>
                          <a:endParaRPr lang="en-US"/>
                        </a:p>
                      </a:txBody>
                      <a:tcPr>
                        <a:blipFill rotWithShape="1">
                          <a:blip r:embed="rId3"/>
                          <a:stretch>
                            <a:fillRect l="-258523" t="-4098" r="-302273" b="-334426"/>
                          </a:stretch>
                        </a:blipFill>
                      </a:tcPr>
                    </a:tc>
                    <a:tc>
                      <a:txBody>
                        <a:bodyPr/>
                        <a:lstStyle/>
                        <a:p>
                          <a:endParaRPr lang="en-US"/>
                        </a:p>
                      </a:txBody>
                      <a:tcPr>
                        <a:blipFill rotWithShape="1">
                          <a:blip r:embed="rId3"/>
                          <a:stretch>
                            <a:fillRect l="-356497" t="-4098" r="-200565" b="-334426"/>
                          </a:stretch>
                        </a:blipFill>
                      </a:tcPr>
                    </a:tc>
                    <a:tc>
                      <a:txBody>
                        <a:bodyPr/>
                        <a:lstStyle/>
                        <a:p>
                          <a:endParaRPr lang="en-US"/>
                        </a:p>
                      </a:txBody>
                      <a:tcPr>
                        <a:blipFill rotWithShape="1">
                          <a:blip r:embed="rId3"/>
                          <a:stretch>
                            <a:fillRect l="-456497" t="-4098" r="-100565" b="-334426"/>
                          </a:stretch>
                        </a:blipFill>
                      </a:tcPr>
                    </a:tc>
                    <a:tc>
                      <a:txBody>
                        <a:bodyPr/>
                        <a:lstStyle/>
                        <a:p>
                          <a:r>
                            <a:rPr lang="en-US" dirty="0" smtClean="0"/>
                            <a:t>Total</a:t>
                          </a:r>
                          <a:endParaRPr lang="en-US" dirty="0"/>
                        </a:p>
                      </a:txBody>
                      <a:tcPr/>
                    </a:tc>
                  </a:tr>
                  <a:tr h="370840">
                    <a:tc>
                      <a:txBody>
                        <a:bodyPr/>
                        <a:lstStyle/>
                        <a:p>
                          <a:endParaRPr lang="en-US"/>
                        </a:p>
                      </a:txBody>
                      <a:tcPr>
                        <a:blipFill rotWithShape="1">
                          <a:blip r:embed="rId3"/>
                          <a:stretch>
                            <a:fillRect l="-361" t="-208197" r="-319495" b="-568852"/>
                          </a:stretch>
                        </a:blipFill>
                      </a:tcPr>
                    </a:tc>
                    <a:tc>
                      <a:txBody>
                        <a:bodyPr/>
                        <a:lstStyle/>
                        <a:p>
                          <a:endParaRPr lang="en-US"/>
                        </a:p>
                      </a:txBody>
                      <a:tcPr>
                        <a:blipFill rotWithShape="1">
                          <a:blip r:embed="rId3"/>
                          <a:stretch>
                            <a:fillRect l="-157062" t="-208197" r="-400000" b="-568852"/>
                          </a:stretch>
                        </a:blipFill>
                      </a:tcPr>
                    </a:tc>
                    <a:tc>
                      <a:txBody>
                        <a:bodyPr/>
                        <a:lstStyle/>
                        <a:p>
                          <a:endParaRPr lang="en-US"/>
                        </a:p>
                      </a:txBody>
                      <a:tcPr>
                        <a:blipFill rotWithShape="1">
                          <a:blip r:embed="rId3"/>
                          <a:stretch>
                            <a:fillRect l="-258523" t="-208197" r="-302273" b="-568852"/>
                          </a:stretch>
                        </a:blipFill>
                      </a:tcPr>
                    </a:tc>
                    <a:tc>
                      <a:txBody>
                        <a:bodyPr/>
                        <a:lstStyle/>
                        <a:p>
                          <a:endParaRPr lang="en-US"/>
                        </a:p>
                      </a:txBody>
                      <a:tcPr>
                        <a:blipFill rotWithShape="1">
                          <a:blip r:embed="rId3"/>
                          <a:stretch>
                            <a:fillRect l="-356497" t="-208197" r="-200565" b="-568852"/>
                          </a:stretch>
                        </a:blipFill>
                      </a:tcPr>
                    </a:tc>
                    <a:tc>
                      <a:txBody>
                        <a:bodyPr/>
                        <a:lstStyle/>
                        <a:p>
                          <a:endParaRPr lang="en-US"/>
                        </a:p>
                      </a:txBody>
                      <a:tcPr>
                        <a:blipFill rotWithShape="1">
                          <a:blip r:embed="rId3"/>
                          <a:stretch>
                            <a:fillRect l="-456497" t="-208197" r="-100565" b="-568852"/>
                          </a:stretch>
                        </a:blipFill>
                      </a:tcPr>
                    </a:tc>
                    <a:tc>
                      <a:txBody>
                        <a:bodyPr/>
                        <a:lstStyle/>
                        <a:p>
                          <a:endParaRPr lang="en-US"/>
                        </a:p>
                      </a:txBody>
                      <a:tcPr>
                        <a:blipFill rotWithShape="1">
                          <a:blip r:embed="rId3"/>
                          <a:stretch>
                            <a:fillRect l="-556497" t="-208197" r="-565" b="-568852"/>
                          </a:stretch>
                        </a:blipFill>
                      </a:tcPr>
                    </a:tc>
                  </a:tr>
                  <a:tr h="370840">
                    <a:tc>
                      <a:txBody>
                        <a:bodyPr/>
                        <a:lstStyle/>
                        <a:p>
                          <a:endParaRPr lang="en-US"/>
                        </a:p>
                      </a:txBody>
                      <a:tcPr>
                        <a:blipFill rotWithShape="1">
                          <a:blip r:embed="rId3"/>
                          <a:stretch>
                            <a:fillRect l="-361" t="-313333" r="-319495" b="-478333"/>
                          </a:stretch>
                        </a:blipFill>
                      </a:tcPr>
                    </a:tc>
                    <a:tc>
                      <a:txBody>
                        <a:bodyPr/>
                        <a:lstStyle/>
                        <a:p>
                          <a:endParaRPr lang="en-US"/>
                        </a:p>
                      </a:txBody>
                      <a:tcPr>
                        <a:blipFill rotWithShape="1">
                          <a:blip r:embed="rId3"/>
                          <a:stretch>
                            <a:fillRect l="-157062" t="-313333" r="-400000" b="-478333"/>
                          </a:stretch>
                        </a:blipFill>
                      </a:tcPr>
                    </a:tc>
                    <a:tc>
                      <a:txBody>
                        <a:bodyPr/>
                        <a:lstStyle/>
                        <a:p>
                          <a:endParaRPr lang="en-US"/>
                        </a:p>
                      </a:txBody>
                      <a:tcPr>
                        <a:blipFill rotWithShape="1">
                          <a:blip r:embed="rId3"/>
                          <a:stretch>
                            <a:fillRect l="-258523" t="-313333" r="-302273" b="-478333"/>
                          </a:stretch>
                        </a:blipFill>
                      </a:tcPr>
                    </a:tc>
                    <a:tc>
                      <a:txBody>
                        <a:bodyPr/>
                        <a:lstStyle/>
                        <a:p>
                          <a:endParaRPr lang="en-US"/>
                        </a:p>
                      </a:txBody>
                      <a:tcPr>
                        <a:blipFill rotWithShape="1">
                          <a:blip r:embed="rId3"/>
                          <a:stretch>
                            <a:fillRect l="-356497" t="-313333" r="-200565" b="-478333"/>
                          </a:stretch>
                        </a:blipFill>
                      </a:tcPr>
                    </a:tc>
                    <a:tc>
                      <a:txBody>
                        <a:bodyPr/>
                        <a:lstStyle/>
                        <a:p>
                          <a:endParaRPr lang="en-US"/>
                        </a:p>
                      </a:txBody>
                      <a:tcPr>
                        <a:blipFill rotWithShape="1">
                          <a:blip r:embed="rId3"/>
                          <a:stretch>
                            <a:fillRect l="-456497" t="-313333" r="-100565" b="-478333"/>
                          </a:stretch>
                        </a:blipFill>
                      </a:tcPr>
                    </a:tc>
                    <a:tc>
                      <a:txBody>
                        <a:bodyPr/>
                        <a:lstStyle/>
                        <a:p>
                          <a:endParaRPr lang="en-US"/>
                        </a:p>
                      </a:txBody>
                      <a:tcPr>
                        <a:blipFill rotWithShape="1">
                          <a:blip r:embed="rId3"/>
                          <a:stretch>
                            <a:fillRect l="-556497" t="-313333" r="-565" b="-478333"/>
                          </a:stretch>
                        </a:blipFill>
                      </a:tcPr>
                    </a:tc>
                  </a:tr>
                  <a:tr h="914400">
                    <a:tc>
                      <a:txBody>
                        <a:bodyPr/>
                        <a:lstStyle/>
                        <a:p>
                          <a:endParaRPr lang="en-US"/>
                        </a:p>
                      </a:txBody>
                      <a:tcPr>
                        <a:blipFill rotWithShape="1">
                          <a:blip r:embed="rId3"/>
                          <a:stretch>
                            <a:fillRect l="-361" t="-165333" r="-319495" b="-91333"/>
                          </a:stretch>
                        </a:blipFill>
                      </a:tcPr>
                    </a:tc>
                    <a:tc>
                      <a:txBody>
                        <a:bodyPr/>
                        <a:lstStyle/>
                        <a:p>
                          <a:endParaRPr lang="en-US"/>
                        </a:p>
                      </a:txBody>
                      <a:tcPr>
                        <a:blipFill rotWithShape="1">
                          <a:blip r:embed="rId3"/>
                          <a:stretch>
                            <a:fillRect l="-157062" t="-165333" r="-400000" b="-91333"/>
                          </a:stretch>
                        </a:blipFill>
                      </a:tcPr>
                    </a:tc>
                    <a:tc>
                      <a:txBody>
                        <a:bodyPr/>
                        <a:lstStyle/>
                        <a:p>
                          <a:endParaRPr lang="en-US"/>
                        </a:p>
                      </a:txBody>
                      <a:tcPr>
                        <a:blipFill rotWithShape="1">
                          <a:blip r:embed="rId3"/>
                          <a:stretch>
                            <a:fillRect l="-258523" t="-165333" r="-302273" b="-91333"/>
                          </a:stretch>
                        </a:blipFill>
                      </a:tcPr>
                    </a:tc>
                    <a:tc>
                      <a:txBody>
                        <a:bodyPr/>
                        <a:lstStyle/>
                        <a:p>
                          <a:endParaRPr lang="en-US"/>
                        </a:p>
                      </a:txBody>
                      <a:tcPr>
                        <a:blipFill rotWithShape="1">
                          <a:blip r:embed="rId3"/>
                          <a:stretch>
                            <a:fillRect l="-356497" t="-165333" r="-200565" b="-91333"/>
                          </a:stretch>
                        </a:blipFill>
                      </a:tcPr>
                    </a:tc>
                    <a:tc>
                      <a:txBody>
                        <a:bodyPr/>
                        <a:lstStyle/>
                        <a:p>
                          <a:endParaRPr lang="en-US"/>
                        </a:p>
                      </a:txBody>
                      <a:tcPr>
                        <a:blipFill rotWithShape="1">
                          <a:blip r:embed="rId3"/>
                          <a:stretch>
                            <a:fillRect l="-456497" t="-165333" r="-100565" b="-91333"/>
                          </a:stretch>
                        </a:blipFill>
                      </a:tcPr>
                    </a:tc>
                    <a:tc>
                      <a:txBody>
                        <a:bodyPr/>
                        <a:lstStyle/>
                        <a:p>
                          <a:endParaRPr lang="en-US"/>
                        </a:p>
                      </a:txBody>
                      <a:tcPr>
                        <a:blipFill rotWithShape="1">
                          <a:blip r:embed="rId3"/>
                          <a:stretch>
                            <a:fillRect l="-556497" t="-165333" r="-565" b="-91333"/>
                          </a:stretch>
                        </a:blipFill>
                      </a:tcPr>
                    </a:tc>
                  </a:tr>
                  <a:tr h="370840">
                    <a:tc>
                      <a:txBody>
                        <a:bodyPr/>
                        <a:lstStyle/>
                        <a:p>
                          <a:endParaRPr lang="en-US"/>
                        </a:p>
                      </a:txBody>
                      <a:tcPr>
                        <a:blipFill rotWithShape="1">
                          <a:blip r:embed="rId3"/>
                          <a:stretch>
                            <a:fillRect l="-361" t="-652459" r="-319495" b="-124590"/>
                          </a:stretch>
                        </a:blipFill>
                      </a:tcPr>
                    </a:tc>
                    <a:tc>
                      <a:txBody>
                        <a:bodyPr/>
                        <a:lstStyle/>
                        <a:p>
                          <a:endParaRPr lang="en-US"/>
                        </a:p>
                      </a:txBody>
                      <a:tcPr>
                        <a:blipFill rotWithShape="1">
                          <a:blip r:embed="rId3"/>
                          <a:stretch>
                            <a:fillRect l="-157062" t="-652459" r="-400000" b="-124590"/>
                          </a:stretch>
                        </a:blipFill>
                      </a:tcPr>
                    </a:tc>
                    <a:tc>
                      <a:txBody>
                        <a:bodyPr/>
                        <a:lstStyle/>
                        <a:p>
                          <a:endParaRPr lang="en-US"/>
                        </a:p>
                      </a:txBody>
                      <a:tcPr>
                        <a:blipFill rotWithShape="1">
                          <a:blip r:embed="rId3"/>
                          <a:stretch>
                            <a:fillRect l="-258523" t="-652459" r="-302273" b="-124590"/>
                          </a:stretch>
                        </a:blipFill>
                      </a:tcPr>
                    </a:tc>
                    <a:tc>
                      <a:txBody>
                        <a:bodyPr/>
                        <a:lstStyle/>
                        <a:p>
                          <a:endParaRPr lang="en-US"/>
                        </a:p>
                      </a:txBody>
                      <a:tcPr>
                        <a:blipFill rotWithShape="1">
                          <a:blip r:embed="rId3"/>
                          <a:stretch>
                            <a:fillRect l="-356497" t="-652459" r="-200565" b="-124590"/>
                          </a:stretch>
                        </a:blipFill>
                      </a:tcPr>
                    </a:tc>
                    <a:tc>
                      <a:txBody>
                        <a:bodyPr/>
                        <a:lstStyle/>
                        <a:p>
                          <a:endParaRPr lang="en-US"/>
                        </a:p>
                      </a:txBody>
                      <a:tcPr>
                        <a:blipFill rotWithShape="1">
                          <a:blip r:embed="rId3"/>
                          <a:stretch>
                            <a:fillRect l="-456497" t="-652459" r="-100565" b="-124590"/>
                          </a:stretch>
                        </a:blipFill>
                      </a:tcPr>
                    </a:tc>
                    <a:tc>
                      <a:txBody>
                        <a:bodyPr/>
                        <a:lstStyle/>
                        <a:p>
                          <a:endParaRPr lang="en-US"/>
                        </a:p>
                      </a:txBody>
                      <a:tcPr>
                        <a:blipFill rotWithShape="1">
                          <a:blip r:embed="rId3"/>
                          <a:stretch>
                            <a:fillRect l="-556497" t="-652459" r="-565" b="-124590"/>
                          </a:stretch>
                        </a:blipFill>
                      </a:tcPr>
                    </a:tc>
                  </a:tr>
                  <a:tr h="370840">
                    <a:tc>
                      <a:txBody>
                        <a:bodyPr/>
                        <a:lstStyle/>
                        <a:p>
                          <a:pPr algn="ctr"/>
                          <a:r>
                            <a:rPr lang="en-US" dirty="0" smtClean="0"/>
                            <a:t>Total</a:t>
                          </a:r>
                          <a:endParaRPr lang="en-US" dirty="0"/>
                        </a:p>
                      </a:txBody>
                      <a:tcPr/>
                    </a:tc>
                    <a:tc>
                      <a:txBody>
                        <a:bodyPr/>
                        <a:lstStyle/>
                        <a:p>
                          <a:endParaRPr lang="en-US"/>
                        </a:p>
                      </a:txBody>
                      <a:tcPr>
                        <a:blipFill rotWithShape="1">
                          <a:blip r:embed="rId3"/>
                          <a:stretch>
                            <a:fillRect l="-157062" t="-752459" r="-400000" b="-24590"/>
                          </a:stretch>
                        </a:blipFill>
                      </a:tcPr>
                    </a:tc>
                    <a:tc>
                      <a:txBody>
                        <a:bodyPr/>
                        <a:lstStyle/>
                        <a:p>
                          <a:endParaRPr lang="en-US"/>
                        </a:p>
                      </a:txBody>
                      <a:tcPr>
                        <a:blipFill rotWithShape="1">
                          <a:blip r:embed="rId3"/>
                          <a:stretch>
                            <a:fillRect l="-258523" t="-752459" r="-302273" b="-24590"/>
                          </a:stretch>
                        </a:blipFill>
                      </a:tcPr>
                    </a:tc>
                    <a:tc>
                      <a:txBody>
                        <a:bodyPr/>
                        <a:lstStyle/>
                        <a:p>
                          <a:endParaRPr lang="en-US"/>
                        </a:p>
                      </a:txBody>
                      <a:tcPr>
                        <a:blipFill rotWithShape="1">
                          <a:blip r:embed="rId3"/>
                          <a:stretch>
                            <a:fillRect l="-356497" t="-752459" r="-200565" b="-24590"/>
                          </a:stretch>
                        </a:blipFill>
                      </a:tcPr>
                    </a:tc>
                    <a:tc>
                      <a:txBody>
                        <a:bodyPr/>
                        <a:lstStyle/>
                        <a:p>
                          <a:endParaRPr lang="en-US"/>
                        </a:p>
                      </a:txBody>
                      <a:tcPr>
                        <a:blipFill rotWithShape="1">
                          <a:blip r:embed="rId3"/>
                          <a:stretch>
                            <a:fillRect l="-456497" t="-752459" r="-100565" b="-24590"/>
                          </a:stretch>
                        </a:blipFill>
                      </a:tcPr>
                    </a:tc>
                    <a:tc>
                      <a:txBody>
                        <a:bodyPr/>
                        <a:lstStyle/>
                        <a:p>
                          <a:endParaRPr lang="en-US" dirty="0"/>
                        </a:p>
                      </a:txBody>
                      <a:tcPr/>
                    </a:tc>
                  </a:tr>
                </a:tbl>
              </a:graphicData>
            </a:graphic>
          </p:graphicFrame>
        </mc:Fallback>
      </mc:AlternateContent>
      <p:cxnSp>
        <p:nvCxnSpPr>
          <p:cNvPr id="14" name="Straight Connector 13"/>
          <p:cNvCxnSpPr/>
          <p:nvPr/>
        </p:nvCxnSpPr>
        <p:spPr>
          <a:xfrm>
            <a:off x="838200" y="2971800"/>
            <a:ext cx="1600200" cy="685800"/>
          </a:xfrm>
          <a:prstGeom prst="line">
            <a:avLst/>
          </a:prstGeom>
        </p:spPr>
        <p:style>
          <a:lnRef idx="2">
            <a:schemeClr val="accent6"/>
          </a:lnRef>
          <a:fillRef idx="0">
            <a:schemeClr val="accent6"/>
          </a:fillRef>
          <a:effectRef idx="1">
            <a:schemeClr val="accent6"/>
          </a:effectRef>
          <a:fontRef idx="minor">
            <a:schemeClr val="tx1"/>
          </a:fontRef>
        </p:style>
      </p:cxnSp>
      <p:pic>
        <p:nvPicPr>
          <p:cNvPr id="10" name="Picture 9">
            <a:extLst>
              <a:ext uri="{FF2B5EF4-FFF2-40B4-BE49-F238E27FC236}">
                <a16:creationId xmlns:a16="http://schemas.microsoft.com/office/drawing/2014/main" id="{3222CC26-0445-48B5-9DAF-9CEAA1C0F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04155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686800" cy="4953000"/>
              </a:xfrm>
            </p:spPr>
            <p:txBody>
              <a:bodyPr>
                <a:normAutofit lnSpcReduction="10000"/>
              </a:bodyPr>
              <a:lstStyle/>
              <a:p>
                <a:pPr algn="just"/>
                <a14:m>
                  <m:oMath xmlns:m="http://schemas.openxmlformats.org/officeDocument/2006/math">
                    <m:sSub>
                      <m:sSubPr>
                        <m:ctrlPr>
                          <a:rPr lang="en-US" sz="2200" i="1" spc="-5" smtClean="0">
                            <a:latin typeface="Cambria Math" panose="02040503050406030204" pitchFamily="18" charset="0"/>
                            <a:cs typeface="Arial"/>
                          </a:rPr>
                        </m:ctrlPr>
                      </m:sSubPr>
                      <m:e>
                        <m:r>
                          <a:rPr lang="en-US" sz="2200" i="1" spc="-5">
                            <a:latin typeface="Cambria Math"/>
                            <a:cs typeface="Arial"/>
                          </a:rPr>
                          <m:t>𝐻</m:t>
                        </m:r>
                      </m:e>
                      <m:sub>
                        <m:r>
                          <a:rPr lang="en-US" sz="2200" i="1" spc="-5">
                            <a:latin typeface="Cambria Math"/>
                            <a:cs typeface="Arial"/>
                          </a:rPr>
                          <m:t>0</m:t>
                        </m:r>
                      </m:sub>
                    </m:sSub>
                    <m:r>
                      <a:rPr lang="en-US" sz="2200" i="1" spc="-5">
                        <a:latin typeface="Cambria Math"/>
                        <a:cs typeface="Arial"/>
                      </a:rPr>
                      <m:t>:</m:t>
                    </m:r>
                  </m:oMath>
                </a14:m>
                <a:r>
                  <a:rPr lang="en-US" sz="2200" spc="-5" dirty="0">
                    <a:cs typeface="Arial"/>
                  </a:rPr>
                  <a:t> </a:t>
                </a:r>
                <a14:m>
                  <m:oMath xmlns:m="http://schemas.openxmlformats.org/officeDocument/2006/math">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smtClean="0">
                                <a:latin typeface="Cambria Math" panose="02040503050406030204" pitchFamily="18" charset="0"/>
                                <a:ea typeface="Cambria Math"/>
                                <a:cs typeface="Arial"/>
                              </a:rPr>
                            </m:ctrlPr>
                          </m:sSubPr>
                          <m:e>
                            <m:r>
                              <a:rPr lang="en-US" sz="2200" b="0" i="1" spc="-5" smtClean="0">
                                <a:latin typeface="Cambria Math"/>
                                <a:ea typeface="Cambria Math"/>
                                <a:cs typeface="Arial"/>
                              </a:rPr>
                              <m:t>𝐴</m:t>
                            </m:r>
                          </m:e>
                          <m:sub>
                            <m:r>
                              <a:rPr lang="en-US" sz="2200" b="0" i="1" spc="-5" smtClean="0">
                                <a:latin typeface="Cambria Math"/>
                                <a:ea typeface="Cambria Math"/>
                                <a:cs typeface="Arial"/>
                              </a:rPr>
                              <m:t>1</m:t>
                            </m:r>
                          </m:sub>
                        </m:sSub>
                      </m:sub>
                    </m:sSub>
                    <m:r>
                      <a:rPr lang="en-US" sz="2200" i="1" spc="-5">
                        <a:latin typeface="Cambria Math"/>
                        <a:cs typeface="Arial"/>
                      </a:rPr>
                      <m:t>=</m:t>
                    </m:r>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i="1" spc="-5">
                                <a:latin typeface="Cambria Math"/>
                                <a:ea typeface="Cambria Math"/>
                                <a:cs typeface="Arial"/>
                              </a:rPr>
                              <m:t>𝐴</m:t>
                            </m:r>
                          </m:e>
                          <m:sub>
                            <m:r>
                              <a:rPr lang="en-US" sz="2200" b="0" i="1" spc="-5" smtClean="0">
                                <a:latin typeface="Cambria Math"/>
                                <a:ea typeface="Cambria Math"/>
                                <a:cs typeface="Arial"/>
                              </a:rPr>
                              <m:t>2</m:t>
                            </m:r>
                          </m:sub>
                        </m:sSub>
                      </m:sub>
                    </m:sSub>
                    <m:r>
                      <a:rPr lang="en-US" sz="2200" b="0" i="1" spc="-5" smtClean="0">
                        <a:latin typeface="Cambria Math"/>
                        <a:ea typeface="Cambria Math"/>
                        <a:cs typeface="Arial"/>
                      </a:rPr>
                      <m:t>=⋯⋯=</m:t>
                    </m:r>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i="1" spc="-5">
                                <a:latin typeface="Cambria Math"/>
                                <a:ea typeface="Cambria Math"/>
                                <a:cs typeface="Arial"/>
                              </a:rPr>
                              <m:t>𝐴</m:t>
                            </m:r>
                          </m:e>
                          <m:sub>
                            <m:r>
                              <a:rPr lang="en-US" sz="2200" b="0" i="1" spc="-5" smtClean="0">
                                <a:latin typeface="Cambria Math"/>
                                <a:ea typeface="Cambria Math"/>
                                <a:cs typeface="Arial"/>
                              </a:rPr>
                              <m:t>𝑘</m:t>
                            </m:r>
                          </m:sub>
                        </m:sSub>
                      </m:sub>
                    </m:sSub>
                  </m:oMath>
                </a14:m>
                <a:r>
                  <a:rPr lang="en-US" sz="2200" spc="-5" dirty="0">
                    <a:cs typeface="Arial"/>
                  </a:rPr>
                  <a:t>and </a:t>
                </a:r>
                <a14:m>
                  <m:oMath xmlns:m="http://schemas.openxmlformats.org/officeDocument/2006/math">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b="0" i="1" spc="-5" smtClean="0">
                                <a:latin typeface="Cambria Math"/>
                                <a:ea typeface="Cambria Math"/>
                                <a:cs typeface="Arial"/>
                              </a:rPr>
                              <m:t>𝐵</m:t>
                            </m:r>
                          </m:e>
                          <m:sub>
                            <m:r>
                              <a:rPr lang="en-US" sz="2200" i="1" spc="-5">
                                <a:latin typeface="Cambria Math"/>
                                <a:ea typeface="Cambria Math"/>
                                <a:cs typeface="Arial"/>
                              </a:rPr>
                              <m:t>1</m:t>
                            </m:r>
                          </m:sub>
                        </m:sSub>
                      </m:sub>
                    </m:sSub>
                    <m:r>
                      <a:rPr lang="en-US" sz="2200" i="1" spc="-5">
                        <a:latin typeface="Cambria Math"/>
                        <a:cs typeface="Arial"/>
                      </a:rPr>
                      <m:t>=</m:t>
                    </m:r>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b="0" i="1" spc="-5" smtClean="0">
                                <a:latin typeface="Cambria Math"/>
                                <a:ea typeface="Cambria Math"/>
                                <a:cs typeface="Arial"/>
                              </a:rPr>
                              <m:t>𝐵</m:t>
                            </m:r>
                          </m:e>
                          <m:sub>
                            <m:r>
                              <a:rPr lang="en-US" sz="2200" i="1" spc="-5">
                                <a:latin typeface="Cambria Math"/>
                                <a:ea typeface="Cambria Math"/>
                                <a:cs typeface="Arial"/>
                              </a:rPr>
                              <m:t>2</m:t>
                            </m:r>
                          </m:sub>
                        </m:sSub>
                      </m:sub>
                    </m:sSub>
                    <m:r>
                      <a:rPr lang="en-US" sz="2200" i="1" spc="-5">
                        <a:latin typeface="Cambria Math"/>
                        <a:ea typeface="Cambria Math"/>
                        <a:cs typeface="Arial"/>
                      </a:rPr>
                      <m:t>=⋯⋯</m:t>
                    </m:r>
                    <m:r>
                      <a:rPr lang="en-US" sz="2200" b="0" i="1" spc="-5" smtClean="0">
                        <a:latin typeface="Cambria Math"/>
                        <a:ea typeface="Cambria Math"/>
                        <a:cs typeface="Arial"/>
                      </a:rPr>
                      <m:t>=</m:t>
                    </m:r>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b="0" i="1" spc="-5" smtClean="0">
                                <a:latin typeface="Cambria Math"/>
                                <a:ea typeface="Cambria Math"/>
                                <a:cs typeface="Arial"/>
                              </a:rPr>
                              <m:t>𝐵</m:t>
                            </m:r>
                          </m:e>
                          <m:sub>
                            <m:r>
                              <a:rPr lang="en-US" sz="2200" i="1" spc="-5">
                                <a:latin typeface="Cambria Math"/>
                                <a:ea typeface="Cambria Math"/>
                                <a:cs typeface="Arial"/>
                              </a:rPr>
                              <m:t>𝑘</m:t>
                            </m:r>
                          </m:sub>
                        </m:sSub>
                      </m:sub>
                    </m:sSub>
                  </m:oMath>
                </a14:m>
                <a:endParaRPr lang="en-US" sz="2200" spc="-5" dirty="0">
                  <a:cs typeface="Arial"/>
                </a:endParaRPr>
              </a:p>
              <a:p>
                <a:pPr marL="0" indent="0" algn="just">
                  <a:buNone/>
                </a:pPr>
                <a:r>
                  <a:rPr lang="en-US" sz="2200" spc="-5" dirty="0">
                    <a:cs typeface="Arial"/>
                  </a:rPr>
                  <a:t>     </a:t>
                </a:r>
                <a14:m>
                  <m:oMath xmlns:m="http://schemas.openxmlformats.org/officeDocument/2006/math">
                    <m:sSub>
                      <m:sSubPr>
                        <m:ctrlPr>
                          <a:rPr lang="en-US" sz="2200" i="1" spc="-5">
                            <a:latin typeface="Cambria Math" panose="02040503050406030204" pitchFamily="18" charset="0"/>
                            <a:cs typeface="Arial"/>
                          </a:rPr>
                        </m:ctrlPr>
                      </m:sSubPr>
                      <m:e>
                        <m:r>
                          <a:rPr lang="en-US" sz="2200" i="1" spc="-5">
                            <a:latin typeface="Cambria Math"/>
                            <a:cs typeface="Arial"/>
                          </a:rPr>
                          <m:t>𝐻</m:t>
                        </m:r>
                      </m:e>
                      <m:sub>
                        <m:r>
                          <a:rPr lang="en-US" sz="2200" i="1" spc="-5">
                            <a:latin typeface="Cambria Math"/>
                            <a:cs typeface="Arial"/>
                          </a:rPr>
                          <m:t>1</m:t>
                        </m:r>
                      </m:sub>
                    </m:sSub>
                    <m:r>
                      <a:rPr lang="en-US" sz="2200" i="1" spc="-5">
                        <a:latin typeface="Cambria Math"/>
                        <a:cs typeface="Arial"/>
                      </a:rPr>
                      <m:t>:</m:t>
                    </m:r>
                  </m:oMath>
                </a14:m>
                <a:r>
                  <a:rPr lang="en-US" sz="2200" b="1" dirty="0">
                    <a:ea typeface="Cambria Math"/>
                  </a:rPr>
                  <a:t> </a:t>
                </a:r>
                <a14:m>
                  <m:oMath xmlns:m="http://schemas.openxmlformats.org/officeDocument/2006/math">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i="1" spc="-5">
                                <a:latin typeface="Cambria Math"/>
                                <a:ea typeface="Cambria Math"/>
                                <a:cs typeface="Arial"/>
                              </a:rPr>
                              <m:t>𝐴</m:t>
                            </m:r>
                          </m:e>
                          <m:sub>
                            <m:r>
                              <a:rPr lang="en-US" sz="2200" i="1" spc="-5">
                                <a:latin typeface="Cambria Math"/>
                                <a:ea typeface="Cambria Math"/>
                                <a:cs typeface="Arial"/>
                              </a:rPr>
                              <m:t>1</m:t>
                            </m:r>
                          </m:sub>
                        </m:sSub>
                      </m:sub>
                    </m:sSub>
                    <m:r>
                      <a:rPr lang="en-US" sz="2200" i="1" spc="-5">
                        <a:latin typeface="Cambria Math"/>
                        <a:cs typeface="Arial"/>
                      </a:rPr>
                      <m:t>≠</m:t>
                    </m:r>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i="1" spc="-5">
                                <a:latin typeface="Cambria Math"/>
                                <a:ea typeface="Cambria Math"/>
                                <a:cs typeface="Arial"/>
                              </a:rPr>
                              <m:t>𝐴</m:t>
                            </m:r>
                          </m:e>
                          <m:sub>
                            <m:r>
                              <a:rPr lang="en-US" sz="2200" i="1" spc="-5">
                                <a:latin typeface="Cambria Math"/>
                                <a:ea typeface="Cambria Math"/>
                                <a:cs typeface="Arial"/>
                              </a:rPr>
                              <m:t>2</m:t>
                            </m:r>
                          </m:sub>
                        </m:sSub>
                      </m:sub>
                    </m:sSub>
                    <m:r>
                      <a:rPr lang="en-US" sz="2200" i="1" spc="-5" smtClean="0">
                        <a:latin typeface="Cambria Math"/>
                        <a:ea typeface="Cambria Math"/>
                        <a:cs typeface="Arial"/>
                      </a:rPr>
                      <m:t>≠</m:t>
                    </m:r>
                    <m:r>
                      <a:rPr lang="en-US" sz="2200" i="1" spc="-5">
                        <a:latin typeface="Cambria Math"/>
                        <a:ea typeface="Cambria Math"/>
                        <a:cs typeface="Arial"/>
                      </a:rPr>
                      <m:t>⋯⋯</m:t>
                    </m:r>
                    <m:r>
                      <a:rPr lang="en-US" sz="2200" b="0" i="1" spc="-5" smtClean="0">
                        <a:latin typeface="Cambria Math"/>
                        <a:ea typeface="Cambria Math"/>
                        <a:cs typeface="Arial"/>
                      </a:rPr>
                      <m:t>=</m:t>
                    </m:r>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i="1" spc="-5">
                                <a:latin typeface="Cambria Math"/>
                                <a:ea typeface="Cambria Math"/>
                                <a:cs typeface="Arial"/>
                              </a:rPr>
                              <m:t>𝐴</m:t>
                            </m:r>
                          </m:e>
                          <m:sub>
                            <m:r>
                              <a:rPr lang="en-US" sz="2200" i="1" spc="-5">
                                <a:latin typeface="Cambria Math"/>
                                <a:ea typeface="Cambria Math"/>
                                <a:cs typeface="Arial"/>
                              </a:rPr>
                              <m:t>𝑘</m:t>
                            </m:r>
                          </m:sub>
                        </m:sSub>
                      </m:sub>
                    </m:sSub>
                  </m:oMath>
                </a14:m>
                <a:r>
                  <a:rPr lang="en-US" sz="2200" spc="-5" dirty="0">
                    <a:cs typeface="Arial"/>
                  </a:rPr>
                  <a:t>and </a:t>
                </a:r>
                <a14:m>
                  <m:oMath xmlns:m="http://schemas.openxmlformats.org/officeDocument/2006/math">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i="1" spc="-5">
                                <a:latin typeface="Cambria Math"/>
                                <a:ea typeface="Cambria Math"/>
                                <a:cs typeface="Arial"/>
                              </a:rPr>
                              <m:t>𝐵</m:t>
                            </m:r>
                          </m:e>
                          <m:sub>
                            <m:r>
                              <a:rPr lang="en-US" sz="2200" i="1" spc="-5">
                                <a:latin typeface="Cambria Math"/>
                                <a:ea typeface="Cambria Math"/>
                                <a:cs typeface="Arial"/>
                              </a:rPr>
                              <m:t>1</m:t>
                            </m:r>
                          </m:sub>
                        </m:sSub>
                      </m:sub>
                    </m:sSub>
                    <m:r>
                      <a:rPr lang="en-US" sz="2200" i="1" spc="-5">
                        <a:latin typeface="Cambria Math"/>
                        <a:cs typeface="Arial"/>
                      </a:rPr>
                      <m:t>≠</m:t>
                    </m:r>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i="1" spc="-5">
                                <a:latin typeface="Cambria Math"/>
                                <a:ea typeface="Cambria Math"/>
                                <a:cs typeface="Arial"/>
                              </a:rPr>
                              <m:t>𝐵</m:t>
                            </m:r>
                          </m:e>
                          <m:sub>
                            <m:r>
                              <a:rPr lang="en-US" sz="2200" i="1" spc="-5">
                                <a:latin typeface="Cambria Math"/>
                                <a:ea typeface="Cambria Math"/>
                                <a:cs typeface="Arial"/>
                              </a:rPr>
                              <m:t>2</m:t>
                            </m:r>
                          </m:sub>
                        </m:sSub>
                      </m:sub>
                    </m:sSub>
                    <m:r>
                      <a:rPr lang="en-US" sz="2200" i="1" spc="-5">
                        <a:latin typeface="Cambria Math"/>
                        <a:ea typeface="Cambria Math"/>
                        <a:cs typeface="Arial"/>
                      </a:rPr>
                      <m:t>≠⋯⋯</m:t>
                    </m:r>
                    <m:r>
                      <a:rPr lang="en-US" sz="2200" i="1" spc="-5" smtClean="0">
                        <a:latin typeface="Cambria Math"/>
                        <a:ea typeface="Cambria Math"/>
                        <a:cs typeface="Arial"/>
                      </a:rPr>
                      <m:t>≠</m:t>
                    </m:r>
                    <m:sSub>
                      <m:sSubPr>
                        <m:ctrlPr>
                          <a:rPr lang="en-US" sz="2200" i="1" spc="-5">
                            <a:latin typeface="Cambria Math" panose="02040503050406030204" pitchFamily="18" charset="0"/>
                            <a:cs typeface="Arial"/>
                          </a:rPr>
                        </m:ctrlPr>
                      </m:sSubPr>
                      <m:e>
                        <m:r>
                          <a:rPr lang="en-US" sz="2200" i="1" spc="-5">
                            <a:latin typeface="Cambria Math"/>
                            <a:ea typeface="Cambria Math"/>
                            <a:cs typeface="Arial"/>
                          </a:rPr>
                          <m:t>𝜇</m:t>
                        </m:r>
                      </m:e>
                      <m:sub>
                        <m:sSub>
                          <m:sSubPr>
                            <m:ctrlPr>
                              <a:rPr lang="en-US" sz="2200" i="1" spc="-5">
                                <a:latin typeface="Cambria Math" panose="02040503050406030204" pitchFamily="18" charset="0"/>
                                <a:ea typeface="Cambria Math"/>
                                <a:cs typeface="Arial"/>
                              </a:rPr>
                            </m:ctrlPr>
                          </m:sSubPr>
                          <m:e>
                            <m:r>
                              <a:rPr lang="en-US" sz="2200" i="1" spc="-5">
                                <a:latin typeface="Cambria Math"/>
                                <a:ea typeface="Cambria Math"/>
                                <a:cs typeface="Arial"/>
                              </a:rPr>
                              <m:t>𝐵</m:t>
                            </m:r>
                          </m:e>
                          <m:sub>
                            <m:r>
                              <a:rPr lang="en-US" sz="2200" i="1" spc="-5">
                                <a:latin typeface="Cambria Math"/>
                                <a:ea typeface="Cambria Math"/>
                                <a:cs typeface="Arial"/>
                              </a:rPr>
                              <m:t>𝑘</m:t>
                            </m:r>
                          </m:sub>
                        </m:sSub>
                      </m:sub>
                    </m:sSub>
                  </m:oMath>
                </a14:m>
                <a:endParaRPr lang="en-US" sz="2200" b="1" dirty="0">
                  <a:ea typeface="Cambria Math"/>
                </a:endParaRPr>
              </a:p>
              <a:p>
                <a:pPr algn="just"/>
                <a:r>
                  <a:rPr lang="en-US" sz="2200" spc="-5" dirty="0">
                    <a:ea typeface="Cambria" panose="02040503050406030204" pitchFamily="18" charset="0"/>
                    <a:cs typeface="Arial"/>
                  </a:rPr>
                  <a:t>Compute grand total of all observations i.e.</a:t>
                </a:r>
              </a:p>
              <a:p>
                <a:pPr marL="0" indent="0" algn="just">
                  <a:buNone/>
                </a:pPr>
                <a:r>
                  <a:rPr lang="en-US" sz="2200" spc="-5" dirty="0">
                    <a:ea typeface="Cambria" panose="02040503050406030204" pitchFamily="18" charset="0"/>
                    <a:cs typeface="Arial"/>
                  </a:rPr>
                  <a:t>      </a:t>
                </a:r>
                <a14:m>
                  <m:oMath xmlns:m="http://schemas.openxmlformats.org/officeDocument/2006/math">
                    <m:r>
                      <a:rPr lang="en-US" sz="2200" i="1" spc="-5">
                        <a:latin typeface="Cambria Math"/>
                        <a:ea typeface="Cambria" panose="02040503050406030204" pitchFamily="18" charset="0"/>
                        <a:cs typeface="Arial"/>
                      </a:rPr>
                      <m:t>𝐺</m:t>
                    </m:r>
                    <m:r>
                      <a:rPr lang="en-US" sz="2200" i="1" spc="-5">
                        <a:latin typeface="Cambria Math"/>
                        <a:ea typeface="Cambria" panose="02040503050406030204" pitchFamily="18" charset="0"/>
                        <a:cs typeface="Arial"/>
                      </a:rPr>
                      <m:t>=</m:t>
                    </m:r>
                    <m:nary>
                      <m:naryPr>
                        <m:chr m:val="∑"/>
                        <m:supHide m:val="on"/>
                        <m:ctrlPr>
                          <a:rPr lang="en-US" sz="2200" i="1" spc="-5" smtClean="0">
                            <a:latin typeface="Cambria Math" panose="02040503050406030204" pitchFamily="18" charset="0"/>
                            <a:cs typeface="Arial"/>
                          </a:rPr>
                        </m:ctrlPr>
                      </m:naryPr>
                      <m:sub>
                        <m:r>
                          <m:rPr>
                            <m:brk m:alnAt="7"/>
                          </m:rPr>
                          <a:rPr lang="en-US" sz="2200" b="0" i="1" spc="-5" smtClean="0">
                            <a:latin typeface="Cambria Math"/>
                            <a:cs typeface="Arial"/>
                          </a:rPr>
                          <m:t>𝑖</m:t>
                        </m:r>
                      </m:sub>
                      <m:sup/>
                      <m:e>
                        <m:nary>
                          <m:naryPr>
                            <m:chr m:val="∑"/>
                            <m:supHide m:val="on"/>
                            <m:ctrlPr>
                              <a:rPr lang="en-US" sz="2200" i="1" spc="-5" smtClean="0">
                                <a:latin typeface="Cambria Math" panose="02040503050406030204" pitchFamily="18" charset="0"/>
                                <a:cs typeface="Arial"/>
                              </a:rPr>
                            </m:ctrlPr>
                          </m:naryPr>
                          <m:sub>
                            <m:r>
                              <m:rPr>
                                <m:brk m:alnAt="7"/>
                              </m:rPr>
                              <a:rPr lang="en-US" sz="2200" b="0" i="1" spc="-5" smtClean="0">
                                <a:latin typeface="Cambria Math"/>
                                <a:cs typeface="Arial"/>
                              </a:rPr>
                              <m:t>𝑗</m:t>
                            </m:r>
                          </m:sub>
                          <m:sup/>
                          <m:e>
                            <m:sSub>
                              <m:sSubPr>
                                <m:ctrlPr>
                                  <a:rPr lang="en-US" sz="2200" i="1" spc="-5" smtClean="0">
                                    <a:latin typeface="Cambria Math" panose="02040503050406030204" pitchFamily="18" charset="0"/>
                                    <a:cs typeface="Arial"/>
                                  </a:rPr>
                                </m:ctrlPr>
                              </m:sSubPr>
                              <m:e>
                                <m:r>
                                  <a:rPr lang="en-US" sz="2200" b="0" i="1" spc="-5" smtClean="0">
                                    <a:latin typeface="Cambria Math"/>
                                    <a:cs typeface="Arial"/>
                                  </a:rPr>
                                  <m:t>𝑋</m:t>
                                </m:r>
                              </m:e>
                              <m:sub>
                                <m:r>
                                  <a:rPr lang="en-US" sz="2200" b="0" i="1" spc="-5" smtClean="0">
                                    <a:latin typeface="Cambria Math"/>
                                    <a:cs typeface="Arial"/>
                                  </a:rPr>
                                  <m:t>𝑖𝑗</m:t>
                                </m:r>
                              </m:sub>
                            </m:sSub>
                          </m:e>
                        </m:nary>
                      </m:e>
                    </m:nary>
                  </m:oMath>
                </a14:m>
                <a:endParaRPr lang="en-US" sz="2200" spc="-5" dirty="0">
                  <a:ea typeface="Cambria" panose="02040503050406030204" pitchFamily="18" charset="0"/>
                  <a:cs typeface="Arial"/>
                </a:endParaRPr>
              </a:p>
              <a:p>
                <a:pPr algn="just"/>
                <a:r>
                  <a:rPr lang="en-US" sz="2200" spc="-5" dirty="0">
                    <a:ea typeface="Cambria" panose="02040503050406030204" pitchFamily="18" charset="0"/>
                    <a:cs typeface="Arial"/>
                  </a:rPr>
                  <a:t>Correction factor </a:t>
                </a:r>
                <a14:m>
                  <m:oMath xmlns:m="http://schemas.openxmlformats.org/officeDocument/2006/math">
                    <m:d>
                      <m:dPr>
                        <m:ctrlPr>
                          <a:rPr lang="en-US" sz="2200" i="1" spc="-5">
                            <a:latin typeface="Cambria Math" panose="02040503050406030204" pitchFamily="18" charset="0"/>
                            <a:cs typeface="Arial"/>
                          </a:rPr>
                        </m:ctrlPr>
                      </m:dPr>
                      <m:e>
                        <m:r>
                          <m:rPr>
                            <m:sty m:val="p"/>
                          </m:rPr>
                          <a:rPr lang="en-US" sz="2200" spc="-5">
                            <a:latin typeface="Cambria Math"/>
                            <a:cs typeface="Arial"/>
                          </a:rPr>
                          <m:t>C</m:t>
                        </m:r>
                        <m:r>
                          <a:rPr lang="en-US" sz="2200" spc="-5">
                            <a:latin typeface="Cambria Math"/>
                            <a:cs typeface="Arial"/>
                          </a:rPr>
                          <m:t>.</m:t>
                        </m:r>
                        <m:r>
                          <m:rPr>
                            <m:sty m:val="p"/>
                          </m:rPr>
                          <a:rPr lang="en-US" sz="2200" spc="-5">
                            <a:latin typeface="Cambria Math"/>
                            <a:cs typeface="Arial"/>
                          </a:rPr>
                          <m:t>F</m:t>
                        </m:r>
                        <m:r>
                          <a:rPr lang="en-US" sz="2200" spc="-5">
                            <a:latin typeface="Cambria Math"/>
                            <a:cs typeface="Arial"/>
                          </a:rPr>
                          <m:t>.</m:t>
                        </m:r>
                      </m:e>
                    </m:d>
                    <m:r>
                      <a:rPr lang="en-US" sz="2200" i="1" spc="-5">
                        <a:latin typeface="Cambria Math"/>
                        <a:cs typeface="Arial"/>
                      </a:rPr>
                      <m:t>=</m:t>
                    </m:r>
                    <m:f>
                      <m:fPr>
                        <m:ctrlPr>
                          <a:rPr lang="en-US" sz="2200" i="1" spc="-5">
                            <a:latin typeface="Cambria Math" panose="02040503050406030204" pitchFamily="18" charset="0"/>
                            <a:cs typeface="Arial"/>
                          </a:rPr>
                        </m:ctrlPr>
                      </m:fPr>
                      <m:num>
                        <m:sSup>
                          <m:sSupPr>
                            <m:ctrlPr>
                              <a:rPr lang="en-US" sz="2200" i="1" spc="-5">
                                <a:latin typeface="Cambria Math" panose="02040503050406030204" pitchFamily="18" charset="0"/>
                                <a:cs typeface="Arial"/>
                              </a:rPr>
                            </m:ctrlPr>
                          </m:sSupPr>
                          <m:e>
                            <m:r>
                              <a:rPr lang="en-US" sz="2200" i="1" spc="-5">
                                <a:latin typeface="Cambria Math"/>
                                <a:cs typeface="Arial"/>
                              </a:rPr>
                              <m:t>𝐺</m:t>
                            </m:r>
                          </m:e>
                          <m:sup>
                            <m:r>
                              <a:rPr lang="en-US" sz="2200" i="1" spc="-5">
                                <a:latin typeface="Cambria Math"/>
                                <a:cs typeface="Arial"/>
                              </a:rPr>
                              <m:t>2</m:t>
                            </m:r>
                          </m:sup>
                        </m:sSup>
                      </m:num>
                      <m:den>
                        <m:r>
                          <a:rPr lang="en-US" sz="2200" i="1" spc="-5">
                            <a:latin typeface="Cambria Math"/>
                            <a:cs typeface="Arial"/>
                          </a:rPr>
                          <m:t>𝑛</m:t>
                        </m:r>
                      </m:den>
                    </m:f>
                  </m:oMath>
                </a14:m>
                <a:r>
                  <a:rPr lang="en-US" sz="2200" spc="-5" dirty="0">
                    <a:ea typeface="Cambria" panose="02040503050406030204" pitchFamily="18" charset="0"/>
                    <a:cs typeface="Arial"/>
                  </a:rPr>
                  <a:t>  where </a:t>
                </a:r>
                <a14:m>
                  <m:oMath xmlns:m="http://schemas.openxmlformats.org/officeDocument/2006/math">
                    <m:r>
                      <a:rPr lang="en-US" sz="2200" i="1" spc="-5">
                        <a:latin typeface="Cambria Math"/>
                        <a:ea typeface="Cambria" panose="02040503050406030204" pitchFamily="18" charset="0"/>
                        <a:cs typeface="Arial"/>
                      </a:rPr>
                      <m:t>𝑛</m:t>
                    </m:r>
                  </m:oMath>
                </a14:m>
                <a:r>
                  <a:rPr lang="en-US" sz="2200" spc="-5" dirty="0">
                    <a:ea typeface="Cambria" panose="02040503050406030204" pitchFamily="18" charset="0"/>
                    <a:cs typeface="Arial"/>
                  </a:rPr>
                  <a:t> is total no. of items in all observations.</a:t>
                </a:r>
              </a:p>
              <a:p>
                <a:pPr algn="just"/>
                <a:r>
                  <a:rPr lang="en-US" sz="2200" spc="-5" dirty="0">
                    <a:ea typeface="Cambria" panose="02040503050406030204" pitchFamily="18" charset="0"/>
                    <a:cs typeface="Arial"/>
                  </a:rPr>
                  <a:t>Compute raw sum of square  </a:t>
                </a:r>
                <a14:m>
                  <m:oMath xmlns:m="http://schemas.openxmlformats.org/officeDocument/2006/math">
                    <m:r>
                      <m:rPr>
                        <m:sty m:val="p"/>
                      </m:rPr>
                      <a:rPr lang="en-US" sz="2200" spc="-5">
                        <a:latin typeface="Cambria Math"/>
                        <a:ea typeface="Cambria" panose="02040503050406030204" pitchFamily="18" charset="0"/>
                        <a:cs typeface="Arial"/>
                      </a:rPr>
                      <m:t>RSS</m:t>
                    </m:r>
                    <m:r>
                      <a:rPr lang="en-US" sz="2200" b="0" i="0" spc="-5" smtClean="0">
                        <a:latin typeface="Cambria Math"/>
                        <a:ea typeface="Cambria" panose="02040503050406030204" pitchFamily="18" charset="0"/>
                        <a:cs typeface="Arial"/>
                      </a:rPr>
                      <m:t>=</m:t>
                    </m:r>
                    <m:nary>
                      <m:naryPr>
                        <m:chr m:val="∑"/>
                        <m:supHide m:val="on"/>
                        <m:ctrlPr>
                          <a:rPr lang="en-US" sz="2200" i="1" spc="-5">
                            <a:latin typeface="Cambria Math" panose="02040503050406030204" pitchFamily="18" charset="0"/>
                            <a:cs typeface="Arial"/>
                          </a:rPr>
                        </m:ctrlPr>
                      </m:naryPr>
                      <m:sub>
                        <m:r>
                          <m:rPr>
                            <m:brk m:alnAt="7"/>
                          </m:rPr>
                          <a:rPr lang="en-US" sz="2200" i="1" spc="-5">
                            <a:latin typeface="Cambria Math"/>
                            <a:cs typeface="Arial"/>
                          </a:rPr>
                          <m:t>𝑖</m:t>
                        </m:r>
                      </m:sub>
                      <m:sup/>
                      <m:e>
                        <m:nary>
                          <m:naryPr>
                            <m:chr m:val="∑"/>
                            <m:supHide m:val="on"/>
                            <m:ctrlPr>
                              <a:rPr lang="en-US" sz="2200" i="1" spc="-5">
                                <a:latin typeface="Cambria Math" panose="02040503050406030204" pitchFamily="18" charset="0"/>
                                <a:cs typeface="Arial"/>
                              </a:rPr>
                            </m:ctrlPr>
                          </m:naryPr>
                          <m:sub>
                            <m:r>
                              <m:rPr>
                                <m:brk m:alnAt="7"/>
                              </m:rPr>
                              <a:rPr lang="en-US" sz="2200" i="1" spc="-5">
                                <a:latin typeface="Cambria Math"/>
                                <a:cs typeface="Arial"/>
                              </a:rPr>
                              <m:t>𝑗</m:t>
                            </m:r>
                          </m:sub>
                          <m:sup/>
                          <m:e>
                            <m:sSubSup>
                              <m:sSubSupPr>
                                <m:ctrlPr>
                                  <a:rPr lang="en-US" sz="2200" i="1" spc="-5" smtClean="0">
                                    <a:latin typeface="Cambria Math" panose="02040503050406030204" pitchFamily="18" charset="0"/>
                                    <a:cs typeface="Arial"/>
                                  </a:rPr>
                                </m:ctrlPr>
                              </m:sSubSupPr>
                              <m:e>
                                <m:r>
                                  <a:rPr lang="en-US" sz="2200" b="0" i="1" spc="-5" smtClean="0">
                                    <a:latin typeface="Cambria Math"/>
                                    <a:cs typeface="Arial"/>
                                  </a:rPr>
                                  <m:t>𝑋</m:t>
                                </m:r>
                              </m:e>
                              <m:sub>
                                <m:r>
                                  <a:rPr lang="en-US" sz="2200" b="0" i="1" spc="-5" smtClean="0">
                                    <a:latin typeface="Cambria Math"/>
                                    <a:cs typeface="Arial"/>
                                  </a:rPr>
                                  <m:t>𝑖𝑗</m:t>
                                </m:r>
                              </m:sub>
                              <m:sup>
                                <m:r>
                                  <a:rPr lang="en-US" sz="2200" b="0" i="1" spc="-5" smtClean="0">
                                    <a:latin typeface="Cambria Math"/>
                                    <a:cs typeface="Arial"/>
                                  </a:rPr>
                                  <m:t>2</m:t>
                                </m:r>
                              </m:sup>
                            </m:sSubSup>
                          </m:e>
                        </m:nary>
                      </m:e>
                    </m:nary>
                  </m:oMath>
                </a14:m>
                <a:endParaRPr lang="en-US" sz="2200" b="0" spc="-5" dirty="0">
                  <a:ea typeface="Cambria" panose="02040503050406030204" pitchFamily="18" charset="0"/>
                  <a:cs typeface="Arial"/>
                </a:endParaRPr>
              </a:p>
              <a:p>
                <a:pPr algn="just"/>
                <a:r>
                  <a:rPr lang="en-US" sz="2200" spc="-5" dirty="0">
                    <a:ea typeface="Cambria" panose="02040503050406030204" pitchFamily="18" charset="0"/>
                    <a:cs typeface="Arial"/>
                  </a:rPr>
                  <a:t>Total sum of square, </a:t>
                </a:r>
                <a14:m>
                  <m:oMath xmlns:m="http://schemas.openxmlformats.org/officeDocument/2006/math">
                    <m:r>
                      <m:rPr>
                        <m:sty m:val="p"/>
                      </m:rPr>
                      <a:rPr lang="en-US" sz="2200" spc="-5">
                        <a:latin typeface="Cambria Math"/>
                        <a:ea typeface="Cambria" panose="02040503050406030204" pitchFamily="18" charset="0"/>
                        <a:cs typeface="Arial"/>
                      </a:rPr>
                      <m:t>SST</m:t>
                    </m:r>
                    <m:r>
                      <a:rPr lang="en-US" sz="2200" i="1" spc="-5">
                        <a:latin typeface="Cambria Math"/>
                        <a:ea typeface="Cambria" panose="02040503050406030204" pitchFamily="18" charset="0"/>
                        <a:cs typeface="Arial"/>
                      </a:rPr>
                      <m:t>=</m:t>
                    </m:r>
                    <m:r>
                      <m:rPr>
                        <m:sty m:val="p"/>
                      </m:rPr>
                      <a:rPr lang="en-US" sz="2200" spc="-5">
                        <a:latin typeface="Cambria Math"/>
                        <a:ea typeface="Cambria" panose="02040503050406030204" pitchFamily="18" charset="0"/>
                        <a:cs typeface="Arial"/>
                      </a:rPr>
                      <m:t>RSS</m:t>
                    </m:r>
                    <m:r>
                      <a:rPr lang="en-US" sz="2200" spc="-5">
                        <a:latin typeface="Cambria Math"/>
                        <a:ea typeface="Cambria" panose="02040503050406030204" pitchFamily="18" charset="0"/>
                        <a:cs typeface="Arial"/>
                      </a:rPr>
                      <m:t>−</m:t>
                    </m:r>
                    <m:r>
                      <m:rPr>
                        <m:sty m:val="p"/>
                      </m:rPr>
                      <a:rPr lang="en-US" sz="2200" spc="-5">
                        <a:latin typeface="Cambria Math"/>
                        <a:ea typeface="Cambria" panose="02040503050406030204" pitchFamily="18" charset="0"/>
                        <a:cs typeface="Arial"/>
                      </a:rPr>
                      <m:t>C</m:t>
                    </m:r>
                    <m:r>
                      <a:rPr lang="en-US" sz="2200" spc="-5">
                        <a:latin typeface="Cambria Math"/>
                        <a:ea typeface="Cambria" panose="02040503050406030204" pitchFamily="18" charset="0"/>
                        <a:cs typeface="Arial"/>
                      </a:rPr>
                      <m:t>.</m:t>
                    </m:r>
                    <m:r>
                      <m:rPr>
                        <m:sty m:val="p"/>
                      </m:rPr>
                      <a:rPr lang="en-US" sz="2200" spc="-5">
                        <a:latin typeface="Cambria Math"/>
                        <a:ea typeface="Cambria" panose="02040503050406030204" pitchFamily="18" charset="0"/>
                        <a:cs typeface="Arial"/>
                      </a:rPr>
                      <m:t>F</m:t>
                    </m:r>
                    <m:r>
                      <a:rPr lang="en-US" sz="2200" spc="-5">
                        <a:latin typeface="Cambria Math"/>
                        <a:ea typeface="Cambria" panose="02040503050406030204" pitchFamily="18" charset="0"/>
                        <a:cs typeface="Arial"/>
                      </a:rPr>
                      <m:t>.</m:t>
                    </m:r>
                  </m:oMath>
                </a14:m>
                <a:endParaRPr lang="en-US" sz="2200" spc="-5" dirty="0">
                  <a:ea typeface="Cambria" panose="02040503050406030204" pitchFamily="18" charset="0"/>
                  <a:cs typeface="Arial"/>
                </a:endParaRPr>
              </a:p>
              <a:p>
                <a:r>
                  <a:rPr lang="en-US" sz="2200" spc="-5" dirty="0">
                    <a:ea typeface="Cambria" panose="02040503050406030204" pitchFamily="18" charset="0"/>
                    <a:cs typeface="Arial"/>
                  </a:rPr>
                  <a:t>Sum of square between rows, </a:t>
                </a:r>
              </a:p>
              <a:p>
                <a:pPr marL="0" indent="0">
                  <a:buNone/>
                </a:pPr>
                <a:r>
                  <a:rPr lang="en-US" sz="2200" spc="-5" dirty="0">
                    <a:ea typeface="Cambria" panose="02040503050406030204" pitchFamily="18" charset="0"/>
                    <a:cs typeface="Arial"/>
                  </a:rPr>
                  <a:t>      </a:t>
                </a:r>
                <a14:m>
                  <m:oMath xmlns:m="http://schemas.openxmlformats.org/officeDocument/2006/math">
                    <m:r>
                      <m:rPr>
                        <m:sty m:val="p"/>
                      </m:rPr>
                      <a:rPr lang="en-US" sz="2200" spc="-5">
                        <a:latin typeface="Cambria Math"/>
                        <a:ea typeface="Cambria" panose="02040503050406030204" pitchFamily="18" charset="0"/>
                        <a:cs typeface="Arial"/>
                      </a:rPr>
                      <m:t>SS</m:t>
                    </m:r>
                    <m:r>
                      <m:rPr>
                        <m:sty m:val="p"/>
                      </m:rPr>
                      <a:rPr lang="en-US" sz="2200" b="0" i="0" spc="-5" smtClean="0">
                        <a:latin typeface="Cambria Math"/>
                        <a:ea typeface="Cambria" panose="02040503050406030204" pitchFamily="18" charset="0"/>
                        <a:cs typeface="Arial"/>
                      </a:rPr>
                      <m:t>R</m:t>
                    </m:r>
                    <m:r>
                      <a:rPr lang="en-US" sz="2200" spc="-5">
                        <a:latin typeface="Cambria Math"/>
                        <a:ea typeface="Cambria" panose="02040503050406030204" pitchFamily="18" charset="0"/>
                        <a:cs typeface="Arial"/>
                      </a:rPr>
                      <m:t>=</m:t>
                    </m:r>
                    <m:f>
                      <m:fPr>
                        <m:ctrlPr>
                          <a:rPr lang="en-US" sz="2200" i="1" spc="-5" smtClean="0">
                            <a:latin typeface="Cambria Math" panose="02040503050406030204" pitchFamily="18" charset="0"/>
                            <a:cs typeface="Arial"/>
                          </a:rPr>
                        </m:ctrlPr>
                      </m:fPr>
                      <m:num>
                        <m:sSubSup>
                          <m:sSubSupPr>
                            <m:ctrlPr>
                              <a:rPr lang="en-US" sz="2200" i="1" spc="-5" smtClean="0">
                                <a:latin typeface="Cambria Math" panose="02040503050406030204" pitchFamily="18" charset="0"/>
                                <a:cs typeface="Arial"/>
                              </a:rPr>
                            </m:ctrlPr>
                          </m:sSubSupPr>
                          <m:e>
                            <m:r>
                              <a:rPr lang="en-US" sz="2200" b="0" i="1" spc="-5" smtClean="0">
                                <a:latin typeface="Cambria Math"/>
                                <a:cs typeface="Arial"/>
                              </a:rPr>
                              <m:t>𝑅</m:t>
                            </m:r>
                          </m:e>
                          <m:sub>
                            <m:r>
                              <a:rPr lang="en-US" sz="2200" b="0" i="1" spc="-5" smtClean="0">
                                <a:latin typeface="Cambria Math"/>
                                <a:cs typeface="Arial"/>
                              </a:rPr>
                              <m:t>1</m:t>
                            </m:r>
                          </m:sub>
                          <m:sup>
                            <m:r>
                              <a:rPr lang="en-US" sz="2200" b="0" i="1" spc="-5" smtClean="0">
                                <a:latin typeface="Cambria Math"/>
                                <a:cs typeface="Arial"/>
                              </a:rPr>
                              <m:t>2</m:t>
                            </m:r>
                          </m:sup>
                        </m:sSubSup>
                        <m:r>
                          <a:rPr lang="en-US" sz="2200" b="0" i="1" spc="-5" smtClean="0">
                            <a:latin typeface="Cambria Math"/>
                            <a:cs typeface="Arial"/>
                          </a:rPr>
                          <m:t>+</m:t>
                        </m:r>
                        <m:sSubSup>
                          <m:sSubSupPr>
                            <m:ctrlPr>
                              <a:rPr lang="en-US" sz="2200" i="1" spc="-5">
                                <a:latin typeface="Cambria Math" panose="02040503050406030204" pitchFamily="18" charset="0"/>
                                <a:cs typeface="Arial"/>
                              </a:rPr>
                            </m:ctrlPr>
                          </m:sSubSupPr>
                          <m:e>
                            <m:r>
                              <a:rPr lang="en-US" sz="2200" i="1" spc="-5">
                                <a:latin typeface="Cambria Math"/>
                                <a:cs typeface="Arial"/>
                              </a:rPr>
                              <m:t>𝑅</m:t>
                            </m:r>
                          </m:e>
                          <m:sub>
                            <m:r>
                              <a:rPr lang="en-US" sz="2200" b="0" i="1" spc="-5" smtClean="0">
                                <a:latin typeface="Cambria Math"/>
                                <a:cs typeface="Arial"/>
                              </a:rPr>
                              <m:t>2</m:t>
                            </m:r>
                          </m:sub>
                          <m:sup>
                            <m:r>
                              <a:rPr lang="en-US" sz="2200" i="1" spc="-5">
                                <a:latin typeface="Cambria Math"/>
                                <a:cs typeface="Arial"/>
                              </a:rPr>
                              <m:t>2</m:t>
                            </m:r>
                          </m:sup>
                        </m:sSubSup>
                        <m:r>
                          <a:rPr lang="en-US" sz="2200" b="0" i="1" spc="-5" smtClean="0">
                            <a:latin typeface="Cambria Math"/>
                            <a:cs typeface="Arial"/>
                          </a:rPr>
                          <m:t>+</m:t>
                        </m:r>
                        <m:r>
                          <a:rPr lang="en-US" sz="2200" b="0" i="1" spc="-5" smtClean="0">
                            <a:latin typeface="Cambria Math"/>
                            <a:ea typeface="Cambria Math"/>
                            <a:cs typeface="Arial"/>
                          </a:rPr>
                          <m:t>⋯⋯+</m:t>
                        </m:r>
                        <m:sSubSup>
                          <m:sSubSupPr>
                            <m:ctrlPr>
                              <a:rPr lang="en-US" sz="2200" i="1" spc="-5">
                                <a:latin typeface="Cambria Math" panose="02040503050406030204" pitchFamily="18" charset="0"/>
                                <a:cs typeface="Arial"/>
                              </a:rPr>
                            </m:ctrlPr>
                          </m:sSubSupPr>
                          <m:e>
                            <m:r>
                              <a:rPr lang="en-US" sz="2200" i="1" spc="-5">
                                <a:latin typeface="Cambria Math"/>
                                <a:cs typeface="Arial"/>
                              </a:rPr>
                              <m:t>𝑅</m:t>
                            </m:r>
                          </m:e>
                          <m:sub>
                            <m:r>
                              <a:rPr lang="en-US" sz="2200" b="0" i="1" spc="-5" smtClean="0">
                                <a:latin typeface="Cambria Math"/>
                                <a:cs typeface="Arial"/>
                              </a:rPr>
                              <m:t>𝑘</m:t>
                            </m:r>
                          </m:sub>
                          <m:sup>
                            <m:r>
                              <a:rPr lang="en-US" sz="2200" i="1" spc="-5">
                                <a:latin typeface="Cambria Math"/>
                                <a:cs typeface="Arial"/>
                              </a:rPr>
                              <m:t>2</m:t>
                            </m:r>
                          </m:sup>
                        </m:sSubSup>
                      </m:num>
                      <m:den>
                        <m:r>
                          <a:rPr lang="en-US" sz="2200" b="0" i="1" spc="-5" smtClean="0">
                            <a:latin typeface="Cambria Math"/>
                            <a:cs typeface="Arial"/>
                          </a:rPr>
                          <m:t>h</m:t>
                        </m:r>
                      </m:den>
                    </m:f>
                    <m:r>
                      <a:rPr lang="en-US" sz="2200" i="1" spc="-5">
                        <a:latin typeface="Cambria Math"/>
                        <a:ea typeface="Cambria Math"/>
                        <a:cs typeface="Arial"/>
                      </a:rPr>
                      <m:t>−</m:t>
                    </m:r>
                    <m:r>
                      <a:rPr lang="en-US" sz="2200" i="1" spc="-5">
                        <a:latin typeface="Cambria Math"/>
                        <a:ea typeface="Cambria Math"/>
                        <a:cs typeface="Arial"/>
                      </a:rPr>
                      <m:t>𝐶</m:t>
                    </m:r>
                    <m:r>
                      <a:rPr lang="en-US" sz="2200" i="1" spc="-5">
                        <a:latin typeface="Cambria Math"/>
                        <a:ea typeface="Cambria Math"/>
                        <a:cs typeface="Arial"/>
                      </a:rPr>
                      <m:t>.</m:t>
                    </m:r>
                    <m:r>
                      <a:rPr lang="en-US" sz="2200" i="1" spc="-5">
                        <a:latin typeface="Cambria Math"/>
                        <a:ea typeface="Cambria Math"/>
                        <a:cs typeface="Arial"/>
                      </a:rPr>
                      <m:t>𝐹</m:t>
                    </m:r>
                    <m:r>
                      <a:rPr lang="en-US" sz="2200" i="1" spc="-5">
                        <a:latin typeface="Cambria Math"/>
                        <a:ea typeface="Cambria Math"/>
                        <a:cs typeface="Arial"/>
                      </a:rPr>
                      <m:t>.</m:t>
                    </m:r>
                  </m:oMath>
                </a14:m>
                <a:r>
                  <a:rPr lang="en-US" sz="2200" spc="-5" dirty="0">
                    <a:ea typeface="Cambria" panose="02040503050406030204" pitchFamily="18" charset="0"/>
                    <a:cs typeface="Arial"/>
                  </a:rPr>
                  <a:t> 			</a:t>
                </a:r>
              </a:p>
              <a:p>
                <a:pPr marL="0" indent="0">
                  <a:buNone/>
                </a:pPr>
                <a:r>
                  <a:rPr lang="en-US" sz="2200" spc="-5" dirty="0">
                    <a:ea typeface="Cambria" panose="02040503050406030204" pitchFamily="18" charset="0"/>
                    <a:cs typeface="Arial"/>
                  </a:rPr>
                  <a:t>      here </a:t>
                </a:r>
                <a14:m>
                  <m:oMath xmlns:m="http://schemas.openxmlformats.org/officeDocument/2006/math">
                    <m:r>
                      <a:rPr lang="en-US" sz="2200" b="0" i="1" spc="-5" smtClean="0">
                        <a:latin typeface="Cambria Math"/>
                        <a:ea typeface="Cambria" panose="02040503050406030204" pitchFamily="18" charset="0"/>
                        <a:cs typeface="Arial"/>
                      </a:rPr>
                      <m:t>h</m:t>
                    </m:r>
                  </m:oMath>
                </a14:m>
                <a:r>
                  <a:rPr lang="en-US" sz="2200" spc="-5" dirty="0">
                    <a:ea typeface="Cambria" panose="02040503050406030204" pitchFamily="18" charset="0"/>
                    <a:cs typeface="Arial"/>
                  </a:rPr>
                  <a:t> is no. of item in each row. </a:t>
                </a:r>
              </a:p>
              <a:p>
                <a:pPr marL="0" indent="0" algn="just">
                  <a:buNone/>
                </a:pPr>
                <a:endParaRPr lang="en-US" sz="2200" b="1" dirty="0">
                  <a:ea typeface="Cambria Math"/>
                </a:endParaRPr>
              </a:p>
              <a:p>
                <a:pPr algn="just"/>
                <a:endParaRPr lang="en-US" sz="2200" b="1" dirty="0">
                  <a:ea typeface="Cambria Math"/>
                </a:endParaRP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686800" cy="4953000"/>
              </a:xfrm>
              <a:blipFill rotWithShape="1">
                <a:blip r:embed="rId2"/>
                <a:stretch>
                  <a:fillRect l="-1053" t="-1230" r="-1544" b="-1341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AD3877A-7D31-4A85-BFBB-263B69D2924A}"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Two way ANOVA(CO2)</a:t>
            </a:r>
          </a:p>
        </p:txBody>
      </p:sp>
      <p:pic>
        <p:nvPicPr>
          <p:cNvPr id="9" name="Picture 8">
            <a:extLst>
              <a:ext uri="{FF2B5EF4-FFF2-40B4-BE49-F238E27FC236}">
                <a16:creationId xmlns:a16="http://schemas.microsoft.com/office/drawing/2014/main" id="{A4BABA3C-7B63-4CCF-8B33-72AB23D5D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10963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1371600"/>
                <a:ext cx="8686800" cy="4953000"/>
              </a:xfrm>
            </p:spPr>
            <p:txBody>
              <a:bodyPr>
                <a:normAutofit/>
              </a:bodyPr>
              <a:lstStyle/>
              <a:p>
                <a:r>
                  <a:rPr lang="en-US" sz="2200" spc="-5" dirty="0">
                    <a:ea typeface="Cambria" panose="02040503050406030204" pitchFamily="18" charset="0"/>
                    <a:cs typeface="Arial"/>
                  </a:rPr>
                  <a:t>Sum of square between column, </a:t>
                </a:r>
              </a:p>
              <a:p>
                <a:pPr marL="0" indent="0">
                  <a:buNone/>
                </a:pPr>
                <a:r>
                  <a:rPr lang="en-US" sz="2200" spc="-5" dirty="0">
                    <a:ea typeface="Cambria" panose="02040503050406030204" pitchFamily="18" charset="0"/>
                    <a:cs typeface="Arial"/>
                  </a:rPr>
                  <a:t>      </a:t>
                </a:r>
                <a14:m>
                  <m:oMath xmlns:m="http://schemas.openxmlformats.org/officeDocument/2006/math">
                    <m:r>
                      <m:rPr>
                        <m:sty m:val="p"/>
                      </m:rPr>
                      <a:rPr lang="en-US" sz="2200" spc="-5">
                        <a:latin typeface="Cambria Math"/>
                        <a:ea typeface="Cambria" panose="02040503050406030204" pitchFamily="18" charset="0"/>
                        <a:cs typeface="Arial"/>
                      </a:rPr>
                      <m:t>SS</m:t>
                    </m:r>
                    <m:r>
                      <m:rPr>
                        <m:sty m:val="p"/>
                      </m:rPr>
                      <a:rPr lang="en-US" sz="2200" b="0" i="0" spc="-5" smtClean="0">
                        <a:latin typeface="Cambria Math"/>
                        <a:ea typeface="Cambria" panose="02040503050406030204" pitchFamily="18" charset="0"/>
                        <a:cs typeface="Arial"/>
                      </a:rPr>
                      <m:t>C</m:t>
                    </m:r>
                    <m:r>
                      <a:rPr lang="en-US" sz="2200" spc="-5">
                        <a:latin typeface="Cambria Math"/>
                        <a:ea typeface="Cambria" panose="02040503050406030204" pitchFamily="18" charset="0"/>
                        <a:cs typeface="Arial"/>
                      </a:rPr>
                      <m:t>=</m:t>
                    </m:r>
                    <m:f>
                      <m:fPr>
                        <m:ctrlPr>
                          <a:rPr lang="en-US" sz="2200" i="1" spc="-5" smtClean="0">
                            <a:latin typeface="Cambria Math" panose="02040503050406030204" pitchFamily="18" charset="0"/>
                            <a:cs typeface="Arial"/>
                          </a:rPr>
                        </m:ctrlPr>
                      </m:fPr>
                      <m:num>
                        <m:sSubSup>
                          <m:sSubSupPr>
                            <m:ctrlPr>
                              <a:rPr lang="en-US" sz="2200" i="1" spc="-5" smtClean="0">
                                <a:latin typeface="Cambria Math" panose="02040503050406030204" pitchFamily="18" charset="0"/>
                                <a:cs typeface="Arial"/>
                              </a:rPr>
                            </m:ctrlPr>
                          </m:sSubSupPr>
                          <m:e>
                            <m:r>
                              <a:rPr lang="en-US" sz="2200" b="0" i="1" spc="-5" smtClean="0">
                                <a:latin typeface="Cambria Math"/>
                                <a:cs typeface="Arial"/>
                              </a:rPr>
                              <m:t>𝐶</m:t>
                            </m:r>
                          </m:e>
                          <m:sub>
                            <m:r>
                              <a:rPr lang="en-US" sz="2200" b="0" i="1" spc="-5" smtClean="0">
                                <a:latin typeface="Cambria Math"/>
                                <a:cs typeface="Arial"/>
                              </a:rPr>
                              <m:t>1</m:t>
                            </m:r>
                          </m:sub>
                          <m:sup>
                            <m:r>
                              <a:rPr lang="en-US" sz="2200" b="0" i="1" spc="-5" smtClean="0">
                                <a:latin typeface="Cambria Math"/>
                                <a:cs typeface="Arial"/>
                              </a:rPr>
                              <m:t>2</m:t>
                            </m:r>
                          </m:sup>
                        </m:sSubSup>
                        <m:r>
                          <a:rPr lang="en-US" sz="2200" b="0" i="1" spc="-5" smtClean="0">
                            <a:latin typeface="Cambria Math"/>
                            <a:cs typeface="Arial"/>
                          </a:rPr>
                          <m:t>+</m:t>
                        </m:r>
                        <m:sSubSup>
                          <m:sSubSupPr>
                            <m:ctrlPr>
                              <a:rPr lang="en-US" sz="2200" i="1" spc="-5">
                                <a:latin typeface="Cambria Math" panose="02040503050406030204" pitchFamily="18" charset="0"/>
                                <a:cs typeface="Arial"/>
                              </a:rPr>
                            </m:ctrlPr>
                          </m:sSubSupPr>
                          <m:e>
                            <m:r>
                              <a:rPr lang="en-US" sz="2200" b="0" i="1" spc="-5" smtClean="0">
                                <a:latin typeface="Cambria Math"/>
                                <a:cs typeface="Arial"/>
                              </a:rPr>
                              <m:t>𝐶</m:t>
                            </m:r>
                          </m:e>
                          <m:sub>
                            <m:r>
                              <a:rPr lang="en-US" sz="2200" b="0" i="1" spc="-5" smtClean="0">
                                <a:latin typeface="Cambria Math"/>
                                <a:cs typeface="Arial"/>
                              </a:rPr>
                              <m:t>2</m:t>
                            </m:r>
                          </m:sub>
                          <m:sup>
                            <m:r>
                              <a:rPr lang="en-US" sz="2200" i="1" spc="-5">
                                <a:latin typeface="Cambria Math"/>
                                <a:cs typeface="Arial"/>
                              </a:rPr>
                              <m:t>2</m:t>
                            </m:r>
                          </m:sup>
                        </m:sSubSup>
                        <m:r>
                          <a:rPr lang="en-US" sz="2200" b="0" i="1" spc="-5" smtClean="0">
                            <a:latin typeface="Cambria Math"/>
                            <a:cs typeface="Arial"/>
                          </a:rPr>
                          <m:t>+</m:t>
                        </m:r>
                        <m:r>
                          <a:rPr lang="en-US" sz="2200" b="0" i="1" spc="-5" smtClean="0">
                            <a:latin typeface="Cambria Math"/>
                            <a:ea typeface="Cambria Math"/>
                            <a:cs typeface="Arial"/>
                          </a:rPr>
                          <m:t>⋯⋯+</m:t>
                        </m:r>
                        <m:sSubSup>
                          <m:sSubSupPr>
                            <m:ctrlPr>
                              <a:rPr lang="en-US" sz="2200" i="1" spc="-5">
                                <a:latin typeface="Cambria Math" panose="02040503050406030204" pitchFamily="18" charset="0"/>
                                <a:cs typeface="Arial"/>
                              </a:rPr>
                            </m:ctrlPr>
                          </m:sSubSupPr>
                          <m:e>
                            <m:r>
                              <a:rPr lang="en-US" sz="2200" b="0" i="1" spc="-5" smtClean="0">
                                <a:latin typeface="Cambria Math"/>
                                <a:cs typeface="Arial"/>
                              </a:rPr>
                              <m:t>𝐶</m:t>
                            </m:r>
                          </m:e>
                          <m:sub>
                            <m:r>
                              <a:rPr lang="en-US" sz="2200" b="0" i="1" spc="-5" smtClean="0">
                                <a:latin typeface="Cambria Math"/>
                                <a:cs typeface="Arial"/>
                              </a:rPr>
                              <m:t>h</m:t>
                            </m:r>
                          </m:sub>
                          <m:sup>
                            <m:r>
                              <a:rPr lang="en-US" sz="2200" i="1" spc="-5">
                                <a:latin typeface="Cambria Math"/>
                                <a:cs typeface="Arial"/>
                              </a:rPr>
                              <m:t>2</m:t>
                            </m:r>
                          </m:sup>
                        </m:sSubSup>
                      </m:num>
                      <m:den>
                        <m:r>
                          <a:rPr lang="en-US" sz="2200" b="0" i="1" spc="-5" smtClean="0">
                            <a:latin typeface="Cambria Math"/>
                            <a:cs typeface="Arial"/>
                          </a:rPr>
                          <m:t>𝑘</m:t>
                        </m:r>
                      </m:den>
                    </m:f>
                    <m:r>
                      <a:rPr lang="en-US" sz="2200" i="1" spc="-5">
                        <a:latin typeface="Cambria Math"/>
                        <a:ea typeface="Cambria Math"/>
                        <a:cs typeface="Arial"/>
                      </a:rPr>
                      <m:t>−</m:t>
                    </m:r>
                    <m:r>
                      <a:rPr lang="en-US" sz="2200" i="1" spc="-5">
                        <a:latin typeface="Cambria Math"/>
                        <a:ea typeface="Cambria Math"/>
                        <a:cs typeface="Arial"/>
                      </a:rPr>
                      <m:t>𝐶</m:t>
                    </m:r>
                    <m:r>
                      <a:rPr lang="en-US" sz="2200" i="1" spc="-5">
                        <a:latin typeface="Cambria Math"/>
                        <a:ea typeface="Cambria Math"/>
                        <a:cs typeface="Arial"/>
                      </a:rPr>
                      <m:t>.</m:t>
                    </m:r>
                    <m:r>
                      <a:rPr lang="en-US" sz="2200" i="1" spc="-5">
                        <a:latin typeface="Cambria Math"/>
                        <a:ea typeface="Cambria Math"/>
                        <a:cs typeface="Arial"/>
                      </a:rPr>
                      <m:t>𝐹</m:t>
                    </m:r>
                    <m:r>
                      <a:rPr lang="en-US" sz="2200" i="1" spc="-5">
                        <a:latin typeface="Cambria Math"/>
                        <a:ea typeface="Cambria Math"/>
                        <a:cs typeface="Arial"/>
                      </a:rPr>
                      <m:t>.</m:t>
                    </m:r>
                  </m:oMath>
                </a14:m>
                <a:r>
                  <a:rPr lang="en-US" sz="2200" spc="-5" dirty="0">
                    <a:ea typeface="Cambria" panose="02040503050406030204" pitchFamily="18" charset="0"/>
                    <a:cs typeface="Arial"/>
                  </a:rPr>
                  <a:t> 			</a:t>
                </a:r>
              </a:p>
              <a:p>
                <a:pPr marL="0" indent="0">
                  <a:buNone/>
                </a:pPr>
                <a:r>
                  <a:rPr lang="en-US" sz="2200" spc="-5" dirty="0">
                    <a:ea typeface="Cambria" panose="02040503050406030204" pitchFamily="18" charset="0"/>
                    <a:cs typeface="Arial"/>
                  </a:rPr>
                  <a:t>      here </a:t>
                </a:r>
                <a14:m>
                  <m:oMath xmlns:m="http://schemas.openxmlformats.org/officeDocument/2006/math">
                    <m:r>
                      <a:rPr lang="en-IN" sz="2200" b="0" i="1" spc="-5" smtClean="0">
                        <a:latin typeface="Cambria Math" panose="02040503050406030204" pitchFamily="18" charset="0"/>
                        <a:ea typeface="Cambria" panose="02040503050406030204" pitchFamily="18" charset="0"/>
                        <a:cs typeface="Arial"/>
                      </a:rPr>
                      <m:t>𝑘</m:t>
                    </m:r>
                  </m:oMath>
                </a14:m>
                <a:r>
                  <a:rPr lang="en-US" sz="2200" spc="-5" dirty="0">
                    <a:ea typeface="Cambria" panose="02040503050406030204" pitchFamily="18" charset="0"/>
                    <a:cs typeface="Arial"/>
                  </a:rPr>
                  <a:t> is no. of item in each column. </a:t>
                </a:r>
              </a:p>
              <a:p>
                <a:r>
                  <a:rPr lang="en-US" sz="2200" spc="-5" dirty="0">
                    <a:ea typeface="Cambria" panose="02040503050406030204" pitchFamily="18" charset="0"/>
                    <a:cs typeface="Arial"/>
                  </a:rPr>
                  <a:t>Sum of square of the error, </a:t>
                </a:r>
                <a14:m>
                  <m:oMath xmlns:m="http://schemas.openxmlformats.org/officeDocument/2006/math">
                    <m:r>
                      <m:rPr>
                        <m:sty m:val="p"/>
                      </m:rPr>
                      <a:rPr lang="en-US" sz="2200" spc="-5">
                        <a:latin typeface="Cambria Math"/>
                        <a:ea typeface="Cambria" panose="02040503050406030204" pitchFamily="18" charset="0"/>
                        <a:cs typeface="Arial"/>
                      </a:rPr>
                      <m:t>SS</m:t>
                    </m:r>
                    <m:r>
                      <m:rPr>
                        <m:sty m:val="p"/>
                      </m:rPr>
                      <a:rPr lang="en-US" sz="2200" b="0" i="0" spc="-5" smtClean="0">
                        <a:latin typeface="Cambria Math"/>
                        <a:ea typeface="Cambria" panose="02040503050406030204" pitchFamily="18" charset="0"/>
                        <a:cs typeface="Arial"/>
                      </a:rPr>
                      <m:t>E</m:t>
                    </m:r>
                    <m:r>
                      <a:rPr lang="en-US" sz="2200" spc="-5">
                        <a:latin typeface="Cambria Math"/>
                        <a:ea typeface="Cambria" panose="02040503050406030204" pitchFamily="18" charset="0"/>
                        <a:cs typeface="Arial"/>
                      </a:rPr>
                      <m:t>=</m:t>
                    </m:r>
                    <m:r>
                      <m:rPr>
                        <m:sty m:val="p"/>
                      </m:rPr>
                      <a:rPr lang="en-US" sz="2200" spc="-5">
                        <a:latin typeface="Cambria Math"/>
                        <a:ea typeface="Cambria" panose="02040503050406030204" pitchFamily="18" charset="0"/>
                        <a:cs typeface="Arial"/>
                      </a:rPr>
                      <m:t>SST</m:t>
                    </m:r>
                    <m:r>
                      <a:rPr lang="en-US" sz="2200" spc="-5">
                        <a:latin typeface="Cambria Math"/>
                        <a:ea typeface="Cambria" panose="02040503050406030204" pitchFamily="18" charset="0"/>
                        <a:cs typeface="Arial"/>
                      </a:rPr>
                      <m:t>−</m:t>
                    </m:r>
                    <m:r>
                      <m:rPr>
                        <m:sty m:val="p"/>
                      </m:rPr>
                      <a:rPr lang="en-US" sz="2200" spc="-5">
                        <a:latin typeface="Cambria Math"/>
                        <a:ea typeface="Cambria" panose="02040503050406030204" pitchFamily="18" charset="0"/>
                        <a:cs typeface="Arial"/>
                      </a:rPr>
                      <m:t>SSR</m:t>
                    </m:r>
                    <m:r>
                      <a:rPr lang="en-US" sz="2200" b="0" i="0" spc="-5" smtClean="0">
                        <a:latin typeface="Cambria Math"/>
                        <a:ea typeface="Cambria" panose="02040503050406030204" pitchFamily="18" charset="0"/>
                        <a:cs typeface="Arial"/>
                      </a:rPr>
                      <m:t>−</m:t>
                    </m:r>
                    <m:r>
                      <m:rPr>
                        <m:sty m:val="p"/>
                      </m:rPr>
                      <a:rPr lang="en-US" sz="2200" spc="-5">
                        <a:latin typeface="Cambria Math"/>
                        <a:ea typeface="Cambria" panose="02040503050406030204" pitchFamily="18" charset="0"/>
                        <a:cs typeface="Arial"/>
                      </a:rPr>
                      <m:t>SS</m:t>
                    </m:r>
                    <m:r>
                      <m:rPr>
                        <m:sty m:val="p"/>
                      </m:rPr>
                      <a:rPr lang="en-US" sz="2200" b="0" i="0" spc="-5" smtClean="0">
                        <a:latin typeface="Cambria Math"/>
                        <a:ea typeface="Cambria" panose="02040503050406030204" pitchFamily="18" charset="0"/>
                        <a:cs typeface="Arial"/>
                      </a:rPr>
                      <m:t>C</m:t>
                    </m:r>
                  </m:oMath>
                </a14:m>
                <a:endParaRPr lang="en-US" sz="2200" spc="-5" dirty="0">
                  <a:ea typeface="Cambria" panose="02040503050406030204" pitchFamily="18" charset="0"/>
                  <a:cs typeface="Arial"/>
                </a:endParaRPr>
              </a:p>
              <a:p>
                <a:endParaRPr lang="en-US" sz="2200" spc="-5" dirty="0">
                  <a:ea typeface="Cambria" panose="02040503050406030204" pitchFamily="18" charset="0"/>
                  <a:cs typeface="Arial"/>
                </a:endParaRPr>
              </a:p>
              <a:p>
                <a:endParaRPr lang="en-US" sz="2200" b="1" dirty="0">
                  <a:ea typeface="Cambria Math"/>
                </a:endParaRPr>
              </a:p>
              <a:p>
                <a:pPr algn="just"/>
                <a:endParaRPr lang="en-US" sz="2200" b="1" dirty="0">
                  <a:ea typeface="Cambria Math"/>
                </a:endParaRP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1371600"/>
                <a:ext cx="8686800" cy="4953000"/>
              </a:xfrm>
              <a:blipFill>
                <a:blip r:embed="rId2"/>
                <a:stretch>
                  <a:fillRect l="-772" t="-86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499C46BC-A9D4-4E4A-BBC6-9C2EC6CBEBF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6737" y="-15900"/>
            <a:ext cx="7767263" cy="85618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Two way ANOVA(CO2)</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51804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8686800" cy="5105400"/>
              </a:xfrm>
            </p:spPr>
            <p:txBody>
              <a:bodyPr>
                <a:normAutofit/>
              </a:bodyPr>
              <a:lstStyle/>
              <a:p>
                <a:r>
                  <a:rPr lang="en-US" sz="2200" b="1" dirty="0"/>
                  <a:t>ANOVA Table:</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sz="2200" dirty="0"/>
                  <a:t>If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𝐹</m:t>
                        </m:r>
                      </m:e>
                      <m:sub>
                        <m:r>
                          <m:rPr>
                            <m:sty m:val="p"/>
                          </m:rPr>
                          <a:rPr lang="en-US" sz="2200" b="0" i="0" smtClean="0">
                            <a:latin typeface="Cambria Math"/>
                          </a:rPr>
                          <m:t>cal</m:t>
                        </m:r>
                      </m:sub>
                    </m:sSub>
                    <m:r>
                      <a:rPr lang="en-US" sz="2200" b="0" i="1" smtClean="0">
                        <a:latin typeface="Cambria Math"/>
                      </a:rPr>
                      <m:t>&lt;</m:t>
                    </m:r>
                    <m:r>
                      <m:rPr>
                        <m:sty m:val="p"/>
                      </m:rPr>
                      <a:rPr lang="en-US" sz="2200" b="0" i="0" smtClean="0">
                        <a:latin typeface="Cambria Math"/>
                      </a:rPr>
                      <m:t>table</m:t>
                    </m:r>
                    <m:r>
                      <a:rPr lang="en-US" sz="2200" b="0" i="0" smtClean="0">
                        <a:latin typeface="Cambria Math"/>
                      </a:rPr>
                      <m:t> </m:t>
                    </m:r>
                    <m:r>
                      <m:rPr>
                        <m:sty m:val="p"/>
                      </m:rPr>
                      <a:rPr lang="en-US" sz="2200" b="0" i="0" smtClean="0">
                        <a:latin typeface="Cambria Math"/>
                      </a:rPr>
                      <m:t>value</m:t>
                    </m:r>
                  </m:oMath>
                </a14:m>
                <a:r>
                  <a:rPr lang="en-US" sz="2200" dirty="0"/>
                  <a:t> we accept Null Hypothesis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𝐻</m:t>
                        </m:r>
                      </m:e>
                      <m:sub>
                        <m:r>
                          <a:rPr lang="en-US" sz="2200" b="0" i="1" smtClean="0">
                            <a:latin typeface="Cambria Math"/>
                          </a:rPr>
                          <m:t>0</m:t>
                        </m:r>
                      </m:sub>
                    </m:sSub>
                  </m:oMath>
                </a14:m>
                <a:r>
                  <a:rPr lang="en-US" sz="2200" dirty="0"/>
                  <a:t>.</a:t>
                </a:r>
              </a:p>
              <a:p>
                <a:r>
                  <a:rPr lang="en-US" sz="2200" dirty="0"/>
                  <a:t>If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𝐹</m:t>
                        </m:r>
                      </m:e>
                      <m:sub>
                        <m:r>
                          <m:rPr>
                            <m:sty m:val="p"/>
                          </m:rPr>
                          <a:rPr lang="en-US" sz="2200">
                            <a:latin typeface="Cambria Math"/>
                          </a:rPr>
                          <m:t>cal</m:t>
                        </m:r>
                      </m:sub>
                    </m:sSub>
                    <m:r>
                      <a:rPr lang="en-US" sz="2200" b="0" i="1" smtClean="0">
                        <a:latin typeface="Cambria Math"/>
                      </a:rPr>
                      <m:t>&gt;</m:t>
                    </m:r>
                    <m:r>
                      <m:rPr>
                        <m:sty m:val="p"/>
                      </m:rPr>
                      <a:rPr lang="en-US" sz="2200">
                        <a:latin typeface="Cambria Math"/>
                      </a:rPr>
                      <m:t>table</m:t>
                    </m:r>
                    <m:r>
                      <a:rPr lang="en-US" sz="2200">
                        <a:latin typeface="Cambria Math"/>
                      </a:rPr>
                      <m:t> </m:t>
                    </m:r>
                    <m:r>
                      <m:rPr>
                        <m:sty m:val="p"/>
                      </m:rPr>
                      <a:rPr lang="en-US" sz="2200">
                        <a:latin typeface="Cambria Math"/>
                      </a:rPr>
                      <m:t>value</m:t>
                    </m:r>
                  </m:oMath>
                </a14:m>
                <a:r>
                  <a:rPr lang="en-US" sz="2200" dirty="0"/>
                  <a:t> we reject Null Hypothesis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a:t>
                </a:r>
              </a:p>
              <a:p>
                <a:endParaRPr lang="en-US" sz="2200" dirty="0"/>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8686800" cy="5105400"/>
              </a:xfrm>
              <a:blipFill rotWithShape="1">
                <a:blip r:embed="rId2"/>
                <a:stretch>
                  <a:fillRect l="-1123" t="-717" b="-14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304800" y="1524000"/>
              <a:ext cx="8534400" cy="2532634"/>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70840">
                    <a:tc>
                      <a:txBody>
                        <a:bodyPr/>
                        <a:lstStyle/>
                        <a:p>
                          <a:pPr algn="ctr"/>
                          <a:r>
                            <a:rPr lang="en-US" dirty="0"/>
                            <a:t>Source of variation</a:t>
                          </a:r>
                        </a:p>
                      </a:txBody>
                      <a:tcPr/>
                    </a:tc>
                    <a:tc>
                      <a:txBody>
                        <a:bodyPr/>
                        <a:lstStyle/>
                        <a:p>
                          <a:pPr algn="ctr"/>
                          <a:r>
                            <a:rPr lang="en-US" dirty="0"/>
                            <a:t>Sum of squares</a:t>
                          </a:r>
                        </a:p>
                      </a:txBody>
                      <a:tcPr/>
                    </a:tc>
                    <a:tc>
                      <a:txBody>
                        <a:bodyPr/>
                        <a:lstStyle/>
                        <a:p>
                          <a:pPr algn="ctr"/>
                          <a:r>
                            <a:rPr lang="en-US" dirty="0"/>
                            <a:t>Degree of freedom</a:t>
                          </a:r>
                        </a:p>
                      </a:txBody>
                      <a:tcPr/>
                    </a:tc>
                    <a:tc>
                      <a:txBody>
                        <a:bodyPr/>
                        <a:lstStyle/>
                        <a:p>
                          <a:pPr algn="ctr"/>
                          <a:r>
                            <a:rPr lang="en-US" dirty="0"/>
                            <a:t>Mean sum of squares</a:t>
                          </a:r>
                        </a:p>
                      </a:txBody>
                      <a:tcPr/>
                    </a:tc>
                    <a:tc>
                      <a:txBody>
                        <a:bodyPr/>
                        <a:lstStyle/>
                        <a:p>
                          <a:pPr algn="ctr"/>
                          <a14:m>
                            <m:oMath xmlns:m="http://schemas.openxmlformats.org/officeDocument/2006/math">
                              <m:r>
                                <a:rPr lang="en-US" b="1" i="1" smtClean="0">
                                  <a:latin typeface="Cambria Math"/>
                                </a:rPr>
                                <m:t>𝑭</m:t>
                              </m:r>
                            </m:oMath>
                          </a14:m>
                          <a:r>
                            <a:rPr lang="en-US" dirty="0"/>
                            <a:t>-ratio</a:t>
                          </a:r>
                        </a:p>
                      </a:txBody>
                      <a:tcPr/>
                    </a:tc>
                    <a:extLst>
                      <a:ext uri="{0D108BD9-81ED-4DB2-BD59-A6C34878D82A}">
                        <a16:rowId xmlns:a16="http://schemas.microsoft.com/office/drawing/2014/main" val="10000"/>
                      </a:ext>
                    </a:extLst>
                  </a:tr>
                  <a:tr h="370840">
                    <a:tc>
                      <a:txBody>
                        <a:bodyPr/>
                        <a:lstStyle/>
                        <a:p>
                          <a:pPr algn="ctr"/>
                          <a:r>
                            <a:rPr lang="en-US" dirty="0"/>
                            <a:t>Between</a:t>
                          </a:r>
                          <a:r>
                            <a:rPr lang="en-US" baseline="0" dirty="0"/>
                            <a:t> rows</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R</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𝑘</m:t>
                                </m:r>
                                <m:r>
                                  <a:rPr lang="en-US" b="0" i="1" smtClean="0">
                                    <a:latin typeface="Cambria Math"/>
                                  </a:rPr>
                                  <m:t>−1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b="0" i="0" spc="-5" smtClean="0">
                                    <a:latin typeface="Cambria Math"/>
                                    <a:ea typeface="Cambria" panose="02040503050406030204" pitchFamily="18" charset="0"/>
                                    <a:cs typeface="Arial"/>
                                  </a:rPr>
                                  <m:t>M</m:t>
                                </m:r>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R</m:t>
                                </m:r>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R</m:t>
                                    </m:r>
                                  </m:num>
                                  <m:den>
                                    <m:r>
                                      <a:rPr lang="en-US" b="0" i="1" smtClean="0">
                                        <a:latin typeface="Cambria Math"/>
                                      </a:rPr>
                                      <m:t>𝑘</m:t>
                                    </m:r>
                                    <m:r>
                                      <a:rPr lang="en-US" b="0" i="1" smtClean="0">
                                        <a:latin typeface="Cambria Math"/>
                                      </a:rPr>
                                      <m:t>−1</m:t>
                                    </m:r>
                                    <m:r>
                                      <m:rPr>
                                        <m:nor/>
                                      </m:rPr>
                                      <a:rPr lang="en-US" dirty="0"/>
                                      <m:t> </m:t>
                                    </m:r>
                                  </m:den>
                                </m:f>
                              </m:oMath>
                            </m:oMathPara>
                          </a14:m>
                          <a:endParaRPr lang="en-US" dirty="0"/>
                        </a:p>
                      </a:txBody>
                      <a:tcPr/>
                    </a:tc>
                    <a:tc rowSpan="3">
                      <a:txBody>
                        <a:bodyPr/>
                        <a:lstStyle/>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sz="1800" b="0" i="1" spc="-5" smtClean="0">
                                        <a:latin typeface="Cambria Math" panose="02040503050406030204" pitchFamily="18" charset="0"/>
                                        <a:cs typeface="Arial"/>
                                      </a:rPr>
                                    </m:ctrlPr>
                                  </m:sSubPr>
                                  <m:e>
                                    <m:r>
                                      <a:rPr lang="en-US" sz="1800" b="0" i="1" spc="-5" smtClean="0">
                                        <a:latin typeface="Cambria Math"/>
                                        <a:cs typeface="Arial"/>
                                      </a:rPr>
                                      <m:t>𝐹</m:t>
                                    </m:r>
                                  </m:e>
                                  <m:sub>
                                    <m:r>
                                      <a:rPr lang="en-US" sz="1800" b="0" i="1" spc="-5" smtClean="0">
                                        <a:latin typeface="Cambria Math"/>
                                        <a:cs typeface="Arial"/>
                                      </a:rPr>
                                      <m:t>𝑅</m:t>
                                    </m:r>
                                  </m:sub>
                                </m:sSub>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b="0" i="0" smtClean="0">
                                        <a:latin typeface="Cambria Math"/>
                                      </a:rPr>
                                      <m:t>M</m:t>
                                    </m:r>
                                    <m:r>
                                      <m:rPr>
                                        <m:sty m:val="p"/>
                                      </m:rPr>
                                      <a:rPr lang="en-US" sz="1800" i="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R</m:t>
                                    </m:r>
                                  </m:num>
                                  <m:den>
                                    <m:r>
                                      <m:rPr>
                                        <m:sty m:val="p"/>
                                      </m:rPr>
                                      <a:rPr lang="en-US" b="0" i="0" smtClean="0">
                                        <a:latin typeface="Cambria Math"/>
                                      </a:rPr>
                                      <m:t>M</m:t>
                                    </m:r>
                                    <m:r>
                                      <m:rPr>
                                        <m:sty m:val="p"/>
                                      </m:rPr>
                                      <a:rPr lang="en-US" sz="1800" i="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den>
                                </m:f>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sz="1800" b="0" i="1" spc="-5" smtClean="0">
                                        <a:latin typeface="Cambria Math" panose="02040503050406030204" pitchFamily="18" charset="0"/>
                                        <a:cs typeface="Arial"/>
                                      </a:rPr>
                                    </m:ctrlPr>
                                  </m:sSubPr>
                                  <m:e>
                                    <m:r>
                                      <a:rPr lang="en-US" sz="1800" b="0" i="1" spc="-5" smtClean="0">
                                        <a:latin typeface="Cambria Math"/>
                                        <a:cs typeface="Arial"/>
                                      </a:rPr>
                                      <m:t>𝐹</m:t>
                                    </m:r>
                                  </m:e>
                                  <m:sub>
                                    <m:r>
                                      <a:rPr lang="en-US" sz="1800" b="0" i="1" spc="-5" smtClean="0">
                                        <a:latin typeface="Cambria Math"/>
                                        <a:cs typeface="Arial"/>
                                      </a:rPr>
                                      <m:t>𝐶</m:t>
                                    </m:r>
                                  </m:sub>
                                </m:sSub>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b="0" i="0" smtClean="0">
                                        <a:latin typeface="Cambria Math"/>
                                      </a:rPr>
                                      <m:t>M</m:t>
                                    </m:r>
                                    <m:r>
                                      <m:rPr>
                                        <m:sty m:val="p"/>
                                      </m:rPr>
                                      <a:rPr lang="en-US" sz="1800" i="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C</m:t>
                                    </m:r>
                                  </m:num>
                                  <m:den>
                                    <m:r>
                                      <m:rPr>
                                        <m:sty m:val="p"/>
                                      </m:rPr>
                                      <a:rPr lang="en-US" b="0" i="0" smtClean="0">
                                        <a:latin typeface="Cambria Math"/>
                                      </a:rPr>
                                      <m:t>M</m:t>
                                    </m:r>
                                    <m:r>
                                      <m:rPr>
                                        <m:sty m:val="p"/>
                                      </m:rPr>
                                      <a:rPr lang="en-US" sz="1800" i="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den>
                                </m:f>
                              </m:oMath>
                            </m:oMathPara>
                          </a14:m>
                          <a:endParaRPr lang="en-US" dirty="0"/>
                        </a:p>
                      </a:txBody>
                      <a:tcPr/>
                    </a:tc>
                    <a:extLst>
                      <a:ext uri="{0D108BD9-81ED-4DB2-BD59-A6C34878D82A}">
                        <a16:rowId xmlns:a16="http://schemas.microsoft.com/office/drawing/2014/main" val="10001"/>
                      </a:ext>
                    </a:extLst>
                  </a:tr>
                  <a:tr h="370840">
                    <a:tc>
                      <a:txBody>
                        <a:bodyPr/>
                        <a:lstStyle/>
                        <a:p>
                          <a:pPr algn="ctr"/>
                          <a:r>
                            <a:rPr lang="en-US" dirty="0"/>
                            <a:t>Between column</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C</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h</m:t>
                                </m:r>
                                <m:r>
                                  <a:rPr lang="en-US" b="0" i="1" smtClean="0">
                                    <a:latin typeface="Cambria Math"/>
                                  </a:rPr>
                                  <m:t>−1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b="0" i="0" spc="-5" smtClean="0">
                                    <a:latin typeface="Cambria Math"/>
                                    <a:ea typeface="Cambria" panose="02040503050406030204" pitchFamily="18" charset="0"/>
                                    <a:cs typeface="Arial"/>
                                  </a:rPr>
                                  <m:t>M</m:t>
                                </m:r>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C</m:t>
                                </m:r>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W</m:t>
                                    </m:r>
                                  </m:num>
                                  <m:den>
                                    <m:r>
                                      <a:rPr lang="en-US" sz="1800" b="0" i="1" spc="-5" smtClean="0">
                                        <a:latin typeface="Cambria Math"/>
                                        <a:ea typeface="Cambria" panose="02040503050406030204" pitchFamily="18" charset="0"/>
                                        <a:cs typeface="Arial"/>
                                      </a:rPr>
                                      <m:t>h</m:t>
                                    </m:r>
                                    <m:r>
                                      <a:rPr lang="en-US" sz="1800" b="0" i="1" spc="-5" smtClean="0">
                                        <a:latin typeface="Cambria Math"/>
                                        <a:ea typeface="Cambria" panose="02040503050406030204" pitchFamily="18" charset="0"/>
                                        <a:cs typeface="Arial"/>
                                      </a:rPr>
                                      <m:t>−</m:t>
                                    </m:r>
                                    <m:r>
                                      <m:rPr>
                                        <m:nor/>
                                      </m:rPr>
                                      <a:rPr lang="en-US" sz="1800" b="0" i="0" spc="-5" smtClean="0">
                                        <a:latin typeface="Cambria Math"/>
                                        <a:ea typeface="Cambria" panose="02040503050406030204" pitchFamily="18" charset="0"/>
                                        <a:cs typeface="Arial"/>
                                      </a:rPr>
                                      <m:t>1</m:t>
                                    </m:r>
                                    <m:r>
                                      <m:rPr>
                                        <m:nor/>
                                      </m:rPr>
                                      <a:rPr lang="en-US" dirty="0"/>
                                      <m:t> </m:t>
                                    </m:r>
                                  </m:den>
                                </m:f>
                              </m:oMath>
                            </m:oMathPara>
                          </a14:m>
                          <a:endParaRPr lang="en-US" dirty="0"/>
                        </a:p>
                      </a:txBody>
                      <a:tcPr/>
                    </a:tc>
                    <a:tc vMerge="1">
                      <a:txBody>
                        <a:bodyPr/>
                        <a:lstStyle/>
                        <a:p>
                          <a:endParaRPr lang="en-US" dirty="0"/>
                        </a:p>
                      </a:txBody>
                      <a:tcPr/>
                    </a:tc>
                    <a:extLst>
                      <a:ext uri="{0D108BD9-81ED-4DB2-BD59-A6C34878D82A}">
                        <a16:rowId xmlns:a16="http://schemas.microsoft.com/office/drawing/2014/main" val="10002"/>
                      </a:ext>
                    </a:extLst>
                  </a:tr>
                  <a:tr h="370840">
                    <a:tc>
                      <a:txBody>
                        <a:bodyPr/>
                        <a:lstStyle/>
                        <a:p>
                          <a:pPr algn="ctr"/>
                          <a:r>
                            <a:rPr lang="en-US" dirty="0"/>
                            <a:t>Error</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0" i="1" smtClean="0">
                                        <a:latin typeface="Cambria Math"/>
                                      </a:rPr>
                                      <m:t>𝑘</m:t>
                                    </m:r>
                                    <m:r>
                                      <a:rPr lang="en-US" b="0" i="1" smtClean="0">
                                        <a:latin typeface="Cambria Math"/>
                                      </a:rPr>
                                      <m:t>−1</m:t>
                                    </m:r>
                                  </m:e>
                                </m:d>
                                <m:d>
                                  <m:dPr>
                                    <m:ctrlPr>
                                      <a:rPr lang="en-US" i="1" smtClean="0">
                                        <a:latin typeface="Cambria Math" panose="02040503050406030204" pitchFamily="18" charset="0"/>
                                      </a:rPr>
                                    </m:ctrlPr>
                                  </m:dPr>
                                  <m:e>
                                    <m:r>
                                      <a:rPr lang="en-US" b="0" i="1" smtClean="0">
                                        <a:latin typeface="Cambria Math"/>
                                      </a:rPr>
                                      <m:t>h</m:t>
                                    </m:r>
                                    <m:r>
                                      <a:rPr lang="en-US" b="0" i="1" smtClean="0">
                                        <a:latin typeface="Cambria Math"/>
                                      </a:rPr>
                                      <m:t>−1</m:t>
                                    </m:r>
                                    <m:r>
                                      <m:rPr>
                                        <m:nor/>
                                      </m:rPr>
                                      <a:rPr lang="en-US" dirty="0"/>
                                      <m:t> </m:t>
                                    </m:r>
                                  </m:e>
                                </m:d>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b="0" i="0" spc="-5" smtClean="0">
                                    <a:latin typeface="Cambria Math"/>
                                    <a:ea typeface="Cambria" panose="02040503050406030204" pitchFamily="18" charset="0"/>
                                    <a:cs typeface="Arial"/>
                                  </a:rPr>
                                  <m:t>M</m:t>
                                </m:r>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num>
                                  <m:den>
                                    <m:d>
                                      <m:dPr>
                                        <m:ctrlPr>
                                          <a:rPr lang="en-US" i="1" smtClean="0">
                                            <a:latin typeface="Cambria Math" panose="02040503050406030204" pitchFamily="18" charset="0"/>
                                          </a:rPr>
                                        </m:ctrlPr>
                                      </m:dPr>
                                      <m:e>
                                        <m:r>
                                          <a:rPr lang="en-US" b="0" i="1" smtClean="0">
                                            <a:latin typeface="Cambria Math"/>
                                          </a:rPr>
                                          <m:t>𝑘</m:t>
                                        </m:r>
                                        <m:r>
                                          <a:rPr lang="en-US" b="0" i="1" smtClean="0">
                                            <a:latin typeface="Cambria Math"/>
                                          </a:rPr>
                                          <m:t>−1</m:t>
                                        </m:r>
                                      </m:e>
                                    </m:d>
                                    <m:d>
                                      <m:dPr>
                                        <m:ctrlPr>
                                          <a:rPr lang="en-US" i="1" smtClean="0">
                                            <a:latin typeface="Cambria Math" panose="02040503050406030204" pitchFamily="18" charset="0"/>
                                          </a:rPr>
                                        </m:ctrlPr>
                                      </m:dPr>
                                      <m:e>
                                        <m:r>
                                          <a:rPr lang="en-US" b="0" i="1" smtClean="0">
                                            <a:latin typeface="Cambria Math"/>
                                          </a:rPr>
                                          <m:t>h</m:t>
                                        </m:r>
                                        <m:r>
                                          <a:rPr lang="en-US" b="0" i="1" smtClean="0">
                                            <a:latin typeface="Cambria Math"/>
                                          </a:rPr>
                                          <m:t>−1</m:t>
                                        </m:r>
                                        <m:r>
                                          <m:rPr>
                                            <m:nor/>
                                          </m:rPr>
                                          <a:rPr lang="en-US" dirty="0"/>
                                          <m:t> </m:t>
                                        </m:r>
                                      </m:e>
                                    </m:d>
                                  </m:den>
                                </m:f>
                              </m:oMath>
                            </m:oMathPara>
                          </a14:m>
                          <a:endParaRPr lang="en-US" dirty="0"/>
                        </a:p>
                      </a:txBody>
                      <a:tcPr/>
                    </a:tc>
                    <a:tc vMerge="1">
                      <a:txBody>
                        <a:bodyPr/>
                        <a:lstStyle/>
                        <a:p>
                          <a:endParaRPr lang="en-US" dirty="0"/>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036530848"/>
                  </p:ext>
                </p:extLst>
              </p:nvPr>
            </p:nvGraphicFramePr>
            <p:xfrm>
              <a:off x="304800" y="1524000"/>
              <a:ext cx="8534400" cy="2532634"/>
            </p:xfrm>
            <a:graphic>
              <a:graphicData uri="http://schemas.openxmlformats.org/drawingml/2006/table">
                <a:tbl>
                  <a:tblPr firstRow="1" bandRow="1">
                    <a:tableStyleId>{5C22544A-7EE6-4342-B048-85BDC9FD1C3A}</a:tableStyleId>
                  </a:tblPr>
                  <a:tblGrid>
                    <a:gridCol w="1524000"/>
                    <a:gridCol w="1143000"/>
                    <a:gridCol w="1752600"/>
                    <a:gridCol w="2667000"/>
                    <a:gridCol w="1447800"/>
                  </a:tblGrid>
                  <a:tr h="640080">
                    <a:tc>
                      <a:txBody>
                        <a:bodyPr/>
                        <a:lstStyle/>
                        <a:p>
                          <a:pPr algn="ctr"/>
                          <a:r>
                            <a:rPr lang="en-US" dirty="0" smtClean="0"/>
                            <a:t>Source of variation</a:t>
                          </a:r>
                          <a:endParaRPr lang="en-US" dirty="0"/>
                        </a:p>
                      </a:txBody>
                      <a:tcPr/>
                    </a:tc>
                    <a:tc>
                      <a:txBody>
                        <a:bodyPr/>
                        <a:lstStyle/>
                        <a:p>
                          <a:pPr algn="ctr"/>
                          <a:r>
                            <a:rPr lang="en-US" dirty="0" smtClean="0"/>
                            <a:t>Sum of squares</a:t>
                          </a:r>
                          <a:endParaRPr lang="en-US" dirty="0"/>
                        </a:p>
                      </a:txBody>
                      <a:tcPr/>
                    </a:tc>
                    <a:tc>
                      <a:txBody>
                        <a:bodyPr/>
                        <a:lstStyle/>
                        <a:p>
                          <a:pPr algn="ctr"/>
                          <a:r>
                            <a:rPr lang="en-US" dirty="0" smtClean="0"/>
                            <a:t>Degree of freedom</a:t>
                          </a:r>
                          <a:endParaRPr lang="en-US" dirty="0"/>
                        </a:p>
                      </a:txBody>
                      <a:tcPr/>
                    </a:tc>
                    <a:tc>
                      <a:txBody>
                        <a:bodyPr/>
                        <a:lstStyle/>
                        <a:p>
                          <a:pPr algn="ctr"/>
                          <a:r>
                            <a:rPr lang="en-US" dirty="0" smtClean="0"/>
                            <a:t>Mean sum of squares</a:t>
                          </a:r>
                          <a:endParaRPr lang="en-US" dirty="0"/>
                        </a:p>
                      </a:txBody>
                      <a:tcPr/>
                    </a:tc>
                    <a:tc>
                      <a:txBody>
                        <a:bodyPr/>
                        <a:lstStyle/>
                        <a:p>
                          <a:endParaRPr lang="en-US"/>
                        </a:p>
                      </a:txBody>
                      <a:tcPr>
                        <a:blipFill rotWithShape="1">
                          <a:blip r:embed="rId3"/>
                          <a:stretch>
                            <a:fillRect l="-490717" t="-4762" b="-296190"/>
                          </a:stretch>
                        </a:blipFill>
                      </a:tcPr>
                    </a:tc>
                  </a:tr>
                  <a:tr h="606806">
                    <a:tc>
                      <a:txBody>
                        <a:bodyPr/>
                        <a:lstStyle/>
                        <a:p>
                          <a:pPr algn="ctr"/>
                          <a:r>
                            <a:rPr lang="en-US" dirty="0" smtClean="0"/>
                            <a:t>Between</a:t>
                          </a:r>
                          <a:r>
                            <a:rPr lang="en-US" baseline="0" dirty="0" smtClean="0"/>
                            <a:t> rows</a:t>
                          </a:r>
                        </a:p>
                      </a:txBody>
                      <a:tcPr/>
                    </a:tc>
                    <a:tc>
                      <a:txBody>
                        <a:bodyPr/>
                        <a:lstStyle/>
                        <a:p>
                          <a:endParaRPr lang="en-US"/>
                        </a:p>
                      </a:txBody>
                      <a:tcPr>
                        <a:blipFill rotWithShape="1">
                          <a:blip r:embed="rId3"/>
                          <a:stretch>
                            <a:fillRect l="-132979" t="-111111" r="-511702" b="-214141"/>
                          </a:stretch>
                        </a:blipFill>
                      </a:tcPr>
                    </a:tc>
                    <a:tc>
                      <a:txBody>
                        <a:bodyPr/>
                        <a:lstStyle/>
                        <a:p>
                          <a:endParaRPr lang="en-US"/>
                        </a:p>
                      </a:txBody>
                      <a:tcPr>
                        <a:blipFill rotWithShape="1">
                          <a:blip r:embed="rId3"/>
                          <a:stretch>
                            <a:fillRect l="-152613" t="-111111" r="-235192" b="-214141"/>
                          </a:stretch>
                        </a:blipFill>
                      </a:tcPr>
                    </a:tc>
                    <a:tc>
                      <a:txBody>
                        <a:bodyPr/>
                        <a:lstStyle/>
                        <a:p>
                          <a:endParaRPr lang="en-US"/>
                        </a:p>
                      </a:txBody>
                      <a:tcPr>
                        <a:blipFill rotWithShape="1">
                          <a:blip r:embed="rId3"/>
                          <a:stretch>
                            <a:fillRect l="-165525" t="-111111" r="-54110" b="-214141"/>
                          </a:stretch>
                        </a:blipFill>
                      </a:tcPr>
                    </a:tc>
                    <a:tc rowSpan="3">
                      <a:txBody>
                        <a:bodyPr/>
                        <a:lstStyle/>
                        <a:p>
                          <a:endParaRPr lang="en-US"/>
                        </a:p>
                      </a:txBody>
                      <a:tcPr>
                        <a:blipFill rotWithShape="1">
                          <a:blip r:embed="rId3"/>
                          <a:stretch>
                            <a:fillRect l="-490717" t="-35484" b="-323"/>
                          </a:stretch>
                        </a:blipFill>
                      </a:tcPr>
                    </a:tc>
                  </a:tr>
                  <a:tr h="640080">
                    <a:tc>
                      <a:txBody>
                        <a:bodyPr/>
                        <a:lstStyle/>
                        <a:p>
                          <a:pPr algn="ctr"/>
                          <a:r>
                            <a:rPr lang="en-US" dirty="0" smtClean="0"/>
                            <a:t>Between column</a:t>
                          </a:r>
                        </a:p>
                      </a:txBody>
                      <a:tcPr/>
                    </a:tc>
                    <a:tc>
                      <a:txBody>
                        <a:bodyPr/>
                        <a:lstStyle/>
                        <a:p>
                          <a:endParaRPr lang="en-US"/>
                        </a:p>
                      </a:txBody>
                      <a:tcPr>
                        <a:blipFill rotWithShape="1">
                          <a:blip r:embed="rId3"/>
                          <a:stretch>
                            <a:fillRect l="-132979" t="-199048" r="-511702" b="-101905"/>
                          </a:stretch>
                        </a:blipFill>
                      </a:tcPr>
                    </a:tc>
                    <a:tc>
                      <a:txBody>
                        <a:bodyPr/>
                        <a:lstStyle/>
                        <a:p>
                          <a:endParaRPr lang="en-US"/>
                        </a:p>
                      </a:txBody>
                      <a:tcPr>
                        <a:blipFill rotWithShape="1">
                          <a:blip r:embed="rId3"/>
                          <a:stretch>
                            <a:fillRect l="-152613" t="-199048" r="-235192" b="-101905"/>
                          </a:stretch>
                        </a:blipFill>
                      </a:tcPr>
                    </a:tc>
                    <a:tc>
                      <a:txBody>
                        <a:bodyPr/>
                        <a:lstStyle/>
                        <a:p>
                          <a:endParaRPr lang="en-US"/>
                        </a:p>
                      </a:txBody>
                      <a:tcPr>
                        <a:blipFill rotWithShape="1">
                          <a:blip r:embed="rId3"/>
                          <a:stretch>
                            <a:fillRect l="-165525" t="-199048" r="-54110" b="-101905"/>
                          </a:stretch>
                        </a:blipFill>
                      </a:tcPr>
                    </a:tc>
                    <a:tc vMerge="1">
                      <a:txBody>
                        <a:bodyPr/>
                        <a:lstStyle/>
                        <a:p>
                          <a:endParaRPr lang="en-US" dirty="0"/>
                        </a:p>
                      </a:txBody>
                      <a:tcPr/>
                    </a:tc>
                  </a:tr>
                  <a:tr h="645668">
                    <a:tc>
                      <a:txBody>
                        <a:bodyPr/>
                        <a:lstStyle/>
                        <a:p>
                          <a:pPr algn="ctr"/>
                          <a:r>
                            <a:rPr lang="en-US" dirty="0" smtClean="0"/>
                            <a:t>Error</a:t>
                          </a:r>
                          <a:endParaRPr lang="en-US" dirty="0"/>
                        </a:p>
                      </a:txBody>
                      <a:tcPr/>
                    </a:tc>
                    <a:tc>
                      <a:txBody>
                        <a:bodyPr/>
                        <a:lstStyle/>
                        <a:p>
                          <a:endParaRPr lang="en-US"/>
                        </a:p>
                      </a:txBody>
                      <a:tcPr>
                        <a:blipFill rotWithShape="1">
                          <a:blip r:embed="rId3"/>
                          <a:stretch>
                            <a:fillRect l="-132979" t="-296226" r="-511702" b="-943"/>
                          </a:stretch>
                        </a:blipFill>
                      </a:tcPr>
                    </a:tc>
                    <a:tc>
                      <a:txBody>
                        <a:bodyPr/>
                        <a:lstStyle/>
                        <a:p>
                          <a:endParaRPr lang="en-US"/>
                        </a:p>
                      </a:txBody>
                      <a:tcPr>
                        <a:blipFill rotWithShape="1">
                          <a:blip r:embed="rId3"/>
                          <a:stretch>
                            <a:fillRect l="-152613" t="-296226" r="-235192" b="-943"/>
                          </a:stretch>
                        </a:blipFill>
                      </a:tcPr>
                    </a:tc>
                    <a:tc>
                      <a:txBody>
                        <a:bodyPr/>
                        <a:lstStyle/>
                        <a:p>
                          <a:endParaRPr lang="en-US"/>
                        </a:p>
                      </a:txBody>
                      <a:tcPr>
                        <a:blipFill rotWithShape="1">
                          <a:blip r:embed="rId3"/>
                          <a:stretch>
                            <a:fillRect l="-165525" t="-296226" r="-54110" b="-943"/>
                          </a:stretch>
                        </a:blipFill>
                      </a:tcPr>
                    </a:tc>
                    <a:tc vMerge="1">
                      <a:txBody>
                        <a:bodyPr/>
                        <a:lstStyle/>
                        <a:p>
                          <a:endParaRPr lang="en-US" dirty="0"/>
                        </a:p>
                      </a:txBody>
                      <a:tcPr/>
                    </a:tc>
                  </a:tr>
                </a:tbl>
              </a:graphicData>
            </a:graphic>
          </p:graphicFrame>
        </mc:Fallback>
      </mc:AlternateContent>
      <p:sp>
        <p:nvSpPr>
          <p:cNvPr id="5" name="Title 1"/>
          <p:cNvSpPr txBox="1">
            <a:spLocks/>
          </p:cNvSpPr>
          <p:nvPr/>
        </p:nvSpPr>
        <p:spPr>
          <a:xfrm>
            <a:off x="1371600" y="0"/>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Two way ANOVA(CO2)</a:t>
            </a:r>
          </a:p>
        </p:txBody>
      </p:sp>
      <p:sp>
        <p:nvSpPr>
          <p:cNvPr id="2" name="Date Placeholder 1"/>
          <p:cNvSpPr>
            <a:spLocks noGrp="1"/>
          </p:cNvSpPr>
          <p:nvPr>
            <p:ph type="dt" sz="half" idx="10"/>
          </p:nvPr>
        </p:nvSpPr>
        <p:spPr/>
        <p:txBody>
          <a:bodyPr/>
          <a:lstStyle/>
          <a:p>
            <a:fld id="{05E2F256-7EBA-401A-A12A-2B6274CDD73A}" type="datetime1">
              <a:rPr lang="en-US" smtClean="0"/>
              <a:t>4/26/2023</a:t>
            </a:fld>
            <a:endParaRPr lang="en-US"/>
          </a:p>
        </p:txBody>
      </p:sp>
      <p:sp>
        <p:nvSpPr>
          <p:cNvPr id="7" name="Footer Placeholder 6"/>
          <p:cNvSpPr>
            <a:spLocks noGrp="1"/>
          </p:cNvSpPr>
          <p:nvPr>
            <p:ph type="ftr" sz="quarter" idx="11"/>
          </p:nvPr>
        </p:nvSpPr>
        <p:spPr/>
        <p:txBody>
          <a:bodyPr/>
          <a:lstStyle/>
          <a:p>
            <a:r>
              <a:rPr lang="en-US"/>
              <a:t>Faculty Name  Dr. Kunti Mishra     Unit II</a:t>
            </a:r>
          </a:p>
        </p:txBody>
      </p:sp>
      <p:sp>
        <p:nvSpPr>
          <p:cNvPr id="8" name="Slide Number Placeholder 7"/>
          <p:cNvSpPr>
            <a:spLocks noGrp="1"/>
          </p:cNvSpPr>
          <p:nvPr>
            <p:ph type="sldNum" sz="quarter" idx="12"/>
          </p:nvPr>
        </p:nvSpPr>
        <p:spPr/>
        <p:txBody>
          <a:bodyPr/>
          <a:lstStyle/>
          <a:p>
            <a:fld id="{B6F15528-21DE-4FAA-801E-634DDDAF4B2B}" type="slidenum">
              <a:rPr lang="en-US" smtClean="0"/>
              <a:pPr/>
              <a:t>125</a:t>
            </a:fld>
            <a:endParaRPr lang="en-US"/>
          </a:p>
        </p:txBody>
      </p:sp>
      <p:pic>
        <p:nvPicPr>
          <p:cNvPr id="9" name="Picture 8">
            <a:extLst>
              <a:ext uri="{FF2B5EF4-FFF2-40B4-BE49-F238E27FC236}">
                <a16:creationId xmlns:a16="http://schemas.microsoft.com/office/drawing/2014/main" id="{81A8C5EB-B95E-45DB-889C-ED167D01D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24413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9600" cy="4953000"/>
          </a:xfrm>
        </p:spPr>
        <p:txBody>
          <a:bodyPr>
            <a:normAutofit/>
          </a:bodyPr>
          <a:lstStyle/>
          <a:p>
            <a:pPr marL="0" indent="0" algn="just">
              <a:buNone/>
            </a:pPr>
            <a:r>
              <a:rPr lang="en-US" sz="2200" b="1" dirty="0">
                <a:ea typeface="Cambria Math"/>
              </a:rPr>
              <a:t>Example-1: </a:t>
            </a:r>
            <a:r>
              <a:rPr lang="en-US" sz="2200" dirty="0">
                <a:ea typeface="Cambria Math"/>
              </a:rPr>
              <a:t>The following table represent the no. of units of a commodity produced by 3 different workers using 3 different machines-</a:t>
            </a: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latin typeface="Times New Roman" pitchFamily="18" charset="0"/>
              <a:cs typeface="Times New Roman" pitchFamily="18" charset="0"/>
            </a:endParaRPr>
          </a:p>
          <a:p>
            <a:pPr marL="0" indent="0">
              <a:buNone/>
            </a:pPr>
            <a:endParaRPr lang="en-US" sz="2200" dirty="0">
              <a:latin typeface="Calibri" pitchFamily="34" charset="0"/>
              <a:cs typeface="Times New Roman" pitchFamily="18" charset="0"/>
            </a:endParaRPr>
          </a:p>
          <a:p>
            <a:pPr marL="0" indent="0">
              <a:buNone/>
            </a:pPr>
            <a:r>
              <a:rPr lang="en-US" sz="2200" dirty="0">
                <a:latin typeface="Calibri" pitchFamily="34" charset="0"/>
                <a:cs typeface="Times New Roman" pitchFamily="18" charset="0"/>
              </a:rPr>
              <a:t>Test-(i) whether the mean productivity is the same for the different machines types.</a:t>
            </a:r>
          </a:p>
          <a:p>
            <a:pPr marL="0" indent="0">
              <a:buNone/>
            </a:pPr>
            <a:r>
              <a:rPr lang="en-US" sz="2200" dirty="0">
                <a:latin typeface="Calibri" pitchFamily="34" charset="0"/>
                <a:cs typeface="Times New Roman" pitchFamily="18" charset="0"/>
              </a:rPr>
              <a:t>(ii) Whether the three workers differ with regard to mean productivity.</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E6DC645A-B83B-4F63-9A50-4A483329BD3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455506" y="36717"/>
            <a:ext cx="7543800" cy="83771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dirty="0"/>
              <a:t>Two way ANOVA(CO2)</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519091318"/>
                  </p:ext>
                </p:extLst>
              </p:nvPr>
            </p:nvGraphicFramePr>
            <p:xfrm>
              <a:off x="1752600" y="2544494"/>
              <a:ext cx="4922910" cy="2468880"/>
            </p:xfrm>
            <a:graphic>
              <a:graphicData uri="http://schemas.openxmlformats.org/drawingml/2006/table">
                <a:tbl>
                  <a:tblPr firstRow="1" bandRow="1">
                    <a:tableStyleId>{5C22544A-7EE6-4342-B048-85BDC9FD1C3A}</a:tableStyleId>
                  </a:tblPr>
                  <a:tblGrid>
                    <a:gridCol w="1687926">
                      <a:extLst>
                        <a:ext uri="{9D8B030D-6E8A-4147-A177-3AD203B41FA5}">
                          <a16:colId xmlns:a16="http://schemas.microsoft.com/office/drawing/2014/main" val="20000"/>
                        </a:ext>
                      </a:extLst>
                    </a:gridCol>
                    <a:gridCol w="1078328">
                      <a:extLst>
                        <a:ext uri="{9D8B030D-6E8A-4147-A177-3AD203B41FA5}">
                          <a16:colId xmlns:a16="http://schemas.microsoft.com/office/drawing/2014/main" val="20001"/>
                        </a:ext>
                      </a:extLst>
                    </a:gridCol>
                    <a:gridCol w="1043746">
                      <a:extLst>
                        <a:ext uri="{9D8B030D-6E8A-4147-A177-3AD203B41FA5}">
                          <a16:colId xmlns:a16="http://schemas.microsoft.com/office/drawing/2014/main" val="20002"/>
                        </a:ext>
                      </a:extLst>
                    </a:gridCol>
                    <a:gridCol w="1112910">
                      <a:extLst>
                        <a:ext uri="{9D8B030D-6E8A-4147-A177-3AD203B41FA5}">
                          <a16:colId xmlns:a16="http://schemas.microsoft.com/office/drawing/2014/main" val="20003"/>
                        </a:ext>
                      </a:extLst>
                    </a:gridCol>
                  </a:tblGrid>
                  <a:tr h="741680">
                    <a:tc>
                      <a:txBody>
                        <a:bodyPr/>
                        <a:lstStyle/>
                        <a:p>
                          <a:r>
                            <a:rPr lang="en-US" dirty="0"/>
                            <a:t>             Workers</a:t>
                          </a:r>
                        </a:p>
                        <a:p>
                          <a:endParaRPr lang="en-US" dirty="0"/>
                        </a:p>
                        <a:p>
                          <a:r>
                            <a:rPr lang="en-US" dirty="0"/>
                            <a:t>Machines</a:t>
                          </a:r>
                        </a:p>
                      </a:txBody>
                      <a:tcPr/>
                    </a:tc>
                    <a:tc>
                      <a:txBody>
                        <a:bodyPr/>
                        <a:lstStyle/>
                        <a:p>
                          <a:endParaRPr lang="en-US" sz="2200" b="1" i="1" baseline="0" dirty="0">
                            <a:latin typeface="Cambria Math"/>
                          </a:endParaRPr>
                        </a:p>
                        <a:p>
                          <a:pPr/>
                          <a14:m>
                            <m:oMathPara xmlns:m="http://schemas.openxmlformats.org/officeDocument/2006/math">
                              <m:oMathParaPr>
                                <m:jc m:val="centerGroup"/>
                              </m:oMathParaPr>
                              <m:oMath xmlns:m="http://schemas.openxmlformats.org/officeDocument/2006/math">
                                <m:r>
                                  <a:rPr lang="en-US" sz="2200" b="1" i="1" baseline="0" smtClean="0">
                                    <a:latin typeface="Cambria Math"/>
                                  </a:rPr>
                                  <m:t>𝑨</m:t>
                                </m:r>
                              </m:oMath>
                            </m:oMathPara>
                          </a14:m>
                          <a:endParaRPr lang="en-US" sz="2200" baseline="0" dirty="0"/>
                        </a:p>
                      </a:txBody>
                      <a:tcPr/>
                    </a:tc>
                    <a:tc>
                      <a:txBody>
                        <a:bodyPr/>
                        <a:lstStyle/>
                        <a:p>
                          <a:endParaRPr lang="en-US" sz="2200" b="1" i="1" baseline="0" dirty="0">
                            <a:latin typeface="Cambria Math"/>
                          </a:endParaRPr>
                        </a:p>
                        <a:p>
                          <a:pPr/>
                          <a14:m>
                            <m:oMathPara xmlns:m="http://schemas.openxmlformats.org/officeDocument/2006/math">
                              <m:oMathParaPr>
                                <m:jc m:val="centerGroup"/>
                              </m:oMathParaPr>
                              <m:oMath xmlns:m="http://schemas.openxmlformats.org/officeDocument/2006/math">
                                <m:r>
                                  <a:rPr lang="en-US" sz="2200" b="1" i="1" baseline="0" smtClean="0">
                                    <a:latin typeface="Cambria Math"/>
                                  </a:rPr>
                                  <m:t>𝑩</m:t>
                                </m:r>
                              </m:oMath>
                            </m:oMathPara>
                          </a14:m>
                          <a:endParaRPr lang="en-US" sz="2200" baseline="0" dirty="0"/>
                        </a:p>
                      </a:txBody>
                      <a:tcPr/>
                    </a:tc>
                    <a:tc>
                      <a:txBody>
                        <a:bodyPr/>
                        <a:lstStyle/>
                        <a:p>
                          <a:endParaRPr lang="en-US" sz="2200" b="1" i="1" baseline="0" dirty="0">
                            <a:latin typeface="Cambria Math"/>
                          </a:endParaRPr>
                        </a:p>
                        <a:p>
                          <a:pPr/>
                          <a14:m>
                            <m:oMathPara xmlns:m="http://schemas.openxmlformats.org/officeDocument/2006/math">
                              <m:oMathParaPr>
                                <m:jc m:val="centerGroup"/>
                              </m:oMathParaPr>
                              <m:oMath xmlns:m="http://schemas.openxmlformats.org/officeDocument/2006/math">
                                <m:r>
                                  <a:rPr lang="en-US" sz="2200" b="1" i="1" baseline="0" smtClean="0">
                                    <a:latin typeface="Cambria Math"/>
                                  </a:rPr>
                                  <m:t>𝑪</m:t>
                                </m:r>
                              </m:oMath>
                            </m:oMathPara>
                          </a14:m>
                          <a:endParaRPr lang="en-US" sz="2200" baseline="0" dirty="0"/>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rPr>
                                  <m:t>𝑋</m:t>
                                </m:r>
                              </m:oMath>
                            </m:oMathPara>
                          </a14:m>
                          <a:endParaRPr lang="en-US" sz="2200" baseline="0" dirty="0"/>
                        </a:p>
                      </a:txBody>
                      <a:tcPr/>
                    </a:tc>
                    <a:tc>
                      <a:txBody>
                        <a:bodyPr/>
                        <a:lstStyle/>
                        <a:p>
                          <a:r>
                            <a:rPr lang="en-US" sz="2200" baseline="0" dirty="0"/>
                            <a:t>16</a:t>
                          </a:r>
                        </a:p>
                      </a:txBody>
                      <a:tcPr/>
                    </a:tc>
                    <a:tc>
                      <a:txBody>
                        <a:bodyPr/>
                        <a:lstStyle/>
                        <a:p>
                          <a:r>
                            <a:rPr lang="en-US" sz="2200" baseline="0" dirty="0"/>
                            <a:t>64</a:t>
                          </a:r>
                        </a:p>
                      </a:txBody>
                      <a:tcPr/>
                    </a:tc>
                    <a:tc>
                      <a:txBody>
                        <a:bodyPr/>
                        <a:lstStyle/>
                        <a:p>
                          <a:r>
                            <a:rPr lang="en-US" sz="2200" baseline="0" dirty="0"/>
                            <a:t>40</a:t>
                          </a:r>
                        </a:p>
                      </a:txBody>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rPr>
                                  <m:t>𝑌</m:t>
                                </m:r>
                              </m:oMath>
                            </m:oMathPara>
                          </a14:m>
                          <a:endParaRPr lang="en-US" sz="2200" baseline="0" dirty="0"/>
                        </a:p>
                      </a:txBody>
                      <a:tcPr/>
                    </a:tc>
                    <a:tc>
                      <a:txBody>
                        <a:bodyPr/>
                        <a:lstStyle/>
                        <a:p>
                          <a:r>
                            <a:rPr lang="en-US" sz="2200" baseline="0" dirty="0"/>
                            <a:t>56</a:t>
                          </a:r>
                        </a:p>
                      </a:txBody>
                      <a:tcPr/>
                    </a:tc>
                    <a:tc>
                      <a:txBody>
                        <a:bodyPr/>
                        <a:lstStyle/>
                        <a:p>
                          <a:r>
                            <a:rPr lang="en-US" sz="2200" baseline="0" dirty="0"/>
                            <a:t>72</a:t>
                          </a:r>
                        </a:p>
                      </a:txBody>
                      <a:tcPr/>
                    </a:tc>
                    <a:tc>
                      <a:txBody>
                        <a:bodyPr/>
                        <a:lstStyle/>
                        <a:p>
                          <a:r>
                            <a:rPr lang="en-US" sz="2200" baseline="0" dirty="0"/>
                            <a:t>56</a:t>
                          </a: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ea typeface="Cambria Math"/>
                                  </a:rPr>
                                  <m:t>𝑍</m:t>
                                </m:r>
                              </m:oMath>
                            </m:oMathPara>
                          </a14:m>
                          <a:endParaRPr lang="en-US" sz="2200" baseline="0" dirty="0">
                            <a:ea typeface="Cambria Math"/>
                          </a:endParaRPr>
                        </a:p>
                      </a:txBody>
                      <a:tcPr/>
                    </a:tc>
                    <a:tc>
                      <a:txBody>
                        <a:bodyPr/>
                        <a:lstStyle/>
                        <a:p>
                          <a:r>
                            <a:rPr lang="en-US" sz="2200" baseline="0" dirty="0"/>
                            <a:t>12</a:t>
                          </a:r>
                        </a:p>
                      </a:txBody>
                      <a:tcPr/>
                    </a:tc>
                    <a:tc>
                      <a:txBody>
                        <a:bodyPr/>
                        <a:lstStyle/>
                        <a:p>
                          <a:r>
                            <a:rPr lang="en-US" sz="2200" baseline="0" dirty="0"/>
                            <a:t>56</a:t>
                          </a:r>
                        </a:p>
                      </a:txBody>
                      <a:tcPr/>
                    </a:tc>
                    <a:tc>
                      <a:txBody>
                        <a:bodyPr/>
                        <a:lstStyle/>
                        <a:p>
                          <a:r>
                            <a:rPr lang="en-US" sz="2200" baseline="0" dirty="0"/>
                            <a:t>28</a:t>
                          </a:r>
                        </a:p>
                      </a:txBody>
                      <a:tcPr/>
                    </a:tc>
                    <a:extLst>
                      <a:ext uri="{0D108BD9-81ED-4DB2-BD59-A6C34878D82A}">
                        <a16:rowId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519091318"/>
                  </p:ext>
                </p:extLst>
              </p:nvPr>
            </p:nvGraphicFramePr>
            <p:xfrm>
              <a:off x="1752600" y="2544494"/>
              <a:ext cx="4922910" cy="2194560"/>
            </p:xfrm>
            <a:graphic>
              <a:graphicData uri="http://schemas.openxmlformats.org/drawingml/2006/table">
                <a:tbl>
                  <a:tblPr firstRow="1" bandRow="1">
                    <a:tableStyleId>{5C22544A-7EE6-4342-B048-85BDC9FD1C3A}</a:tableStyleId>
                  </a:tblPr>
                  <a:tblGrid>
                    <a:gridCol w="1687926">
                      <a:extLst>
                        <a:ext uri="{9D8B030D-6E8A-4147-A177-3AD203B41FA5}">
                          <a16:colId xmlns:a16="http://schemas.microsoft.com/office/drawing/2014/main" val="20000"/>
                        </a:ext>
                      </a:extLst>
                    </a:gridCol>
                    <a:gridCol w="1078328">
                      <a:extLst>
                        <a:ext uri="{9D8B030D-6E8A-4147-A177-3AD203B41FA5}">
                          <a16:colId xmlns:a16="http://schemas.microsoft.com/office/drawing/2014/main" val="20001"/>
                        </a:ext>
                      </a:extLst>
                    </a:gridCol>
                    <a:gridCol w="1043746">
                      <a:extLst>
                        <a:ext uri="{9D8B030D-6E8A-4147-A177-3AD203B41FA5}">
                          <a16:colId xmlns:a16="http://schemas.microsoft.com/office/drawing/2014/main" val="20002"/>
                        </a:ext>
                      </a:extLst>
                    </a:gridCol>
                    <a:gridCol w="1112910">
                      <a:extLst>
                        <a:ext uri="{9D8B030D-6E8A-4147-A177-3AD203B41FA5}">
                          <a16:colId xmlns:a16="http://schemas.microsoft.com/office/drawing/2014/main" val="20003"/>
                        </a:ext>
                      </a:extLst>
                    </a:gridCol>
                  </a:tblGrid>
                  <a:tr h="914400">
                    <a:tc>
                      <a:txBody>
                        <a:bodyPr/>
                        <a:lstStyle/>
                        <a:p>
                          <a:r>
                            <a:rPr lang="en-US" dirty="0"/>
                            <a:t>             Workers</a:t>
                          </a:r>
                        </a:p>
                        <a:p>
                          <a:endParaRPr lang="en-US" dirty="0"/>
                        </a:p>
                        <a:p>
                          <a:r>
                            <a:rPr lang="en-US" dirty="0"/>
                            <a:t>Machines</a:t>
                          </a:r>
                        </a:p>
                      </a:txBody>
                      <a:tcPr/>
                    </a:tc>
                    <a:tc>
                      <a:txBody>
                        <a:bodyPr/>
                        <a:lstStyle/>
                        <a:p>
                          <a:endParaRPr lang="en-US"/>
                        </a:p>
                      </a:txBody>
                      <a:tcPr>
                        <a:blipFill>
                          <a:blip r:embed="rId2"/>
                          <a:stretch>
                            <a:fillRect l="-156180" t="-3333" r="-201124" b="-154000"/>
                          </a:stretch>
                        </a:blipFill>
                      </a:tcPr>
                    </a:tc>
                    <a:tc>
                      <a:txBody>
                        <a:bodyPr/>
                        <a:lstStyle/>
                        <a:p>
                          <a:endParaRPr lang="en-US"/>
                        </a:p>
                      </a:txBody>
                      <a:tcPr>
                        <a:blipFill>
                          <a:blip r:embed="rId2"/>
                          <a:stretch>
                            <a:fillRect l="-266667" t="-3333" r="-109357" b="-154000"/>
                          </a:stretch>
                        </a:blipFill>
                      </a:tcPr>
                    </a:tc>
                    <a:tc>
                      <a:txBody>
                        <a:bodyPr/>
                        <a:lstStyle/>
                        <a:p>
                          <a:endParaRPr lang="en-US"/>
                        </a:p>
                      </a:txBody>
                      <a:tcPr>
                        <a:blipFill>
                          <a:blip r:embed="rId2"/>
                          <a:stretch>
                            <a:fillRect l="-342623" t="-3333" r="-2186" b="-154000"/>
                          </a:stretch>
                        </a:blipFill>
                      </a:tcPr>
                    </a:tc>
                    <a:extLst>
                      <a:ext uri="{0D108BD9-81ED-4DB2-BD59-A6C34878D82A}">
                        <a16:rowId xmlns:a16="http://schemas.microsoft.com/office/drawing/2014/main" val="10000"/>
                      </a:ext>
                    </a:extLst>
                  </a:tr>
                  <a:tr h="426720">
                    <a:tc>
                      <a:txBody>
                        <a:bodyPr/>
                        <a:lstStyle/>
                        <a:p>
                          <a:endParaRPr lang="en-US"/>
                        </a:p>
                      </a:txBody>
                      <a:tcPr>
                        <a:blipFill>
                          <a:blip r:embed="rId2"/>
                          <a:stretch>
                            <a:fillRect l="-361" t="-218310" r="-193502" b="-225352"/>
                          </a:stretch>
                        </a:blipFill>
                      </a:tcPr>
                    </a:tc>
                    <a:tc>
                      <a:txBody>
                        <a:bodyPr/>
                        <a:lstStyle/>
                        <a:p>
                          <a:r>
                            <a:rPr lang="en-US" sz="2200" baseline="0" dirty="0"/>
                            <a:t>16</a:t>
                          </a:r>
                        </a:p>
                      </a:txBody>
                      <a:tcPr/>
                    </a:tc>
                    <a:tc>
                      <a:txBody>
                        <a:bodyPr/>
                        <a:lstStyle/>
                        <a:p>
                          <a:r>
                            <a:rPr lang="en-US" sz="2200" baseline="0" dirty="0"/>
                            <a:t>64</a:t>
                          </a:r>
                        </a:p>
                      </a:txBody>
                      <a:tcPr/>
                    </a:tc>
                    <a:tc>
                      <a:txBody>
                        <a:bodyPr/>
                        <a:lstStyle/>
                        <a:p>
                          <a:r>
                            <a:rPr lang="en-US" sz="2200" baseline="0" dirty="0"/>
                            <a:t>40</a:t>
                          </a:r>
                        </a:p>
                      </a:txBody>
                      <a:tcPr/>
                    </a:tc>
                    <a:extLst>
                      <a:ext uri="{0D108BD9-81ED-4DB2-BD59-A6C34878D82A}">
                        <a16:rowId xmlns:a16="http://schemas.microsoft.com/office/drawing/2014/main" val="10001"/>
                      </a:ext>
                    </a:extLst>
                  </a:tr>
                  <a:tr h="426720">
                    <a:tc>
                      <a:txBody>
                        <a:bodyPr/>
                        <a:lstStyle/>
                        <a:p>
                          <a:endParaRPr lang="en-US"/>
                        </a:p>
                      </a:txBody>
                      <a:tcPr>
                        <a:blipFill>
                          <a:blip r:embed="rId2"/>
                          <a:stretch>
                            <a:fillRect l="-361" t="-322857" r="-193502" b="-128571"/>
                          </a:stretch>
                        </a:blipFill>
                      </a:tcPr>
                    </a:tc>
                    <a:tc>
                      <a:txBody>
                        <a:bodyPr/>
                        <a:lstStyle/>
                        <a:p>
                          <a:r>
                            <a:rPr lang="en-US" sz="2200" baseline="0" dirty="0"/>
                            <a:t>56</a:t>
                          </a:r>
                        </a:p>
                      </a:txBody>
                      <a:tcPr/>
                    </a:tc>
                    <a:tc>
                      <a:txBody>
                        <a:bodyPr/>
                        <a:lstStyle/>
                        <a:p>
                          <a:r>
                            <a:rPr lang="en-US" sz="2200" baseline="0" dirty="0"/>
                            <a:t>72</a:t>
                          </a:r>
                        </a:p>
                      </a:txBody>
                      <a:tcPr/>
                    </a:tc>
                    <a:tc>
                      <a:txBody>
                        <a:bodyPr/>
                        <a:lstStyle/>
                        <a:p>
                          <a:r>
                            <a:rPr lang="en-US" sz="2200" baseline="0" dirty="0"/>
                            <a:t>56</a:t>
                          </a:r>
                        </a:p>
                      </a:txBody>
                      <a:tcPr/>
                    </a:tc>
                    <a:extLst>
                      <a:ext uri="{0D108BD9-81ED-4DB2-BD59-A6C34878D82A}">
                        <a16:rowId xmlns:a16="http://schemas.microsoft.com/office/drawing/2014/main" val="10002"/>
                      </a:ext>
                    </a:extLst>
                  </a:tr>
                  <a:tr h="426720">
                    <a:tc>
                      <a:txBody>
                        <a:bodyPr/>
                        <a:lstStyle/>
                        <a:p>
                          <a:endParaRPr lang="en-US"/>
                        </a:p>
                      </a:txBody>
                      <a:tcPr>
                        <a:blipFill>
                          <a:blip r:embed="rId2"/>
                          <a:stretch>
                            <a:fillRect l="-361" t="-422857" r="-193502" b="-28571"/>
                          </a:stretch>
                        </a:blipFill>
                      </a:tcPr>
                    </a:tc>
                    <a:tc>
                      <a:txBody>
                        <a:bodyPr/>
                        <a:lstStyle/>
                        <a:p>
                          <a:r>
                            <a:rPr lang="en-US" sz="2200" baseline="0" dirty="0"/>
                            <a:t>12</a:t>
                          </a:r>
                        </a:p>
                      </a:txBody>
                      <a:tcPr/>
                    </a:tc>
                    <a:tc>
                      <a:txBody>
                        <a:bodyPr/>
                        <a:lstStyle/>
                        <a:p>
                          <a:r>
                            <a:rPr lang="en-US" sz="2200" baseline="0" dirty="0"/>
                            <a:t>56</a:t>
                          </a:r>
                        </a:p>
                      </a:txBody>
                      <a:tcPr/>
                    </a:tc>
                    <a:tc>
                      <a:txBody>
                        <a:bodyPr/>
                        <a:lstStyle/>
                        <a:p>
                          <a:r>
                            <a:rPr lang="en-US" sz="2200" baseline="0" dirty="0"/>
                            <a:t>28</a:t>
                          </a:r>
                        </a:p>
                      </a:txBody>
                      <a:tcPr/>
                    </a:tc>
                    <a:extLst>
                      <a:ext uri="{0D108BD9-81ED-4DB2-BD59-A6C34878D82A}">
                        <a16:rowId xmlns:a16="http://schemas.microsoft.com/office/drawing/2014/main" val="10003"/>
                      </a:ext>
                    </a:extLst>
                  </a:tr>
                </a:tbl>
              </a:graphicData>
            </a:graphic>
          </p:graphicFrame>
        </mc:Fallback>
      </mc:AlternateContent>
      <p:cxnSp>
        <p:nvCxnSpPr>
          <p:cNvPr id="14" name="Straight Connector 13"/>
          <p:cNvCxnSpPr/>
          <p:nvPr/>
        </p:nvCxnSpPr>
        <p:spPr>
          <a:xfrm>
            <a:off x="1828800" y="2667000"/>
            <a:ext cx="1600200" cy="685800"/>
          </a:xfrm>
          <a:prstGeom prst="line">
            <a:avLst/>
          </a:prstGeom>
        </p:spPr>
        <p:style>
          <a:lnRef idx="2">
            <a:schemeClr val="accent6"/>
          </a:lnRef>
          <a:fillRef idx="0">
            <a:schemeClr val="accent6"/>
          </a:fillRef>
          <a:effectRef idx="1">
            <a:schemeClr val="accent6"/>
          </a:effectRef>
          <a:fontRef idx="minor">
            <a:schemeClr val="tx1"/>
          </a:fontRef>
        </p:style>
      </p:cxnSp>
      <p:pic>
        <p:nvPicPr>
          <p:cNvPr id="10" name="Picture 9">
            <a:extLst>
              <a:ext uri="{FF2B5EF4-FFF2-40B4-BE49-F238E27FC236}">
                <a16:creationId xmlns:a16="http://schemas.microsoft.com/office/drawing/2014/main" id="{27B0314F-2B36-4586-B210-2E38E9D6E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48484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90600"/>
                <a:ext cx="8686800" cy="5334000"/>
              </a:xfrm>
            </p:spPr>
            <p:txBody>
              <a:bodyPr>
                <a:normAutofit fontScale="92500" lnSpcReduction="20000"/>
              </a:bodyPr>
              <a:lstStyle/>
              <a:p>
                <a:pPr algn="just"/>
                <a14:m>
                  <m:oMath xmlns:m="http://schemas.openxmlformats.org/officeDocument/2006/math">
                    <m:sSub>
                      <m:sSubPr>
                        <m:ctrlPr>
                          <a:rPr lang="en-US" sz="2400" i="1" spc="-5" smtClean="0">
                            <a:latin typeface="Cambria Math" panose="02040503050406030204" pitchFamily="18" charset="0"/>
                            <a:cs typeface="Arial"/>
                          </a:rPr>
                        </m:ctrlPr>
                      </m:sSubPr>
                      <m:e>
                        <m:r>
                          <a:rPr lang="en-US" sz="2400" i="1" spc="-5">
                            <a:latin typeface="Cambria Math"/>
                            <a:cs typeface="Arial"/>
                          </a:rPr>
                          <m:t>𝐻</m:t>
                        </m:r>
                      </m:e>
                      <m:sub>
                        <m:r>
                          <a:rPr lang="en-US" sz="2400" i="1" spc="-5">
                            <a:latin typeface="Cambria Math"/>
                            <a:cs typeface="Arial"/>
                          </a:rPr>
                          <m:t>0</m:t>
                        </m:r>
                      </m:sub>
                    </m:sSub>
                    <m:r>
                      <a:rPr lang="en-US" sz="2400" i="1" spc="-5">
                        <a:latin typeface="Cambria Math"/>
                        <a:cs typeface="Arial"/>
                      </a:rPr>
                      <m:t>:</m:t>
                    </m:r>
                  </m:oMath>
                </a14:m>
                <a:r>
                  <a:rPr lang="en-US" sz="2400" spc="-5" dirty="0">
                    <a:cs typeface="Arial"/>
                  </a:rPr>
                  <a:t> </a:t>
                </a:r>
                <a14:m>
                  <m:oMath xmlns:m="http://schemas.openxmlformats.org/officeDocument/2006/math">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b="0" i="1" spc="-5" smtClean="0">
                            <a:latin typeface="Cambria Math"/>
                            <a:ea typeface="Cambria Math"/>
                            <a:cs typeface="Arial"/>
                          </a:rPr>
                          <m:t>𝐴</m:t>
                        </m:r>
                      </m:sub>
                    </m:sSub>
                    <m:r>
                      <a:rPr lang="en-US" sz="2400" i="1" spc="-5">
                        <a:latin typeface="Cambria Math"/>
                        <a:cs typeface="Arial"/>
                      </a:rPr>
                      <m:t>=</m:t>
                    </m:r>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b="0" i="1" spc="-5" smtClean="0">
                            <a:latin typeface="Cambria Math"/>
                            <a:ea typeface="Cambria Math"/>
                            <a:cs typeface="Arial"/>
                          </a:rPr>
                          <m:t>𝐵</m:t>
                        </m:r>
                      </m:sub>
                    </m:sSub>
                    <m:r>
                      <a:rPr lang="en-US" sz="2400" b="0" i="1" spc="-5" smtClean="0">
                        <a:latin typeface="Cambria Math"/>
                        <a:ea typeface="Cambria Math"/>
                        <a:cs typeface="Arial"/>
                      </a:rPr>
                      <m:t>=</m:t>
                    </m:r>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b="0" i="1" spc="-5" smtClean="0">
                            <a:latin typeface="Cambria Math"/>
                            <a:ea typeface="Cambria Math"/>
                            <a:cs typeface="Arial"/>
                          </a:rPr>
                          <m:t>𝐶</m:t>
                        </m:r>
                      </m:sub>
                    </m:sSub>
                  </m:oMath>
                </a14:m>
                <a:r>
                  <a:rPr lang="en-US" sz="2400" spc="-5" dirty="0">
                    <a:cs typeface="Arial"/>
                  </a:rPr>
                  <a:t> &amp; </a:t>
                </a:r>
                <a14:m>
                  <m:oMath xmlns:m="http://schemas.openxmlformats.org/officeDocument/2006/math">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b="0" i="1" spc="-5" smtClean="0">
                            <a:latin typeface="Cambria Math"/>
                            <a:ea typeface="Cambria Math"/>
                            <a:cs typeface="Arial"/>
                          </a:rPr>
                          <m:t>𝑋</m:t>
                        </m:r>
                      </m:sub>
                    </m:sSub>
                    <m:r>
                      <a:rPr lang="en-US" sz="2400" i="1" spc="-5">
                        <a:latin typeface="Cambria Math"/>
                        <a:ea typeface="Cambria Math"/>
                        <a:cs typeface="Arial"/>
                      </a:rPr>
                      <m:t>=</m:t>
                    </m:r>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b="0" i="1" spc="-5" smtClean="0">
                            <a:latin typeface="Cambria Math"/>
                            <a:ea typeface="Cambria Math"/>
                            <a:cs typeface="Arial"/>
                          </a:rPr>
                          <m:t>𝑌</m:t>
                        </m:r>
                      </m:sub>
                    </m:sSub>
                    <m:r>
                      <a:rPr lang="en-US" sz="2400" b="0" i="1" spc="-5" smtClean="0">
                        <a:latin typeface="Cambria Math"/>
                        <a:ea typeface="Cambria Math"/>
                        <a:cs typeface="Arial"/>
                      </a:rPr>
                      <m:t>=</m:t>
                    </m:r>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b="0" i="1" spc="-5" smtClean="0">
                            <a:latin typeface="Cambria Math"/>
                            <a:ea typeface="Cambria Math"/>
                            <a:cs typeface="Arial"/>
                          </a:rPr>
                          <m:t>𝑍</m:t>
                        </m:r>
                      </m:sub>
                    </m:sSub>
                  </m:oMath>
                </a14:m>
                <a:endParaRPr lang="en-US" sz="2400" spc="-5" dirty="0">
                  <a:cs typeface="Arial"/>
                </a:endParaRPr>
              </a:p>
              <a:p>
                <a:pPr marL="0" indent="0" algn="just">
                  <a:buNone/>
                </a:pPr>
                <a:r>
                  <a:rPr lang="en-US" sz="2400" spc="-5" dirty="0">
                    <a:cs typeface="Arial"/>
                  </a:rPr>
                  <a:t>     </a:t>
                </a:r>
                <a14:m>
                  <m:oMath xmlns:m="http://schemas.openxmlformats.org/officeDocument/2006/math">
                    <m:sSub>
                      <m:sSubPr>
                        <m:ctrlPr>
                          <a:rPr lang="en-US" sz="2400" i="1" spc="-5">
                            <a:latin typeface="Cambria Math" panose="02040503050406030204" pitchFamily="18" charset="0"/>
                            <a:cs typeface="Arial"/>
                          </a:rPr>
                        </m:ctrlPr>
                      </m:sSubPr>
                      <m:e>
                        <m:r>
                          <a:rPr lang="en-US" sz="2400" i="1" spc="-5">
                            <a:latin typeface="Cambria Math"/>
                            <a:cs typeface="Arial"/>
                          </a:rPr>
                          <m:t>𝐻</m:t>
                        </m:r>
                      </m:e>
                      <m:sub>
                        <m:r>
                          <a:rPr lang="en-US" sz="2400" i="1" spc="-5">
                            <a:latin typeface="Cambria Math"/>
                            <a:cs typeface="Arial"/>
                          </a:rPr>
                          <m:t>1</m:t>
                        </m:r>
                      </m:sub>
                    </m:sSub>
                    <m:r>
                      <a:rPr lang="en-US" sz="2400" i="1" spc="-5">
                        <a:latin typeface="Cambria Math"/>
                        <a:cs typeface="Arial"/>
                      </a:rPr>
                      <m:t>:</m:t>
                    </m:r>
                  </m:oMath>
                </a14:m>
                <a:r>
                  <a:rPr lang="en-US" sz="2400" b="1" dirty="0">
                    <a:ea typeface="Cambria Math"/>
                  </a:rPr>
                  <a:t> </a:t>
                </a:r>
                <a14:m>
                  <m:oMath xmlns:m="http://schemas.openxmlformats.org/officeDocument/2006/math">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i="1" spc="-5">
                            <a:latin typeface="Cambria Math"/>
                            <a:ea typeface="Cambria Math"/>
                            <a:cs typeface="Arial"/>
                          </a:rPr>
                          <m:t>𝐴</m:t>
                        </m:r>
                      </m:sub>
                    </m:sSub>
                    <m:r>
                      <a:rPr lang="en-US" sz="2400" i="1" spc="-5">
                        <a:latin typeface="Cambria Math"/>
                        <a:cs typeface="Arial"/>
                      </a:rPr>
                      <m:t>≠</m:t>
                    </m:r>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i="1" spc="-5">
                            <a:latin typeface="Cambria Math"/>
                            <a:ea typeface="Cambria Math"/>
                            <a:cs typeface="Arial"/>
                          </a:rPr>
                          <m:t>𝐵</m:t>
                        </m:r>
                      </m:sub>
                    </m:sSub>
                    <m:r>
                      <a:rPr lang="en-US" sz="2400" i="1" spc="-5" smtClean="0">
                        <a:latin typeface="Cambria Math"/>
                        <a:ea typeface="Cambria Math"/>
                        <a:cs typeface="Arial"/>
                      </a:rPr>
                      <m:t>≠</m:t>
                    </m:r>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i="1" spc="-5">
                            <a:latin typeface="Cambria Math"/>
                            <a:ea typeface="Cambria Math"/>
                            <a:cs typeface="Arial"/>
                          </a:rPr>
                          <m:t>𝐶</m:t>
                        </m:r>
                      </m:sub>
                    </m:sSub>
                  </m:oMath>
                </a14:m>
                <a:r>
                  <a:rPr lang="en-US" sz="2400" spc="-5" dirty="0">
                    <a:cs typeface="Arial"/>
                  </a:rPr>
                  <a:t> &amp; </a:t>
                </a:r>
                <a14:m>
                  <m:oMath xmlns:m="http://schemas.openxmlformats.org/officeDocument/2006/math">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i="1" spc="-5">
                            <a:latin typeface="Cambria Math"/>
                            <a:ea typeface="Cambria Math"/>
                            <a:cs typeface="Arial"/>
                          </a:rPr>
                          <m:t>𝑋</m:t>
                        </m:r>
                      </m:sub>
                    </m:sSub>
                    <m:r>
                      <a:rPr lang="en-US" sz="2400" i="1" spc="-5">
                        <a:latin typeface="Cambria Math"/>
                        <a:ea typeface="Cambria Math"/>
                        <a:cs typeface="Arial"/>
                      </a:rPr>
                      <m:t>≠</m:t>
                    </m:r>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i="1" spc="-5">
                            <a:latin typeface="Cambria Math"/>
                            <a:ea typeface="Cambria Math"/>
                            <a:cs typeface="Arial"/>
                          </a:rPr>
                          <m:t>𝑌</m:t>
                        </m:r>
                      </m:sub>
                    </m:sSub>
                    <m:r>
                      <a:rPr lang="en-US" sz="2400" i="1" spc="-5" smtClean="0">
                        <a:latin typeface="Cambria Math"/>
                        <a:ea typeface="Cambria Math"/>
                        <a:cs typeface="Arial"/>
                      </a:rPr>
                      <m:t>≠</m:t>
                    </m:r>
                    <m:sSub>
                      <m:sSubPr>
                        <m:ctrlPr>
                          <a:rPr lang="en-US" sz="2400" i="1" spc="-5">
                            <a:latin typeface="Cambria Math" panose="02040503050406030204" pitchFamily="18" charset="0"/>
                            <a:cs typeface="Arial"/>
                          </a:rPr>
                        </m:ctrlPr>
                      </m:sSubPr>
                      <m:e>
                        <m:r>
                          <a:rPr lang="en-US" sz="2400" i="1" spc="-5">
                            <a:latin typeface="Cambria Math"/>
                            <a:ea typeface="Cambria Math"/>
                            <a:cs typeface="Arial"/>
                          </a:rPr>
                          <m:t>𝜇</m:t>
                        </m:r>
                      </m:e>
                      <m:sub>
                        <m:r>
                          <a:rPr lang="en-US" sz="2400" i="1" spc="-5">
                            <a:latin typeface="Cambria Math"/>
                            <a:ea typeface="Cambria Math"/>
                            <a:cs typeface="Arial"/>
                          </a:rPr>
                          <m:t>𝑍</m:t>
                        </m:r>
                      </m:sub>
                    </m:sSub>
                  </m:oMath>
                </a14:m>
                <a:endParaRPr lang="en-US" sz="2400" b="1" dirty="0">
                  <a:ea typeface="Cambria Math"/>
                </a:endParaRPr>
              </a:p>
              <a:p>
                <a:pPr algn="just"/>
                <a:r>
                  <a:rPr lang="en-US" sz="2400" spc="-5" dirty="0">
                    <a:ea typeface="Cambria" panose="02040503050406030204" pitchFamily="18" charset="0"/>
                    <a:cs typeface="Arial"/>
                  </a:rPr>
                  <a:t>Compute grand total of all observations ,</a:t>
                </a:r>
                <a14:m>
                  <m:oMath xmlns:m="http://schemas.openxmlformats.org/officeDocument/2006/math">
                    <m:r>
                      <a:rPr lang="en-US" sz="2400" i="1" spc="-5">
                        <a:latin typeface="Cambria Math"/>
                        <a:ea typeface="Cambria" panose="02040503050406030204" pitchFamily="18" charset="0"/>
                        <a:cs typeface="Arial"/>
                      </a:rPr>
                      <m:t>𝐺</m:t>
                    </m:r>
                    <m:r>
                      <a:rPr lang="en-US" sz="2400" i="1" spc="-5">
                        <a:latin typeface="Cambria Math"/>
                        <a:ea typeface="Cambria" panose="02040503050406030204" pitchFamily="18" charset="0"/>
                        <a:cs typeface="Arial"/>
                      </a:rPr>
                      <m:t>=</m:t>
                    </m:r>
                    <m:nary>
                      <m:naryPr>
                        <m:chr m:val="∑"/>
                        <m:supHide m:val="on"/>
                        <m:ctrlPr>
                          <a:rPr lang="en-US" sz="2400" i="1" spc="-5" smtClean="0">
                            <a:latin typeface="Cambria Math" panose="02040503050406030204" pitchFamily="18" charset="0"/>
                            <a:cs typeface="Arial"/>
                          </a:rPr>
                        </m:ctrlPr>
                      </m:naryPr>
                      <m:sub>
                        <m:r>
                          <m:rPr>
                            <m:brk m:alnAt="7"/>
                          </m:rPr>
                          <a:rPr lang="en-US" sz="2400" b="0" i="1" spc="-5" smtClean="0">
                            <a:latin typeface="Cambria Math"/>
                            <a:cs typeface="Arial"/>
                          </a:rPr>
                          <m:t>𝑖</m:t>
                        </m:r>
                      </m:sub>
                      <m:sup/>
                      <m:e>
                        <m:nary>
                          <m:naryPr>
                            <m:chr m:val="∑"/>
                            <m:supHide m:val="on"/>
                            <m:ctrlPr>
                              <a:rPr lang="en-US" sz="2400" i="1" spc="-5" smtClean="0">
                                <a:latin typeface="Cambria Math" panose="02040503050406030204" pitchFamily="18" charset="0"/>
                                <a:cs typeface="Arial"/>
                              </a:rPr>
                            </m:ctrlPr>
                          </m:naryPr>
                          <m:sub>
                            <m:r>
                              <m:rPr>
                                <m:brk m:alnAt="7"/>
                              </m:rPr>
                              <a:rPr lang="en-US" sz="2400" b="0" i="1" spc="-5" smtClean="0">
                                <a:latin typeface="Cambria Math"/>
                                <a:cs typeface="Arial"/>
                              </a:rPr>
                              <m:t>𝑗</m:t>
                            </m:r>
                          </m:sub>
                          <m:sup/>
                          <m:e>
                            <m:sSub>
                              <m:sSubPr>
                                <m:ctrlPr>
                                  <a:rPr lang="en-US" sz="2400" i="1" spc="-5" smtClean="0">
                                    <a:latin typeface="Cambria Math" panose="02040503050406030204" pitchFamily="18" charset="0"/>
                                    <a:cs typeface="Arial"/>
                                  </a:rPr>
                                </m:ctrlPr>
                              </m:sSubPr>
                              <m:e>
                                <m:r>
                                  <a:rPr lang="en-US" sz="2400" b="0" i="1" spc="-5" smtClean="0">
                                    <a:latin typeface="Cambria Math"/>
                                    <a:cs typeface="Arial"/>
                                  </a:rPr>
                                  <m:t>𝑋</m:t>
                                </m:r>
                              </m:e>
                              <m:sub>
                                <m:r>
                                  <a:rPr lang="en-US" sz="2400" b="0" i="1" spc="-5" smtClean="0">
                                    <a:latin typeface="Cambria Math"/>
                                    <a:cs typeface="Arial"/>
                                  </a:rPr>
                                  <m:t>𝑖𝑗</m:t>
                                </m:r>
                              </m:sub>
                            </m:sSub>
                            <m:r>
                              <a:rPr lang="en-US" sz="2400" b="0" i="1" spc="-5" smtClean="0">
                                <a:latin typeface="Cambria Math"/>
                                <a:cs typeface="Arial"/>
                              </a:rPr>
                              <m:t>=400</m:t>
                            </m:r>
                          </m:e>
                        </m:nary>
                      </m:e>
                    </m:nary>
                  </m:oMath>
                </a14:m>
                <a:endParaRPr lang="en-US" sz="2400" spc="-5" dirty="0">
                  <a:ea typeface="Cambria" panose="02040503050406030204" pitchFamily="18" charset="0"/>
                  <a:cs typeface="Arial"/>
                </a:endParaRPr>
              </a:p>
              <a:p>
                <a:pPr algn="just"/>
                <a:r>
                  <a:rPr lang="en-US" sz="2400" spc="-5" dirty="0">
                    <a:ea typeface="Cambria" panose="02040503050406030204" pitchFamily="18" charset="0"/>
                    <a:cs typeface="Arial"/>
                  </a:rPr>
                  <a:t>Correction factor </a:t>
                </a:r>
                <a14:m>
                  <m:oMath xmlns:m="http://schemas.openxmlformats.org/officeDocument/2006/math">
                    <m:d>
                      <m:dPr>
                        <m:ctrlPr>
                          <a:rPr lang="en-US" sz="2400" i="1" spc="-5">
                            <a:latin typeface="Cambria Math" panose="02040503050406030204" pitchFamily="18" charset="0"/>
                            <a:cs typeface="Arial"/>
                          </a:rPr>
                        </m:ctrlPr>
                      </m:dPr>
                      <m:e>
                        <m:r>
                          <m:rPr>
                            <m:sty m:val="p"/>
                          </m:rPr>
                          <a:rPr lang="en-US" sz="2400" spc="-5">
                            <a:latin typeface="Cambria Math"/>
                            <a:cs typeface="Arial"/>
                          </a:rPr>
                          <m:t>C</m:t>
                        </m:r>
                        <m:r>
                          <a:rPr lang="en-US" sz="2400" spc="-5">
                            <a:latin typeface="Cambria Math"/>
                            <a:cs typeface="Arial"/>
                          </a:rPr>
                          <m:t>.</m:t>
                        </m:r>
                        <m:r>
                          <m:rPr>
                            <m:sty m:val="p"/>
                          </m:rPr>
                          <a:rPr lang="en-US" sz="2400" spc="-5">
                            <a:latin typeface="Cambria Math"/>
                            <a:cs typeface="Arial"/>
                          </a:rPr>
                          <m:t>F</m:t>
                        </m:r>
                        <m:r>
                          <a:rPr lang="en-US" sz="2400" spc="-5">
                            <a:latin typeface="Cambria Math"/>
                            <a:cs typeface="Arial"/>
                          </a:rPr>
                          <m:t>.</m:t>
                        </m:r>
                      </m:e>
                    </m:d>
                    <m:r>
                      <a:rPr lang="en-US" sz="2400" i="1" spc="-5">
                        <a:latin typeface="Cambria Math"/>
                        <a:cs typeface="Arial"/>
                      </a:rPr>
                      <m:t>=</m:t>
                    </m:r>
                    <m:f>
                      <m:fPr>
                        <m:ctrlPr>
                          <a:rPr lang="en-US" sz="2400" i="1" spc="-5">
                            <a:latin typeface="Cambria Math" panose="02040503050406030204" pitchFamily="18" charset="0"/>
                            <a:cs typeface="Arial"/>
                          </a:rPr>
                        </m:ctrlPr>
                      </m:fPr>
                      <m:num>
                        <m:sSup>
                          <m:sSupPr>
                            <m:ctrlPr>
                              <a:rPr lang="en-US" sz="2400" i="1" spc="-5">
                                <a:latin typeface="Cambria Math" panose="02040503050406030204" pitchFamily="18" charset="0"/>
                                <a:cs typeface="Arial"/>
                              </a:rPr>
                            </m:ctrlPr>
                          </m:sSupPr>
                          <m:e>
                            <m:r>
                              <a:rPr lang="en-US" sz="2400" i="1" spc="-5">
                                <a:latin typeface="Cambria Math"/>
                                <a:cs typeface="Arial"/>
                              </a:rPr>
                              <m:t>𝐺</m:t>
                            </m:r>
                          </m:e>
                          <m:sup>
                            <m:r>
                              <a:rPr lang="en-US" sz="2400" i="1" spc="-5">
                                <a:latin typeface="Cambria Math"/>
                                <a:cs typeface="Arial"/>
                              </a:rPr>
                              <m:t>2</m:t>
                            </m:r>
                          </m:sup>
                        </m:sSup>
                      </m:num>
                      <m:den>
                        <m:r>
                          <a:rPr lang="en-US" sz="2400" i="1" spc="-5">
                            <a:latin typeface="Cambria Math"/>
                            <a:cs typeface="Arial"/>
                          </a:rPr>
                          <m:t>𝑛</m:t>
                        </m:r>
                      </m:den>
                    </m:f>
                    <m:r>
                      <a:rPr lang="en-US" sz="2400" b="0" i="1" spc="-5" smtClean="0">
                        <a:latin typeface="Cambria Math"/>
                        <a:cs typeface="Arial"/>
                      </a:rPr>
                      <m:t>=17777.78</m:t>
                    </m:r>
                  </m:oMath>
                </a14:m>
                <a:r>
                  <a:rPr lang="en-US" sz="2400" spc="-5" dirty="0">
                    <a:ea typeface="Cambria" panose="02040503050406030204" pitchFamily="18" charset="0"/>
                    <a:cs typeface="Arial"/>
                  </a:rPr>
                  <a:t>  </a:t>
                </a:r>
              </a:p>
              <a:p>
                <a:pPr algn="just"/>
                <a:r>
                  <a:rPr lang="en-US" sz="2400" spc="-5" dirty="0">
                    <a:ea typeface="Cambria" panose="02040503050406030204" pitchFamily="18" charset="0"/>
                    <a:cs typeface="Arial"/>
                  </a:rPr>
                  <a:t>Compute raw sum of square  </a:t>
                </a:r>
                <a14:m>
                  <m:oMath xmlns:m="http://schemas.openxmlformats.org/officeDocument/2006/math">
                    <m:r>
                      <m:rPr>
                        <m:sty m:val="p"/>
                      </m:rPr>
                      <a:rPr lang="en-US" sz="2400" spc="-5">
                        <a:latin typeface="Cambria Math"/>
                        <a:ea typeface="Cambria" panose="02040503050406030204" pitchFamily="18" charset="0"/>
                        <a:cs typeface="Arial"/>
                      </a:rPr>
                      <m:t>RSS</m:t>
                    </m:r>
                    <m:r>
                      <a:rPr lang="en-US" sz="2400" b="0" i="0" spc="-5" smtClean="0">
                        <a:latin typeface="Cambria Math"/>
                        <a:ea typeface="Cambria" panose="02040503050406030204" pitchFamily="18" charset="0"/>
                        <a:cs typeface="Arial"/>
                      </a:rPr>
                      <m:t>=</m:t>
                    </m:r>
                    <m:nary>
                      <m:naryPr>
                        <m:chr m:val="∑"/>
                        <m:supHide m:val="on"/>
                        <m:ctrlPr>
                          <a:rPr lang="en-US" sz="2400" i="1" spc="-5">
                            <a:latin typeface="Cambria Math" panose="02040503050406030204" pitchFamily="18" charset="0"/>
                            <a:cs typeface="Arial"/>
                          </a:rPr>
                        </m:ctrlPr>
                      </m:naryPr>
                      <m:sub>
                        <m:r>
                          <m:rPr>
                            <m:brk m:alnAt="7"/>
                          </m:rPr>
                          <a:rPr lang="en-US" sz="2400" i="1" spc="-5">
                            <a:latin typeface="Cambria Math"/>
                            <a:cs typeface="Arial"/>
                          </a:rPr>
                          <m:t>𝑖</m:t>
                        </m:r>
                      </m:sub>
                      <m:sup/>
                      <m:e>
                        <m:nary>
                          <m:naryPr>
                            <m:chr m:val="∑"/>
                            <m:supHide m:val="on"/>
                            <m:ctrlPr>
                              <a:rPr lang="en-US" sz="2400" i="1" spc="-5">
                                <a:latin typeface="Cambria Math" panose="02040503050406030204" pitchFamily="18" charset="0"/>
                                <a:cs typeface="Arial"/>
                              </a:rPr>
                            </m:ctrlPr>
                          </m:naryPr>
                          <m:sub>
                            <m:r>
                              <m:rPr>
                                <m:brk m:alnAt="7"/>
                              </m:rPr>
                              <a:rPr lang="en-US" sz="2400" i="1" spc="-5">
                                <a:latin typeface="Cambria Math"/>
                                <a:cs typeface="Arial"/>
                              </a:rPr>
                              <m:t>𝑗</m:t>
                            </m:r>
                          </m:sub>
                          <m:sup/>
                          <m:e>
                            <m:sSubSup>
                              <m:sSubSupPr>
                                <m:ctrlPr>
                                  <a:rPr lang="en-US" sz="2400" i="1" spc="-5" smtClean="0">
                                    <a:latin typeface="Cambria Math" panose="02040503050406030204" pitchFamily="18" charset="0"/>
                                    <a:cs typeface="Arial"/>
                                  </a:rPr>
                                </m:ctrlPr>
                              </m:sSubSupPr>
                              <m:e>
                                <m:r>
                                  <a:rPr lang="en-US" sz="2400" b="0" i="1" spc="-5" smtClean="0">
                                    <a:latin typeface="Cambria Math"/>
                                    <a:cs typeface="Arial"/>
                                  </a:rPr>
                                  <m:t>𝑋</m:t>
                                </m:r>
                              </m:e>
                              <m:sub>
                                <m:r>
                                  <a:rPr lang="en-US" sz="2400" b="0" i="1" spc="-5" smtClean="0">
                                    <a:latin typeface="Cambria Math"/>
                                    <a:cs typeface="Arial"/>
                                  </a:rPr>
                                  <m:t>𝑖𝑗</m:t>
                                </m:r>
                              </m:sub>
                              <m:sup>
                                <m:r>
                                  <a:rPr lang="en-US" sz="2400" b="0" i="1" spc="-5" smtClean="0">
                                    <a:latin typeface="Cambria Math"/>
                                    <a:cs typeface="Arial"/>
                                  </a:rPr>
                                  <m:t>2</m:t>
                                </m:r>
                              </m:sup>
                            </m:sSubSup>
                          </m:e>
                        </m:nary>
                        <m:r>
                          <a:rPr lang="en-US" sz="2400" b="0" i="1" spc="-5" smtClean="0">
                            <a:latin typeface="Cambria Math"/>
                            <a:cs typeface="Arial"/>
                          </a:rPr>
                          <m:t>=21472</m:t>
                        </m:r>
                      </m:e>
                    </m:nary>
                  </m:oMath>
                </a14:m>
                <a:endParaRPr lang="en-US" sz="2400" b="0" spc="-5" dirty="0">
                  <a:ea typeface="Cambria" panose="02040503050406030204" pitchFamily="18" charset="0"/>
                  <a:cs typeface="Arial"/>
                </a:endParaRPr>
              </a:p>
              <a:p>
                <a:pPr algn="just"/>
                <a:r>
                  <a:rPr lang="en-US" sz="2400" spc="-5" dirty="0">
                    <a:ea typeface="Cambria" panose="02040503050406030204" pitchFamily="18" charset="0"/>
                    <a:cs typeface="Arial"/>
                  </a:rPr>
                  <a:t>Total sum of square, </a:t>
                </a:r>
                <a14:m>
                  <m:oMath xmlns:m="http://schemas.openxmlformats.org/officeDocument/2006/math">
                    <m:r>
                      <m:rPr>
                        <m:sty m:val="p"/>
                      </m:rPr>
                      <a:rPr lang="en-US" sz="2400" spc="-5">
                        <a:latin typeface="Cambria Math"/>
                        <a:ea typeface="Cambria" panose="02040503050406030204" pitchFamily="18" charset="0"/>
                        <a:cs typeface="Arial"/>
                      </a:rPr>
                      <m:t>SST</m:t>
                    </m:r>
                    <m:r>
                      <a:rPr lang="en-US" sz="2400" i="1" spc="-5">
                        <a:latin typeface="Cambria Math"/>
                        <a:ea typeface="Cambria" panose="02040503050406030204" pitchFamily="18" charset="0"/>
                        <a:cs typeface="Arial"/>
                      </a:rPr>
                      <m:t>=</m:t>
                    </m:r>
                    <m:r>
                      <m:rPr>
                        <m:sty m:val="p"/>
                      </m:rPr>
                      <a:rPr lang="en-US" sz="2400" spc="-5">
                        <a:latin typeface="Cambria Math"/>
                        <a:ea typeface="Cambria" panose="02040503050406030204" pitchFamily="18" charset="0"/>
                        <a:cs typeface="Arial"/>
                      </a:rPr>
                      <m:t>RSS</m:t>
                    </m:r>
                    <m:r>
                      <a:rPr lang="en-US" sz="2400" spc="-5">
                        <a:latin typeface="Cambria Math"/>
                        <a:ea typeface="Cambria" panose="02040503050406030204" pitchFamily="18" charset="0"/>
                        <a:cs typeface="Arial"/>
                      </a:rPr>
                      <m:t>−</m:t>
                    </m:r>
                    <m:r>
                      <m:rPr>
                        <m:sty m:val="p"/>
                      </m:rPr>
                      <a:rPr lang="en-US" sz="2400" spc="-5">
                        <a:latin typeface="Cambria Math"/>
                        <a:ea typeface="Cambria" panose="02040503050406030204" pitchFamily="18" charset="0"/>
                        <a:cs typeface="Arial"/>
                      </a:rPr>
                      <m:t>C</m:t>
                    </m:r>
                    <m:r>
                      <a:rPr lang="en-US" sz="2400" spc="-5">
                        <a:latin typeface="Cambria Math"/>
                        <a:ea typeface="Cambria" panose="02040503050406030204" pitchFamily="18" charset="0"/>
                        <a:cs typeface="Arial"/>
                      </a:rPr>
                      <m:t>.</m:t>
                    </m:r>
                    <m:r>
                      <m:rPr>
                        <m:sty m:val="p"/>
                      </m:rPr>
                      <a:rPr lang="en-US" sz="2400" spc="-5">
                        <a:latin typeface="Cambria Math"/>
                        <a:ea typeface="Cambria" panose="02040503050406030204" pitchFamily="18" charset="0"/>
                        <a:cs typeface="Arial"/>
                      </a:rPr>
                      <m:t>F</m:t>
                    </m:r>
                    <m:r>
                      <a:rPr lang="en-US" sz="2400" spc="-5">
                        <a:latin typeface="Cambria Math"/>
                        <a:ea typeface="Cambria" panose="02040503050406030204" pitchFamily="18" charset="0"/>
                        <a:cs typeface="Arial"/>
                      </a:rPr>
                      <m:t>.=3694.22</m:t>
                    </m:r>
                  </m:oMath>
                </a14:m>
                <a:endParaRPr lang="en-US" sz="2400" spc="-5" dirty="0">
                  <a:ea typeface="Cambria" panose="02040503050406030204" pitchFamily="18" charset="0"/>
                  <a:cs typeface="Arial"/>
                </a:endParaRPr>
              </a:p>
              <a:p>
                <a:r>
                  <a:rPr lang="en-US" sz="2400" spc="-5" dirty="0">
                    <a:ea typeface="Cambria" panose="02040503050406030204" pitchFamily="18" charset="0"/>
                    <a:cs typeface="Arial"/>
                  </a:rPr>
                  <a:t>Sum of square between rows, </a:t>
                </a:r>
              </a:p>
              <a:p>
                <a:pPr marL="0" indent="0">
                  <a:buNone/>
                </a:pPr>
                <a:r>
                  <a:rPr lang="en-US" sz="2400" spc="-5" dirty="0">
                    <a:ea typeface="Cambria" panose="02040503050406030204" pitchFamily="18" charset="0"/>
                    <a:cs typeface="Arial"/>
                  </a:rPr>
                  <a:t>      </a:t>
                </a:r>
                <a14:m>
                  <m:oMath xmlns:m="http://schemas.openxmlformats.org/officeDocument/2006/math">
                    <m:r>
                      <m:rPr>
                        <m:sty m:val="p"/>
                      </m:rPr>
                      <a:rPr lang="en-US" sz="2400" spc="-5">
                        <a:latin typeface="Cambria Math"/>
                        <a:ea typeface="Cambria" panose="02040503050406030204" pitchFamily="18" charset="0"/>
                        <a:cs typeface="Arial"/>
                      </a:rPr>
                      <m:t>SS</m:t>
                    </m:r>
                    <m:r>
                      <m:rPr>
                        <m:sty m:val="p"/>
                      </m:rPr>
                      <a:rPr lang="en-US" sz="2400" b="0" i="0" spc="-5" smtClean="0">
                        <a:latin typeface="Cambria Math"/>
                        <a:ea typeface="Cambria" panose="02040503050406030204" pitchFamily="18" charset="0"/>
                        <a:cs typeface="Arial"/>
                      </a:rPr>
                      <m:t>R</m:t>
                    </m:r>
                    <m:r>
                      <a:rPr lang="en-US" sz="2400" spc="-5">
                        <a:latin typeface="Cambria Math"/>
                        <a:ea typeface="Cambria" panose="02040503050406030204" pitchFamily="18" charset="0"/>
                        <a:cs typeface="Arial"/>
                      </a:rPr>
                      <m:t>=</m:t>
                    </m:r>
                    <m:f>
                      <m:fPr>
                        <m:ctrlPr>
                          <a:rPr lang="en-US" sz="2400" i="1" spc="-5" smtClean="0">
                            <a:latin typeface="Cambria Math" panose="02040503050406030204" pitchFamily="18" charset="0"/>
                            <a:cs typeface="Arial"/>
                          </a:rPr>
                        </m:ctrlPr>
                      </m:fPr>
                      <m:num>
                        <m:sSubSup>
                          <m:sSubSupPr>
                            <m:ctrlPr>
                              <a:rPr lang="en-US" sz="2400" i="1" spc="-5" smtClean="0">
                                <a:latin typeface="Cambria Math" panose="02040503050406030204" pitchFamily="18" charset="0"/>
                                <a:cs typeface="Arial"/>
                              </a:rPr>
                            </m:ctrlPr>
                          </m:sSubSupPr>
                          <m:e>
                            <m:r>
                              <a:rPr lang="en-US" sz="2400" b="0" i="1" spc="-5" smtClean="0">
                                <a:latin typeface="Cambria Math"/>
                                <a:cs typeface="Arial"/>
                              </a:rPr>
                              <m:t>𝑅</m:t>
                            </m:r>
                          </m:e>
                          <m:sub>
                            <m:r>
                              <a:rPr lang="en-US" sz="2400" b="0" i="1" spc="-5" smtClean="0">
                                <a:latin typeface="Cambria Math"/>
                                <a:cs typeface="Arial"/>
                              </a:rPr>
                              <m:t>1</m:t>
                            </m:r>
                          </m:sub>
                          <m:sup>
                            <m:r>
                              <a:rPr lang="en-US" sz="2400" b="0" i="1" spc="-5" smtClean="0">
                                <a:latin typeface="Cambria Math"/>
                                <a:cs typeface="Arial"/>
                              </a:rPr>
                              <m:t>2</m:t>
                            </m:r>
                          </m:sup>
                        </m:sSubSup>
                        <m:r>
                          <a:rPr lang="en-US" sz="2400" b="0" i="1" spc="-5" smtClean="0">
                            <a:latin typeface="Cambria Math"/>
                            <a:cs typeface="Arial"/>
                          </a:rPr>
                          <m:t>+</m:t>
                        </m:r>
                        <m:sSubSup>
                          <m:sSubSupPr>
                            <m:ctrlPr>
                              <a:rPr lang="en-US" sz="2400" i="1" spc="-5">
                                <a:latin typeface="Cambria Math" panose="02040503050406030204" pitchFamily="18" charset="0"/>
                                <a:cs typeface="Arial"/>
                              </a:rPr>
                            </m:ctrlPr>
                          </m:sSubSupPr>
                          <m:e>
                            <m:r>
                              <a:rPr lang="en-US" sz="2400" i="1" spc="-5">
                                <a:latin typeface="Cambria Math"/>
                                <a:cs typeface="Arial"/>
                              </a:rPr>
                              <m:t>𝑅</m:t>
                            </m:r>
                          </m:e>
                          <m:sub>
                            <m:r>
                              <a:rPr lang="en-US" sz="2400" b="0" i="1" spc="-5" smtClean="0">
                                <a:latin typeface="Cambria Math"/>
                                <a:cs typeface="Arial"/>
                              </a:rPr>
                              <m:t>2</m:t>
                            </m:r>
                          </m:sub>
                          <m:sup>
                            <m:r>
                              <a:rPr lang="en-US" sz="2400" i="1" spc="-5">
                                <a:latin typeface="Cambria Math"/>
                                <a:cs typeface="Arial"/>
                              </a:rPr>
                              <m:t>2</m:t>
                            </m:r>
                          </m:sup>
                        </m:sSubSup>
                        <m:r>
                          <a:rPr lang="en-US" sz="2400" b="0" i="1" spc="-5" smtClean="0">
                            <a:latin typeface="Cambria Math"/>
                            <a:cs typeface="Arial"/>
                          </a:rPr>
                          <m:t>+</m:t>
                        </m:r>
                        <m:r>
                          <a:rPr lang="en-US" sz="2400" b="0" i="1" spc="-5" smtClean="0">
                            <a:latin typeface="Cambria Math"/>
                            <a:ea typeface="Cambria Math"/>
                            <a:cs typeface="Arial"/>
                          </a:rPr>
                          <m:t>⋯⋯+</m:t>
                        </m:r>
                        <m:sSubSup>
                          <m:sSubSupPr>
                            <m:ctrlPr>
                              <a:rPr lang="en-US" sz="2400" i="1" spc="-5">
                                <a:latin typeface="Cambria Math" panose="02040503050406030204" pitchFamily="18" charset="0"/>
                                <a:cs typeface="Arial"/>
                              </a:rPr>
                            </m:ctrlPr>
                          </m:sSubSupPr>
                          <m:e>
                            <m:r>
                              <a:rPr lang="en-US" sz="2400" i="1" spc="-5">
                                <a:latin typeface="Cambria Math"/>
                                <a:cs typeface="Arial"/>
                              </a:rPr>
                              <m:t>𝑅</m:t>
                            </m:r>
                          </m:e>
                          <m:sub>
                            <m:r>
                              <a:rPr lang="en-US" sz="2400" b="0" i="1" spc="-5" smtClean="0">
                                <a:latin typeface="Cambria Math"/>
                                <a:cs typeface="Arial"/>
                              </a:rPr>
                              <m:t>𝑘</m:t>
                            </m:r>
                          </m:sub>
                          <m:sup>
                            <m:r>
                              <a:rPr lang="en-US" sz="2400" i="1" spc="-5">
                                <a:latin typeface="Cambria Math"/>
                                <a:cs typeface="Arial"/>
                              </a:rPr>
                              <m:t>2</m:t>
                            </m:r>
                          </m:sup>
                        </m:sSubSup>
                      </m:num>
                      <m:den>
                        <m:r>
                          <a:rPr lang="en-US" sz="2400" b="0" i="1" spc="-5" smtClean="0">
                            <a:latin typeface="Cambria Math"/>
                            <a:cs typeface="Arial"/>
                          </a:rPr>
                          <m:t>h</m:t>
                        </m:r>
                      </m:den>
                    </m:f>
                    <m:r>
                      <a:rPr lang="en-US" sz="2400" i="1" spc="-5">
                        <a:latin typeface="Cambria Math"/>
                        <a:ea typeface="Cambria Math"/>
                        <a:cs typeface="Arial"/>
                      </a:rPr>
                      <m:t>−</m:t>
                    </m:r>
                    <m:r>
                      <a:rPr lang="en-US" sz="2400" i="1" spc="-5">
                        <a:latin typeface="Cambria Math"/>
                        <a:ea typeface="Cambria Math"/>
                        <a:cs typeface="Arial"/>
                      </a:rPr>
                      <m:t>𝐶</m:t>
                    </m:r>
                    <m:r>
                      <a:rPr lang="en-US" sz="2400" i="1" spc="-5">
                        <a:latin typeface="Cambria Math"/>
                        <a:ea typeface="Cambria Math"/>
                        <a:cs typeface="Arial"/>
                      </a:rPr>
                      <m:t>.</m:t>
                    </m:r>
                    <m:r>
                      <a:rPr lang="en-US" sz="2400" i="1" spc="-5">
                        <a:latin typeface="Cambria Math"/>
                        <a:ea typeface="Cambria Math"/>
                        <a:cs typeface="Arial"/>
                      </a:rPr>
                      <m:t>𝐹</m:t>
                    </m:r>
                    <m:r>
                      <a:rPr lang="en-US" sz="2400" i="1" spc="-5">
                        <a:latin typeface="Cambria Math"/>
                        <a:ea typeface="Cambria Math"/>
                        <a:cs typeface="Arial"/>
                      </a:rPr>
                      <m:t>.=1379.55</m:t>
                    </m:r>
                  </m:oMath>
                </a14:m>
                <a:r>
                  <a:rPr lang="en-US" sz="2400" spc="-5" dirty="0">
                    <a:ea typeface="Cambria" panose="02040503050406030204" pitchFamily="18" charset="0"/>
                    <a:cs typeface="Arial"/>
                  </a:rPr>
                  <a:t> </a:t>
                </a:r>
              </a:p>
              <a:p>
                <a:r>
                  <a:rPr lang="en-US" sz="2400" spc="-5" dirty="0">
                    <a:ea typeface="Cambria" panose="02040503050406030204" pitchFamily="18" charset="0"/>
                    <a:cs typeface="Arial"/>
                  </a:rPr>
                  <a:t>Sum of square between column, </a:t>
                </a:r>
              </a:p>
              <a:p>
                <a:pPr marL="0" indent="0">
                  <a:buNone/>
                </a:pPr>
                <a:r>
                  <a:rPr lang="en-US" sz="2400" spc="-5" dirty="0">
                    <a:ea typeface="Cambria" panose="02040503050406030204" pitchFamily="18" charset="0"/>
                    <a:cs typeface="Arial"/>
                  </a:rPr>
                  <a:t>      </a:t>
                </a:r>
                <a14:m>
                  <m:oMath xmlns:m="http://schemas.openxmlformats.org/officeDocument/2006/math">
                    <m:r>
                      <m:rPr>
                        <m:sty m:val="p"/>
                      </m:rPr>
                      <a:rPr lang="en-US" sz="2400" spc="-5">
                        <a:latin typeface="Cambria Math"/>
                        <a:ea typeface="Cambria" panose="02040503050406030204" pitchFamily="18" charset="0"/>
                        <a:cs typeface="Arial"/>
                      </a:rPr>
                      <m:t>SSC</m:t>
                    </m:r>
                    <m:r>
                      <a:rPr lang="en-US" sz="2400" spc="-5">
                        <a:latin typeface="Cambria Math"/>
                        <a:ea typeface="Cambria" panose="02040503050406030204" pitchFamily="18" charset="0"/>
                        <a:cs typeface="Arial"/>
                      </a:rPr>
                      <m:t>=</m:t>
                    </m:r>
                    <m:f>
                      <m:fPr>
                        <m:ctrlPr>
                          <a:rPr lang="en-US" sz="2400" i="1" spc="-5">
                            <a:latin typeface="Cambria Math" panose="02040503050406030204" pitchFamily="18" charset="0"/>
                            <a:cs typeface="Arial"/>
                          </a:rPr>
                        </m:ctrlPr>
                      </m:fPr>
                      <m:num>
                        <m:sSubSup>
                          <m:sSubSupPr>
                            <m:ctrlPr>
                              <a:rPr lang="en-US" sz="2400" i="1" spc="-5">
                                <a:latin typeface="Cambria Math" panose="02040503050406030204" pitchFamily="18" charset="0"/>
                                <a:cs typeface="Arial"/>
                              </a:rPr>
                            </m:ctrlPr>
                          </m:sSubSupPr>
                          <m:e>
                            <m:r>
                              <a:rPr lang="en-US" sz="2400" i="1" spc="-5">
                                <a:latin typeface="Cambria Math"/>
                                <a:cs typeface="Arial"/>
                              </a:rPr>
                              <m:t>𝐶</m:t>
                            </m:r>
                          </m:e>
                          <m:sub>
                            <m:r>
                              <a:rPr lang="en-US" sz="2400" i="1" spc="-5">
                                <a:latin typeface="Cambria Math"/>
                                <a:cs typeface="Arial"/>
                              </a:rPr>
                              <m:t>1</m:t>
                            </m:r>
                          </m:sub>
                          <m:sup>
                            <m:r>
                              <a:rPr lang="en-US" sz="2400" i="1" spc="-5">
                                <a:latin typeface="Cambria Math"/>
                                <a:cs typeface="Arial"/>
                              </a:rPr>
                              <m:t>2</m:t>
                            </m:r>
                          </m:sup>
                        </m:sSubSup>
                        <m:r>
                          <a:rPr lang="en-US" sz="2400" i="1" spc="-5">
                            <a:latin typeface="Cambria Math"/>
                            <a:cs typeface="Arial"/>
                          </a:rPr>
                          <m:t>+</m:t>
                        </m:r>
                        <m:sSubSup>
                          <m:sSubSupPr>
                            <m:ctrlPr>
                              <a:rPr lang="en-US" sz="2400" i="1" spc="-5">
                                <a:latin typeface="Cambria Math" panose="02040503050406030204" pitchFamily="18" charset="0"/>
                                <a:cs typeface="Arial"/>
                              </a:rPr>
                            </m:ctrlPr>
                          </m:sSubSupPr>
                          <m:e>
                            <m:r>
                              <a:rPr lang="en-US" sz="2400" i="1" spc="-5">
                                <a:latin typeface="Cambria Math"/>
                                <a:cs typeface="Arial"/>
                              </a:rPr>
                              <m:t>𝐶</m:t>
                            </m:r>
                          </m:e>
                          <m:sub>
                            <m:r>
                              <a:rPr lang="en-US" sz="2400" i="1" spc="-5">
                                <a:latin typeface="Cambria Math"/>
                                <a:cs typeface="Arial"/>
                              </a:rPr>
                              <m:t>2</m:t>
                            </m:r>
                          </m:sub>
                          <m:sup>
                            <m:r>
                              <a:rPr lang="en-US" sz="2400" i="1" spc="-5">
                                <a:latin typeface="Cambria Math"/>
                                <a:cs typeface="Arial"/>
                              </a:rPr>
                              <m:t>2</m:t>
                            </m:r>
                          </m:sup>
                        </m:sSubSup>
                        <m:r>
                          <a:rPr lang="en-US" sz="2400" i="1" spc="-5">
                            <a:latin typeface="Cambria Math"/>
                            <a:cs typeface="Arial"/>
                          </a:rPr>
                          <m:t>+</m:t>
                        </m:r>
                        <m:r>
                          <a:rPr lang="en-US" sz="2400" i="1" spc="-5">
                            <a:latin typeface="Cambria Math"/>
                            <a:ea typeface="Cambria Math"/>
                            <a:cs typeface="Arial"/>
                          </a:rPr>
                          <m:t>⋯⋯+</m:t>
                        </m:r>
                        <m:sSubSup>
                          <m:sSubSupPr>
                            <m:ctrlPr>
                              <a:rPr lang="en-US" sz="2400" i="1" spc="-5">
                                <a:latin typeface="Cambria Math" panose="02040503050406030204" pitchFamily="18" charset="0"/>
                                <a:cs typeface="Arial"/>
                              </a:rPr>
                            </m:ctrlPr>
                          </m:sSubSupPr>
                          <m:e>
                            <m:r>
                              <a:rPr lang="en-US" sz="2400" i="1" spc="-5">
                                <a:latin typeface="Cambria Math"/>
                                <a:cs typeface="Arial"/>
                              </a:rPr>
                              <m:t>𝐶</m:t>
                            </m:r>
                          </m:e>
                          <m:sub>
                            <m:r>
                              <a:rPr lang="en-US" sz="2400" i="1" spc="-5">
                                <a:latin typeface="Cambria Math"/>
                                <a:cs typeface="Arial"/>
                              </a:rPr>
                              <m:t>h</m:t>
                            </m:r>
                          </m:sub>
                          <m:sup>
                            <m:r>
                              <a:rPr lang="en-US" sz="2400" i="1" spc="-5">
                                <a:latin typeface="Cambria Math"/>
                                <a:cs typeface="Arial"/>
                              </a:rPr>
                              <m:t>2</m:t>
                            </m:r>
                          </m:sup>
                        </m:sSubSup>
                      </m:num>
                      <m:den>
                        <m:r>
                          <a:rPr lang="en-US" sz="2400" i="1" spc="-5">
                            <a:latin typeface="Cambria Math"/>
                            <a:cs typeface="Arial"/>
                          </a:rPr>
                          <m:t>𝑘</m:t>
                        </m:r>
                      </m:den>
                    </m:f>
                    <m:r>
                      <a:rPr lang="en-US" sz="2400" i="1" spc="-5">
                        <a:latin typeface="Cambria Math"/>
                        <a:ea typeface="Cambria Math"/>
                        <a:cs typeface="Arial"/>
                      </a:rPr>
                      <m:t>−</m:t>
                    </m:r>
                    <m:r>
                      <a:rPr lang="en-US" sz="2400" i="1" spc="-5">
                        <a:latin typeface="Cambria Math"/>
                        <a:ea typeface="Cambria Math"/>
                        <a:cs typeface="Arial"/>
                      </a:rPr>
                      <m:t>𝐶</m:t>
                    </m:r>
                    <m:r>
                      <a:rPr lang="en-US" sz="2400" i="1" spc="-5">
                        <a:latin typeface="Cambria Math"/>
                        <a:ea typeface="Cambria Math"/>
                        <a:cs typeface="Arial"/>
                      </a:rPr>
                      <m:t>.</m:t>
                    </m:r>
                    <m:r>
                      <a:rPr lang="en-US" sz="2400" i="1" spc="-5">
                        <a:latin typeface="Cambria Math"/>
                        <a:ea typeface="Cambria Math"/>
                        <a:cs typeface="Arial"/>
                      </a:rPr>
                      <m:t>𝐹</m:t>
                    </m:r>
                    <m:r>
                      <a:rPr lang="en-US" sz="2400" i="1" spc="-5">
                        <a:latin typeface="Cambria Math"/>
                        <a:ea typeface="Cambria Math"/>
                        <a:cs typeface="Arial"/>
                      </a:rPr>
                      <m:t>.=1987.55</m:t>
                    </m:r>
                  </m:oMath>
                </a14:m>
                <a:endParaRPr lang="en-US" sz="2400" b="0" spc="-5" dirty="0">
                  <a:ea typeface="Cambria Math"/>
                  <a:cs typeface="Arial"/>
                </a:endParaRPr>
              </a:p>
              <a:p>
                <a:r>
                  <a:rPr lang="en-US" sz="2400" spc="-5" dirty="0">
                    <a:ea typeface="Cambria" panose="02040503050406030204" pitchFamily="18" charset="0"/>
                    <a:cs typeface="Arial"/>
                  </a:rPr>
                  <a:t>Sum of square of the error, </a:t>
                </a:r>
                <a14:m>
                  <m:oMath xmlns:m="http://schemas.openxmlformats.org/officeDocument/2006/math">
                    <m:r>
                      <m:rPr>
                        <m:sty m:val="p"/>
                      </m:rPr>
                      <a:rPr lang="en-US" sz="2400" spc="-5">
                        <a:latin typeface="Cambria Math"/>
                        <a:ea typeface="Cambria" panose="02040503050406030204" pitchFamily="18" charset="0"/>
                        <a:cs typeface="Arial"/>
                      </a:rPr>
                      <m:t>SSE</m:t>
                    </m:r>
                    <m:r>
                      <a:rPr lang="en-US" sz="2400" spc="-5">
                        <a:latin typeface="Cambria Math"/>
                        <a:ea typeface="Cambria" panose="02040503050406030204" pitchFamily="18" charset="0"/>
                        <a:cs typeface="Arial"/>
                      </a:rPr>
                      <m:t>=</m:t>
                    </m:r>
                    <m:r>
                      <m:rPr>
                        <m:sty m:val="p"/>
                      </m:rPr>
                      <a:rPr lang="en-US" sz="2400" spc="-5">
                        <a:latin typeface="Cambria Math"/>
                        <a:ea typeface="Cambria" panose="02040503050406030204" pitchFamily="18" charset="0"/>
                        <a:cs typeface="Arial"/>
                      </a:rPr>
                      <m:t>SST</m:t>
                    </m:r>
                    <m:r>
                      <a:rPr lang="en-US" sz="2400" spc="-5">
                        <a:latin typeface="Cambria Math"/>
                        <a:ea typeface="Cambria" panose="02040503050406030204" pitchFamily="18" charset="0"/>
                        <a:cs typeface="Arial"/>
                      </a:rPr>
                      <m:t>−</m:t>
                    </m:r>
                    <m:r>
                      <m:rPr>
                        <m:sty m:val="p"/>
                      </m:rPr>
                      <a:rPr lang="en-US" sz="2400" spc="-5">
                        <a:latin typeface="Cambria Math"/>
                        <a:ea typeface="Cambria" panose="02040503050406030204" pitchFamily="18" charset="0"/>
                        <a:cs typeface="Arial"/>
                      </a:rPr>
                      <m:t>SSR</m:t>
                    </m:r>
                    <m:r>
                      <a:rPr lang="en-US" sz="2400" spc="-5">
                        <a:latin typeface="Cambria Math"/>
                        <a:ea typeface="Cambria" panose="02040503050406030204" pitchFamily="18" charset="0"/>
                        <a:cs typeface="Arial"/>
                      </a:rPr>
                      <m:t>−</m:t>
                    </m:r>
                    <m:r>
                      <m:rPr>
                        <m:sty m:val="p"/>
                      </m:rPr>
                      <a:rPr lang="en-US" sz="2400" spc="-5">
                        <a:latin typeface="Cambria Math"/>
                        <a:ea typeface="Cambria" panose="02040503050406030204" pitchFamily="18" charset="0"/>
                        <a:cs typeface="Arial"/>
                      </a:rPr>
                      <m:t>SSC</m:t>
                    </m:r>
                    <m:r>
                      <a:rPr lang="en-US" sz="2400" b="0" i="0" spc="-5" smtClean="0">
                        <a:latin typeface="Cambria Math"/>
                        <a:ea typeface="Cambria" panose="02040503050406030204" pitchFamily="18" charset="0"/>
                        <a:cs typeface="Arial"/>
                      </a:rPr>
                      <m:t>=81.78</m:t>
                    </m:r>
                  </m:oMath>
                </a14:m>
                <a:endParaRPr lang="en-US" sz="2400" spc="-5" dirty="0">
                  <a:ea typeface="Cambria" panose="02040503050406030204" pitchFamily="18" charset="0"/>
                  <a:cs typeface="Arial"/>
                </a:endParaRPr>
              </a:p>
              <a:p>
                <a:pPr marL="0" indent="0">
                  <a:buNone/>
                </a:pPr>
                <a:r>
                  <a:rPr lang="en-US" sz="2200" spc="-5" dirty="0">
                    <a:ea typeface="Cambria" panose="02040503050406030204" pitchFamily="18" charset="0"/>
                    <a:cs typeface="Arial"/>
                  </a:rPr>
                  <a:t> 				</a:t>
                </a:r>
              </a:p>
              <a:p>
                <a:pPr marL="0" indent="0">
                  <a:buNone/>
                </a:pPr>
                <a:r>
                  <a:rPr lang="en-US" sz="2200" spc="-5" dirty="0">
                    <a:ea typeface="Cambria" panose="02040503050406030204" pitchFamily="18" charset="0"/>
                    <a:cs typeface="Arial"/>
                  </a:rPr>
                  <a:t>      </a:t>
                </a:r>
                <a:endParaRPr lang="en-US" sz="2200" b="1" dirty="0">
                  <a:ea typeface="Cambria Math"/>
                </a:endParaRPr>
              </a:p>
              <a:p>
                <a:pPr algn="just"/>
                <a:endParaRPr lang="en-US" sz="2200" b="1" dirty="0">
                  <a:ea typeface="Cambria Math"/>
                </a:endParaRP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90600"/>
                <a:ext cx="8686800" cy="5334000"/>
              </a:xfrm>
              <a:blipFill rotWithShape="1">
                <a:blip r:embed="rId2"/>
                <a:stretch>
                  <a:fillRect l="-842" t="-1829" b="-972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8FBC4F4-EEF4-4FF5-BF79-8A3494B470E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52764" y="-15410"/>
            <a:ext cx="7772400" cy="66009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2400" b="1" dirty="0"/>
              <a:t>Two way ANOVA(CO2)</a:t>
            </a:r>
          </a:p>
          <a:p>
            <a:pPr algn="ctr"/>
            <a:endParaRPr lang="en-US" sz="3000" b="1" dirty="0"/>
          </a:p>
        </p:txBody>
      </p:sp>
      <p:pic>
        <p:nvPicPr>
          <p:cNvPr id="9" name="Picture 8">
            <a:extLst>
              <a:ext uri="{FF2B5EF4-FFF2-40B4-BE49-F238E27FC236}">
                <a16:creationId xmlns:a16="http://schemas.microsoft.com/office/drawing/2014/main" id="{1ADC19E3-0A3E-4813-B3A2-DE01984D3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57221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8686800" cy="5105400"/>
              </a:xfrm>
            </p:spPr>
            <p:txBody>
              <a:bodyPr>
                <a:normAutofit/>
              </a:bodyPr>
              <a:lstStyle/>
              <a:p>
                <a:r>
                  <a:rPr lang="en-US" sz="2200" b="1" dirty="0"/>
                  <a:t>ANOVA Table:</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endParaRPr lang="en-US" sz="2200" dirty="0"/>
              </a:p>
              <a:p>
                <a:endParaRPr lang="en-US" sz="2200" dirty="0"/>
              </a:p>
              <a:p>
                <a:r>
                  <a:rPr lang="en-US" sz="2200" dirty="0"/>
                  <a:t>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𝐹</m:t>
                        </m:r>
                      </m:e>
                      <m:sub>
                        <m:r>
                          <m:rPr>
                            <m:sty m:val="p"/>
                          </m:rPr>
                          <a:rPr lang="en-US" sz="2200" b="0" i="0" smtClean="0">
                            <a:latin typeface="Cambria Math"/>
                          </a:rPr>
                          <m:t>R</m:t>
                        </m:r>
                      </m:sub>
                    </m:sSub>
                    <m:r>
                      <a:rPr lang="en-US" sz="2200" i="1">
                        <a:latin typeface="Cambria Math"/>
                      </a:rPr>
                      <m:t>&gt;</m:t>
                    </m:r>
                    <m:sSub>
                      <m:sSubPr>
                        <m:ctrlPr>
                          <a:rPr lang="en-US" sz="2200" i="1">
                            <a:latin typeface="Cambria Math" panose="02040503050406030204" pitchFamily="18" charset="0"/>
                          </a:rPr>
                        </m:ctrlPr>
                      </m:sSubPr>
                      <m:e>
                        <m:r>
                          <a:rPr lang="en-US" sz="2200" i="1">
                            <a:latin typeface="Cambria Math"/>
                          </a:rPr>
                          <m:t>𝐹</m:t>
                        </m:r>
                      </m:e>
                      <m:sub>
                        <m:d>
                          <m:dPr>
                            <m:ctrlPr>
                              <a:rPr lang="en-US" sz="2200" i="1">
                                <a:latin typeface="Cambria Math" panose="02040503050406030204" pitchFamily="18" charset="0"/>
                              </a:rPr>
                            </m:ctrlPr>
                          </m:dPr>
                          <m:e>
                            <m:r>
                              <a:rPr lang="en-US" sz="2200" i="1">
                                <a:latin typeface="Cambria Math"/>
                              </a:rPr>
                              <m:t>2,</m:t>
                            </m:r>
                            <m:r>
                              <a:rPr lang="en-US" sz="2200" b="0" i="1" smtClean="0">
                                <a:latin typeface="Cambria Math"/>
                              </a:rPr>
                              <m:t>4</m:t>
                            </m:r>
                          </m:e>
                        </m:d>
                      </m:sub>
                    </m:sSub>
                    <m:d>
                      <m:dPr>
                        <m:ctrlPr>
                          <a:rPr lang="en-US" sz="2200" i="1">
                            <a:latin typeface="Cambria Math" panose="02040503050406030204" pitchFamily="18" charset="0"/>
                          </a:rPr>
                        </m:ctrlPr>
                      </m:dPr>
                      <m:e>
                        <m:r>
                          <a:rPr lang="en-US" sz="2200" i="1">
                            <a:latin typeface="Cambria Math"/>
                          </a:rPr>
                          <m:t>0.05</m:t>
                        </m:r>
                      </m:e>
                    </m:d>
                    <m:r>
                      <a:rPr lang="en-US" sz="2200" b="0" i="1" smtClean="0">
                        <a:latin typeface="Cambria Math"/>
                      </a:rPr>
                      <m:t>=6.94 &amp;</m:t>
                    </m:r>
                    <m:sSub>
                      <m:sSubPr>
                        <m:ctrlPr>
                          <a:rPr lang="en-US" sz="2200" i="1">
                            <a:latin typeface="Cambria Math" panose="02040503050406030204" pitchFamily="18" charset="0"/>
                          </a:rPr>
                        </m:ctrlPr>
                      </m:sSubPr>
                      <m:e>
                        <m:r>
                          <a:rPr lang="en-US" sz="2200" b="0" i="1" smtClean="0">
                            <a:latin typeface="Cambria Math"/>
                          </a:rPr>
                          <m:t> </m:t>
                        </m:r>
                        <m:r>
                          <a:rPr lang="en-US" sz="2200" i="1">
                            <a:latin typeface="Cambria Math"/>
                          </a:rPr>
                          <m:t>𝐹</m:t>
                        </m:r>
                      </m:e>
                      <m:sub>
                        <m:r>
                          <m:rPr>
                            <m:sty m:val="p"/>
                          </m:rPr>
                          <a:rPr lang="en-US" sz="2200" b="0" i="0" smtClean="0">
                            <a:latin typeface="Cambria Math"/>
                          </a:rPr>
                          <m:t>C</m:t>
                        </m:r>
                      </m:sub>
                    </m:sSub>
                    <m:r>
                      <a:rPr lang="en-US" sz="2200" i="1">
                        <a:latin typeface="Cambria Math"/>
                      </a:rPr>
                      <m:t>&gt;</m:t>
                    </m:r>
                    <m:sSub>
                      <m:sSubPr>
                        <m:ctrlPr>
                          <a:rPr lang="en-US" sz="2200" i="1">
                            <a:latin typeface="Cambria Math" panose="02040503050406030204" pitchFamily="18" charset="0"/>
                          </a:rPr>
                        </m:ctrlPr>
                      </m:sSubPr>
                      <m:e>
                        <m:r>
                          <a:rPr lang="en-US" sz="2200" i="1">
                            <a:latin typeface="Cambria Math"/>
                          </a:rPr>
                          <m:t>𝐹</m:t>
                        </m:r>
                      </m:e>
                      <m:sub>
                        <m:d>
                          <m:dPr>
                            <m:ctrlPr>
                              <a:rPr lang="en-US" sz="2200" i="1">
                                <a:latin typeface="Cambria Math" panose="02040503050406030204" pitchFamily="18" charset="0"/>
                              </a:rPr>
                            </m:ctrlPr>
                          </m:dPr>
                          <m:e>
                            <m:r>
                              <a:rPr lang="en-US" sz="2200" i="1">
                                <a:latin typeface="Cambria Math"/>
                              </a:rPr>
                              <m:t>2,4</m:t>
                            </m:r>
                          </m:e>
                        </m:d>
                      </m:sub>
                    </m:sSub>
                    <m:d>
                      <m:dPr>
                        <m:ctrlPr>
                          <a:rPr lang="en-US" sz="2200" i="1">
                            <a:latin typeface="Cambria Math" panose="02040503050406030204" pitchFamily="18" charset="0"/>
                          </a:rPr>
                        </m:ctrlPr>
                      </m:dPr>
                      <m:e>
                        <m:r>
                          <a:rPr lang="en-US" sz="2200" i="1">
                            <a:latin typeface="Cambria Math"/>
                          </a:rPr>
                          <m:t>0.05</m:t>
                        </m:r>
                      </m:e>
                    </m:d>
                    <m:r>
                      <a:rPr lang="en-US" sz="2200" b="0" i="1" smtClean="0">
                        <a:latin typeface="Cambria Math"/>
                      </a:rPr>
                      <m:t>=6.94</m:t>
                    </m:r>
                  </m:oMath>
                </a14:m>
                <a:endParaRPr lang="en-US" sz="2200" dirty="0"/>
              </a:p>
              <a:p>
                <a:pPr marL="0" indent="0">
                  <a:buNone/>
                </a:pPr>
                <a:r>
                  <a:rPr lang="en-US" sz="2200" dirty="0"/>
                  <a:t>     We reject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r>
                  <a:rPr lang="en-US" sz="2200" dirty="0"/>
                  <a:t> </a:t>
                </a:r>
              </a:p>
              <a:p>
                <a:endParaRPr lang="en-US" sz="2200" dirty="0"/>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8686800" cy="5105400"/>
              </a:xfrm>
              <a:blipFill rotWithShape="1">
                <a:blip r:embed="rId2"/>
                <a:stretch>
                  <a:fillRect l="-1123" t="-717" b="-2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90354933"/>
                  </p:ext>
                </p:extLst>
              </p:nvPr>
            </p:nvGraphicFramePr>
            <p:xfrm>
              <a:off x="327804" y="1518249"/>
              <a:ext cx="8511397" cy="3412246"/>
            </p:xfrm>
            <a:graphic>
              <a:graphicData uri="http://schemas.openxmlformats.org/drawingml/2006/table">
                <a:tbl>
                  <a:tblPr firstRow="1" bandRow="1">
                    <a:tableStyleId>{5C22544A-7EE6-4342-B048-85BDC9FD1C3A}</a:tableStyleId>
                  </a:tblPr>
                  <a:tblGrid>
                    <a:gridCol w="1063925">
                      <a:extLst>
                        <a:ext uri="{9D8B030D-6E8A-4147-A177-3AD203B41FA5}">
                          <a16:colId xmlns:a16="http://schemas.microsoft.com/office/drawing/2014/main" val="20000"/>
                        </a:ext>
                      </a:extLst>
                    </a:gridCol>
                    <a:gridCol w="1291908">
                      <a:extLst>
                        <a:ext uri="{9D8B030D-6E8A-4147-A177-3AD203B41FA5}">
                          <a16:colId xmlns:a16="http://schemas.microsoft.com/office/drawing/2014/main" val="20001"/>
                        </a:ext>
                      </a:extLst>
                    </a:gridCol>
                    <a:gridCol w="2127849">
                      <a:extLst>
                        <a:ext uri="{9D8B030D-6E8A-4147-A177-3AD203B41FA5}">
                          <a16:colId xmlns:a16="http://schemas.microsoft.com/office/drawing/2014/main" val="20002"/>
                        </a:ext>
                      </a:extLst>
                    </a:gridCol>
                    <a:gridCol w="2583817">
                      <a:extLst>
                        <a:ext uri="{9D8B030D-6E8A-4147-A177-3AD203B41FA5}">
                          <a16:colId xmlns:a16="http://schemas.microsoft.com/office/drawing/2014/main" val="20003"/>
                        </a:ext>
                      </a:extLst>
                    </a:gridCol>
                    <a:gridCol w="1443898">
                      <a:extLst>
                        <a:ext uri="{9D8B030D-6E8A-4147-A177-3AD203B41FA5}">
                          <a16:colId xmlns:a16="http://schemas.microsoft.com/office/drawing/2014/main" val="20004"/>
                        </a:ext>
                      </a:extLst>
                    </a:gridCol>
                  </a:tblGrid>
                  <a:tr h="916078">
                    <a:tc>
                      <a:txBody>
                        <a:bodyPr/>
                        <a:lstStyle/>
                        <a:p>
                          <a:pPr algn="ctr"/>
                          <a:r>
                            <a:rPr lang="en-US" dirty="0"/>
                            <a:t>Source of variation</a:t>
                          </a:r>
                        </a:p>
                      </a:txBody>
                      <a:tcPr/>
                    </a:tc>
                    <a:tc>
                      <a:txBody>
                        <a:bodyPr/>
                        <a:lstStyle/>
                        <a:p>
                          <a:pPr algn="ctr"/>
                          <a:r>
                            <a:rPr lang="en-US" dirty="0"/>
                            <a:t>Sum of squares</a:t>
                          </a:r>
                        </a:p>
                      </a:txBody>
                      <a:tcPr/>
                    </a:tc>
                    <a:tc>
                      <a:txBody>
                        <a:bodyPr/>
                        <a:lstStyle/>
                        <a:p>
                          <a:pPr algn="ctr"/>
                          <a:r>
                            <a:rPr lang="en-US" dirty="0"/>
                            <a:t>Degree of freedom</a:t>
                          </a:r>
                        </a:p>
                      </a:txBody>
                      <a:tcPr/>
                    </a:tc>
                    <a:tc>
                      <a:txBody>
                        <a:bodyPr/>
                        <a:lstStyle/>
                        <a:p>
                          <a:pPr algn="ctr"/>
                          <a:r>
                            <a:rPr lang="en-US" dirty="0"/>
                            <a:t>Mean sum of squares</a:t>
                          </a:r>
                        </a:p>
                      </a:txBody>
                      <a:tcPr/>
                    </a:tc>
                    <a:tc>
                      <a:txBody>
                        <a:bodyPr/>
                        <a:lstStyle/>
                        <a:p>
                          <a:pPr algn="ctr"/>
                          <a14:m>
                            <m:oMath xmlns:m="http://schemas.openxmlformats.org/officeDocument/2006/math">
                              <m:r>
                                <a:rPr lang="en-US" b="1" i="1" smtClean="0">
                                  <a:latin typeface="Cambria Math"/>
                                </a:rPr>
                                <m:t>𝑭</m:t>
                              </m:r>
                            </m:oMath>
                          </a14:m>
                          <a:r>
                            <a:rPr lang="en-US" dirty="0"/>
                            <a:t>-ratio</a:t>
                          </a:r>
                        </a:p>
                      </a:txBody>
                      <a:tcPr/>
                    </a:tc>
                    <a:extLst>
                      <a:ext uri="{0D108BD9-81ED-4DB2-BD59-A6C34878D82A}">
                        <a16:rowId xmlns:a16="http://schemas.microsoft.com/office/drawing/2014/main" val="10000"/>
                      </a:ext>
                    </a:extLst>
                  </a:tr>
                  <a:tr h="641255">
                    <a:tc>
                      <a:txBody>
                        <a:bodyPr/>
                        <a:lstStyle/>
                        <a:p>
                          <a:pPr algn="ctr"/>
                          <a:r>
                            <a:rPr lang="en-US" dirty="0"/>
                            <a:t>Between</a:t>
                          </a:r>
                          <a:r>
                            <a:rPr lang="en-US" baseline="0" dirty="0"/>
                            <a:t> rows</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R</m:t>
                                </m:r>
                                <m:r>
                                  <a:rPr lang="en-US" sz="1800" b="0" i="0" spc="-5" smtClean="0">
                                    <a:latin typeface="Cambria Math"/>
                                    <a:ea typeface="Cambria" panose="02040503050406030204" pitchFamily="18" charset="0"/>
                                    <a:cs typeface="Arial"/>
                                  </a:rPr>
                                  <m:t>=1379.55</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𝑘</m:t>
                                </m:r>
                                <m:r>
                                  <a:rPr lang="en-US" b="0" i="1" smtClean="0">
                                    <a:latin typeface="Cambria Math"/>
                                  </a:rPr>
                                  <m:t>−1=2</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b="0" i="0" spc="-5" smtClean="0">
                                    <a:latin typeface="Cambria Math"/>
                                    <a:ea typeface="Cambria" panose="02040503050406030204" pitchFamily="18" charset="0"/>
                                    <a:cs typeface="Arial"/>
                                  </a:rPr>
                                  <m:t>M</m:t>
                                </m:r>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R</m:t>
                                </m:r>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R</m:t>
                                    </m:r>
                                  </m:num>
                                  <m:den>
                                    <m:r>
                                      <a:rPr lang="en-US" b="0" i="1" smtClean="0">
                                        <a:latin typeface="Cambria Math"/>
                                      </a:rPr>
                                      <m:t>𝑘</m:t>
                                    </m:r>
                                    <m:r>
                                      <a:rPr lang="en-US" b="0" i="1" smtClean="0">
                                        <a:latin typeface="Cambria Math"/>
                                      </a:rPr>
                                      <m:t>−1</m:t>
                                    </m:r>
                                    <m:r>
                                      <m:rPr>
                                        <m:nor/>
                                      </m:rPr>
                                      <a:rPr lang="en-US" dirty="0"/>
                                      <m:t> </m:t>
                                    </m:r>
                                  </m:den>
                                </m:f>
                                <m:r>
                                  <a:rPr lang="en-US" b="0" i="1" dirty="0" smtClean="0">
                                    <a:latin typeface="Cambria Math"/>
                                  </a:rPr>
                                  <m:t>=993.7</m:t>
                                </m:r>
                              </m:oMath>
                            </m:oMathPara>
                          </a14:m>
                          <a:endParaRPr lang="en-US" dirty="0"/>
                        </a:p>
                      </a:txBody>
                      <a:tcPr/>
                    </a:tc>
                    <a:tc rowSpan="3">
                      <a:txBody>
                        <a:bodyPr/>
                        <a:lstStyle/>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sz="1800" b="0" i="1" spc="-5" smtClean="0">
                                        <a:latin typeface="Cambria Math" panose="02040503050406030204" pitchFamily="18" charset="0"/>
                                        <a:cs typeface="Arial"/>
                                      </a:rPr>
                                    </m:ctrlPr>
                                  </m:sSubPr>
                                  <m:e>
                                    <m:r>
                                      <a:rPr lang="en-US" sz="1800" b="0" i="1" spc="-5" smtClean="0">
                                        <a:latin typeface="Cambria Math"/>
                                        <a:cs typeface="Arial"/>
                                      </a:rPr>
                                      <m:t>𝐹</m:t>
                                    </m:r>
                                  </m:e>
                                  <m:sub>
                                    <m:r>
                                      <a:rPr lang="en-US" sz="1800" b="0" i="1" spc="-5" smtClean="0">
                                        <a:latin typeface="Cambria Math"/>
                                        <a:cs typeface="Arial"/>
                                      </a:rPr>
                                      <m:t>𝑅</m:t>
                                    </m:r>
                                  </m:sub>
                                </m:sSub>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b="0" i="0" smtClean="0">
                                        <a:latin typeface="Cambria Math"/>
                                      </a:rPr>
                                      <m:t>M</m:t>
                                    </m:r>
                                    <m:r>
                                      <m:rPr>
                                        <m:sty m:val="p"/>
                                      </m:rPr>
                                      <a:rPr lang="en-US" sz="1800" i="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R</m:t>
                                    </m:r>
                                  </m:num>
                                  <m:den>
                                    <m:r>
                                      <m:rPr>
                                        <m:sty m:val="p"/>
                                      </m:rPr>
                                      <a:rPr lang="en-US" b="0" i="0" smtClean="0">
                                        <a:latin typeface="Cambria Math"/>
                                      </a:rPr>
                                      <m:t>M</m:t>
                                    </m:r>
                                    <m:r>
                                      <m:rPr>
                                        <m:sty m:val="p"/>
                                      </m:rPr>
                                      <a:rPr lang="en-US" sz="1800" i="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den>
                                </m:f>
                                <m:r>
                                  <a:rPr lang="en-US" sz="1800" b="0" i="1" spc="-5" smtClean="0">
                                    <a:latin typeface="Cambria Math"/>
                                    <a:ea typeface="Cambria" panose="02040503050406030204" pitchFamily="18" charset="0"/>
                                    <a:cs typeface="Arial"/>
                                  </a:rPr>
                                  <m:t>=12.15</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sz="1800" b="0" i="1" spc="-5" smtClean="0">
                                        <a:latin typeface="Cambria Math" panose="02040503050406030204" pitchFamily="18" charset="0"/>
                                        <a:cs typeface="Arial"/>
                                      </a:rPr>
                                    </m:ctrlPr>
                                  </m:sSubPr>
                                  <m:e>
                                    <m:r>
                                      <a:rPr lang="en-US" sz="1800" b="0" i="1" spc="-5" smtClean="0">
                                        <a:latin typeface="Cambria Math"/>
                                        <a:cs typeface="Arial"/>
                                      </a:rPr>
                                      <m:t>𝐹</m:t>
                                    </m:r>
                                  </m:e>
                                  <m:sub>
                                    <m:r>
                                      <a:rPr lang="en-US" sz="1800" b="0" i="1" spc="-5" smtClean="0">
                                        <a:latin typeface="Cambria Math"/>
                                        <a:cs typeface="Arial"/>
                                      </a:rPr>
                                      <m:t>𝐶</m:t>
                                    </m:r>
                                  </m:sub>
                                </m:sSub>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b="0" i="0" smtClean="0">
                                        <a:latin typeface="Cambria Math"/>
                                      </a:rPr>
                                      <m:t>M</m:t>
                                    </m:r>
                                    <m:r>
                                      <m:rPr>
                                        <m:sty m:val="p"/>
                                      </m:rPr>
                                      <a:rPr lang="en-US" sz="1800" i="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C</m:t>
                                    </m:r>
                                  </m:num>
                                  <m:den>
                                    <m:r>
                                      <m:rPr>
                                        <m:sty m:val="p"/>
                                      </m:rPr>
                                      <a:rPr lang="en-US" b="0" i="0" smtClean="0">
                                        <a:latin typeface="Cambria Math"/>
                                      </a:rPr>
                                      <m:t>M</m:t>
                                    </m:r>
                                    <m:r>
                                      <m:rPr>
                                        <m:sty m:val="p"/>
                                      </m:rPr>
                                      <a:rPr lang="en-US" sz="1800" i="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den>
                                </m:f>
                                <m:r>
                                  <a:rPr lang="en-US" sz="1800" b="0" i="1" spc="-5" smtClean="0">
                                    <a:latin typeface="Cambria Math"/>
                                    <a:ea typeface="Cambria" panose="02040503050406030204" pitchFamily="18" charset="0"/>
                                    <a:cs typeface="Arial"/>
                                  </a:rPr>
                                  <m:t>=8.43</m:t>
                                </m:r>
                              </m:oMath>
                            </m:oMathPara>
                          </a14:m>
                          <a:endParaRPr lang="en-US" dirty="0"/>
                        </a:p>
                      </a:txBody>
                      <a:tcPr/>
                    </a:tc>
                    <a:extLst>
                      <a:ext uri="{0D108BD9-81ED-4DB2-BD59-A6C34878D82A}">
                        <a16:rowId xmlns:a16="http://schemas.microsoft.com/office/drawing/2014/main" val="10001"/>
                      </a:ext>
                    </a:extLst>
                  </a:tr>
                  <a:tr h="641255">
                    <a:tc>
                      <a:txBody>
                        <a:bodyPr/>
                        <a:lstStyle/>
                        <a:p>
                          <a:pPr algn="ctr"/>
                          <a:r>
                            <a:rPr lang="en-US" dirty="0"/>
                            <a:t>Between column</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C</m:t>
                                </m:r>
                                <m:r>
                                  <a:rPr lang="en-US" sz="1800" b="0" i="0" spc="-5" smtClean="0">
                                    <a:latin typeface="Cambria Math"/>
                                    <a:ea typeface="Cambria" panose="02040503050406030204" pitchFamily="18" charset="0"/>
                                    <a:cs typeface="Arial"/>
                                  </a:rPr>
                                  <m:t>=1987.55</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h</m:t>
                                </m:r>
                                <m:r>
                                  <a:rPr lang="en-US" b="0" i="1" smtClean="0">
                                    <a:latin typeface="Cambria Math"/>
                                  </a:rPr>
                                  <m:t>−1=2</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b="0" i="0" spc="-5" smtClean="0">
                                    <a:latin typeface="Cambria Math"/>
                                    <a:ea typeface="Cambria" panose="02040503050406030204" pitchFamily="18" charset="0"/>
                                    <a:cs typeface="Arial"/>
                                  </a:rPr>
                                  <m:t>M</m:t>
                                </m:r>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C</m:t>
                                </m:r>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W</m:t>
                                    </m:r>
                                  </m:num>
                                  <m:den>
                                    <m:r>
                                      <a:rPr lang="en-US" sz="1800" b="0" i="1" spc="-5" smtClean="0">
                                        <a:latin typeface="Cambria Math"/>
                                        <a:ea typeface="Cambria" panose="02040503050406030204" pitchFamily="18" charset="0"/>
                                        <a:cs typeface="Arial"/>
                                      </a:rPr>
                                      <m:t>h</m:t>
                                    </m:r>
                                    <m:r>
                                      <a:rPr lang="en-US" sz="1800" b="0" i="1" spc="-5" smtClean="0">
                                        <a:latin typeface="Cambria Math"/>
                                        <a:ea typeface="Cambria" panose="02040503050406030204" pitchFamily="18" charset="0"/>
                                        <a:cs typeface="Arial"/>
                                      </a:rPr>
                                      <m:t>−</m:t>
                                    </m:r>
                                    <m:r>
                                      <m:rPr>
                                        <m:nor/>
                                      </m:rPr>
                                      <a:rPr lang="en-US" sz="1800" b="0" i="0" spc="-5" smtClean="0">
                                        <a:latin typeface="Cambria Math"/>
                                        <a:ea typeface="Cambria" panose="02040503050406030204" pitchFamily="18" charset="0"/>
                                        <a:cs typeface="Arial"/>
                                      </a:rPr>
                                      <m:t>1</m:t>
                                    </m:r>
                                    <m:r>
                                      <m:rPr>
                                        <m:nor/>
                                      </m:rPr>
                                      <a:rPr lang="en-US" dirty="0"/>
                                      <m:t> </m:t>
                                    </m:r>
                                  </m:den>
                                </m:f>
                                <m:r>
                                  <a:rPr lang="en-US" b="0" i="1" dirty="0" smtClean="0">
                                    <a:latin typeface="Cambria Math"/>
                                  </a:rPr>
                                  <m:t>=689.7</m:t>
                                </m:r>
                              </m:oMath>
                            </m:oMathPara>
                          </a14:m>
                          <a:endParaRPr lang="en-US" dirty="0"/>
                        </a:p>
                      </a:txBody>
                      <a:tcPr/>
                    </a:tc>
                    <a:tc vMerge="1">
                      <a:txBody>
                        <a:bodyPr/>
                        <a:lstStyle/>
                        <a:p>
                          <a:endParaRPr lang="en-US" dirty="0"/>
                        </a:p>
                      </a:txBody>
                      <a:tcPr/>
                    </a:tc>
                    <a:extLst>
                      <a:ext uri="{0D108BD9-81ED-4DB2-BD59-A6C34878D82A}">
                        <a16:rowId xmlns:a16="http://schemas.microsoft.com/office/drawing/2014/main" val="10002"/>
                      </a:ext>
                    </a:extLst>
                  </a:tr>
                  <a:tr h="941016">
                    <a:tc>
                      <a:txBody>
                        <a:bodyPr/>
                        <a:lstStyle/>
                        <a:p>
                          <a:pPr algn="ctr"/>
                          <a:r>
                            <a:rPr lang="en-US" dirty="0"/>
                            <a:t>Error</a:t>
                          </a:r>
                        </a:p>
                      </a:txBody>
                      <a:tcPr/>
                    </a:tc>
                    <a:tc>
                      <a:txBody>
                        <a:bodyPr/>
                        <a:lstStyle/>
                        <a:p>
                          <a:pPr algn="ctr"/>
                          <a14:m>
                            <m:oMathPara xmlns:m="http://schemas.openxmlformats.org/officeDocument/2006/math">
                              <m:oMathParaPr>
                                <m:jc m:val="left"/>
                              </m:oMathParaPr>
                              <m:oMath xmlns:m="http://schemas.openxmlformats.org/officeDocument/2006/math">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r>
                                  <a:rPr lang="en-US" sz="1800" b="0" i="0" spc="-5" smtClean="0">
                                    <a:latin typeface="Cambria Math"/>
                                    <a:ea typeface="Cambria" panose="02040503050406030204" pitchFamily="18" charset="0"/>
                                    <a:cs typeface="Arial"/>
                                  </a:rPr>
                                  <m:t>=327.12</m:t>
                                </m:r>
                              </m:oMath>
                            </m:oMathPara>
                          </a14:m>
                          <a:endParaRPr lang="en-US" dirty="0"/>
                        </a:p>
                      </a:txBody>
                      <a:tcPr/>
                    </a:tc>
                    <a:tc>
                      <a:txBody>
                        <a:bodyPr/>
                        <a:lstStyle/>
                        <a:p>
                          <a:pPr algn="ctr"/>
                          <a14:m>
                            <m:oMathPara xmlns:m="http://schemas.openxmlformats.org/officeDocument/2006/math">
                              <m:oMathParaPr>
                                <m:jc m:val="left"/>
                              </m:oMathParaPr>
                              <m:oMath xmlns:m="http://schemas.openxmlformats.org/officeDocument/2006/math">
                                <m:d>
                                  <m:dPr>
                                    <m:ctrlPr>
                                      <a:rPr lang="en-US" i="1" smtClean="0">
                                        <a:latin typeface="Cambria Math" panose="02040503050406030204" pitchFamily="18" charset="0"/>
                                      </a:rPr>
                                    </m:ctrlPr>
                                  </m:dPr>
                                  <m:e>
                                    <m:r>
                                      <a:rPr lang="en-US" b="0" i="1" smtClean="0">
                                        <a:latin typeface="Cambria Math"/>
                                      </a:rPr>
                                      <m:t>𝑘</m:t>
                                    </m:r>
                                    <m:r>
                                      <a:rPr lang="en-US" b="0" i="1" smtClean="0">
                                        <a:latin typeface="Cambria Math"/>
                                      </a:rPr>
                                      <m:t>−1</m:t>
                                    </m:r>
                                  </m:e>
                                </m:d>
                                <m:d>
                                  <m:dPr>
                                    <m:ctrlPr>
                                      <a:rPr lang="en-US" i="1" smtClean="0">
                                        <a:latin typeface="Cambria Math" panose="02040503050406030204" pitchFamily="18" charset="0"/>
                                      </a:rPr>
                                    </m:ctrlPr>
                                  </m:dPr>
                                  <m:e>
                                    <m:r>
                                      <a:rPr lang="en-US" b="0" i="1" smtClean="0">
                                        <a:latin typeface="Cambria Math"/>
                                      </a:rPr>
                                      <m:t>h</m:t>
                                    </m:r>
                                    <m:r>
                                      <a:rPr lang="en-US" b="0" i="1" smtClean="0">
                                        <a:latin typeface="Cambria Math"/>
                                      </a:rPr>
                                      <m:t>−1</m:t>
                                    </m:r>
                                    <m:r>
                                      <m:rPr>
                                        <m:nor/>
                                      </m:rPr>
                                      <a:rPr lang="en-US" dirty="0"/>
                                      <m:t> </m:t>
                                    </m:r>
                                  </m:e>
                                </m:d>
                                <m:r>
                                  <a:rPr lang="en-US" b="0" i="1" dirty="0" smtClean="0">
                                    <a:latin typeface="Cambria Math"/>
                                  </a:rPr>
                                  <m:t>=4</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800" b="0" i="0" spc="-5" smtClean="0">
                                    <a:latin typeface="Cambria Math"/>
                                    <a:ea typeface="Cambria" panose="02040503050406030204" pitchFamily="18" charset="0"/>
                                    <a:cs typeface="Arial"/>
                                  </a:rPr>
                                  <m:t>M</m:t>
                                </m:r>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r>
                                  <a:rPr lang="en-US" sz="1800" b="0" i="0" spc="-5" smtClean="0">
                                    <a:latin typeface="Cambria Math"/>
                                    <a:ea typeface="Cambria" panose="02040503050406030204" pitchFamily="18" charset="0"/>
                                    <a:cs typeface="Arial"/>
                                  </a:rPr>
                                  <m:t>=</m:t>
                                </m:r>
                                <m:f>
                                  <m:fPr>
                                    <m:ctrlPr>
                                      <a:rPr lang="en-US" i="1" smtClean="0">
                                        <a:latin typeface="Cambria Math" panose="02040503050406030204" pitchFamily="18" charset="0"/>
                                      </a:rPr>
                                    </m:ctrlPr>
                                  </m:fPr>
                                  <m:num>
                                    <m:r>
                                      <m:rPr>
                                        <m:sty m:val="p"/>
                                      </m:rPr>
                                      <a:rPr lang="en-US" sz="1800" spc="-5" smtClean="0">
                                        <a:latin typeface="Cambria Math"/>
                                        <a:ea typeface="Cambria" panose="02040503050406030204" pitchFamily="18" charset="0"/>
                                        <a:cs typeface="Arial"/>
                                      </a:rPr>
                                      <m:t>SS</m:t>
                                    </m:r>
                                    <m:r>
                                      <m:rPr>
                                        <m:sty m:val="p"/>
                                      </m:rPr>
                                      <a:rPr lang="en-US" sz="1800" b="0" i="0" spc="-5" smtClean="0">
                                        <a:latin typeface="Cambria Math"/>
                                        <a:ea typeface="Cambria" panose="02040503050406030204" pitchFamily="18" charset="0"/>
                                        <a:cs typeface="Arial"/>
                                      </a:rPr>
                                      <m:t>E</m:t>
                                    </m:r>
                                  </m:num>
                                  <m:den>
                                    <m:d>
                                      <m:dPr>
                                        <m:ctrlPr>
                                          <a:rPr lang="en-US" i="1" smtClean="0">
                                            <a:latin typeface="Cambria Math" panose="02040503050406030204" pitchFamily="18" charset="0"/>
                                          </a:rPr>
                                        </m:ctrlPr>
                                      </m:dPr>
                                      <m:e>
                                        <m:r>
                                          <a:rPr lang="en-US" b="0" i="1" smtClean="0">
                                            <a:latin typeface="Cambria Math"/>
                                          </a:rPr>
                                          <m:t>𝑘</m:t>
                                        </m:r>
                                        <m:r>
                                          <a:rPr lang="en-US" b="0" i="1" smtClean="0">
                                            <a:latin typeface="Cambria Math"/>
                                          </a:rPr>
                                          <m:t>−1</m:t>
                                        </m:r>
                                      </m:e>
                                    </m:d>
                                    <m:d>
                                      <m:dPr>
                                        <m:ctrlPr>
                                          <a:rPr lang="en-US" i="1" smtClean="0">
                                            <a:latin typeface="Cambria Math" panose="02040503050406030204" pitchFamily="18" charset="0"/>
                                          </a:rPr>
                                        </m:ctrlPr>
                                      </m:dPr>
                                      <m:e>
                                        <m:r>
                                          <a:rPr lang="en-US" b="0" i="1" smtClean="0">
                                            <a:latin typeface="Cambria Math"/>
                                          </a:rPr>
                                          <m:t>h</m:t>
                                        </m:r>
                                        <m:r>
                                          <a:rPr lang="en-US" b="0" i="1" smtClean="0">
                                            <a:latin typeface="Cambria Math"/>
                                          </a:rPr>
                                          <m:t>−1</m:t>
                                        </m:r>
                                        <m:r>
                                          <m:rPr>
                                            <m:nor/>
                                          </m:rPr>
                                          <a:rPr lang="en-US" dirty="0"/>
                                          <m:t> </m:t>
                                        </m:r>
                                      </m:e>
                                    </m:d>
                                  </m:den>
                                </m:f>
                                <m:r>
                                  <a:rPr lang="en-US" b="0" i="1" dirty="0" smtClean="0">
                                    <a:latin typeface="Cambria Math"/>
                                  </a:rPr>
                                  <m:t>=81.78</m:t>
                                </m:r>
                              </m:oMath>
                            </m:oMathPara>
                          </a14:m>
                          <a:endParaRPr lang="en-US" dirty="0"/>
                        </a:p>
                      </a:txBody>
                      <a:tcPr/>
                    </a:tc>
                    <a:tc vMerge="1">
                      <a:txBody>
                        <a:bodyPr/>
                        <a:lstStyle/>
                        <a:p>
                          <a:endParaRPr lang="en-US" dirty="0"/>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90354933"/>
                  </p:ext>
                </p:extLst>
              </p:nvPr>
            </p:nvGraphicFramePr>
            <p:xfrm>
              <a:off x="327804" y="1518249"/>
              <a:ext cx="8511397" cy="3139604"/>
            </p:xfrm>
            <a:graphic>
              <a:graphicData uri="http://schemas.openxmlformats.org/drawingml/2006/table">
                <a:tbl>
                  <a:tblPr firstRow="1" bandRow="1">
                    <a:tableStyleId>{5C22544A-7EE6-4342-B048-85BDC9FD1C3A}</a:tableStyleId>
                  </a:tblPr>
                  <a:tblGrid>
                    <a:gridCol w="1063925">
                      <a:extLst>
                        <a:ext uri="{9D8B030D-6E8A-4147-A177-3AD203B41FA5}">
                          <a16:colId xmlns:a16="http://schemas.microsoft.com/office/drawing/2014/main" val="20000"/>
                        </a:ext>
                      </a:extLst>
                    </a:gridCol>
                    <a:gridCol w="1291908">
                      <a:extLst>
                        <a:ext uri="{9D8B030D-6E8A-4147-A177-3AD203B41FA5}">
                          <a16:colId xmlns:a16="http://schemas.microsoft.com/office/drawing/2014/main" val="20001"/>
                        </a:ext>
                      </a:extLst>
                    </a:gridCol>
                    <a:gridCol w="2127849">
                      <a:extLst>
                        <a:ext uri="{9D8B030D-6E8A-4147-A177-3AD203B41FA5}">
                          <a16:colId xmlns:a16="http://schemas.microsoft.com/office/drawing/2014/main" val="20002"/>
                        </a:ext>
                      </a:extLst>
                    </a:gridCol>
                    <a:gridCol w="2583817">
                      <a:extLst>
                        <a:ext uri="{9D8B030D-6E8A-4147-A177-3AD203B41FA5}">
                          <a16:colId xmlns:a16="http://schemas.microsoft.com/office/drawing/2014/main" val="20003"/>
                        </a:ext>
                      </a:extLst>
                    </a:gridCol>
                    <a:gridCol w="1443898">
                      <a:extLst>
                        <a:ext uri="{9D8B030D-6E8A-4147-A177-3AD203B41FA5}">
                          <a16:colId xmlns:a16="http://schemas.microsoft.com/office/drawing/2014/main" val="20004"/>
                        </a:ext>
                      </a:extLst>
                    </a:gridCol>
                  </a:tblGrid>
                  <a:tr h="916078">
                    <a:tc>
                      <a:txBody>
                        <a:bodyPr/>
                        <a:lstStyle/>
                        <a:p>
                          <a:pPr algn="ctr"/>
                          <a:r>
                            <a:rPr lang="en-US" dirty="0"/>
                            <a:t>Source of variation</a:t>
                          </a:r>
                        </a:p>
                      </a:txBody>
                      <a:tcPr/>
                    </a:tc>
                    <a:tc>
                      <a:txBody>
                        <a:bodyPr/>
                        <a:lstStyle/>
                        <a:p>
                          <a:pPr algn="ctr"/>
                          <a:r>
                            <a:rPr lang="en-US" dirty="0"/>
                            <a:t>Sum of squares</a:t>
                          </a:r>
                        </a:p>
                      </a:txBody>
                      <a:tcPr/>
                    </a:tc>
                    <a:tc>
                      <a:txBody>
                        <a:bodyPr/>
                        <a:lstStyle/>
                        <a:p>
                          <a:pPr algn="ctr"/>
                          <a:r>
                            <a:rPr lang="en-US" dirty="0"/>
                            <a:t>Degree of freedom</a:t>
                          </a:r>
                        </a:p>
                      </a:txBody>
                      <a:tcPr/>
                    </a:tc>
                    <a:tc>
                      <a:txBody>
                        <a:bodyPr/>
                        <a:lstStyle/>
                        <a:p>
                          <a:pPr algn="ctr"/>
                          <a:r>
                            <a:rPr lang="en-US" dirty="0"/>
                            <a:t>Mean sum of squares</a:t>
                          </a:r>
                        </a:p>
                      </a:txBody>
                      <a:tcPr/>
                    </a:tc>
                    <a:tc>
                      <a:txBody>
                        <a:bodyPr/>
                        <a:lstStyle/>
                        <a:p>
                          <a:endParaRPr lang="en-US"/>
                        </a:p>
                      </a:txBody>
                      <a:tcPr>
                        <a:blipFill>
                          <a:blip r:embed="rId3"/>
                          <a:stretch>
                            <a:fillRect l="-490295" t="-3311" r="-1688" b="-243046"/>
                          </a:stretch>
                        </a:blipFill>
                      </a:tcPr>
                    </a:tc>
                    <a:extLst>
                      <a:ext uri="{0D108BD9-81ED-4DB2-BD59-A6C34878D82A}">
                        <a16:rowId xmlns:a16="http://schemas.microsoft.com/office/drawing/2014/main" val="10000"/>
                      </a:ext>
                    </a:extLst>
                  </a:tr>
                  <a:tr h="641255">
                    <a:tc>
                      <a:txBody>
                        <a:bodyPr/>
                        <a:lstStyle/>
                        <a:p>
                          <a:pPr algn="ctr"/>
                          <a:r>
                            <a:rPr lang="en-US" dirty="0"/>
                            <a:t>Between</a:t>
                          </a:r>
                          <a:r>
                            <a:rPr lang="en-US" baseline="0" dirty="0"/>
                            <a:t> rows</a:t>
                          </a:r>
                        </a:p>
                      </a:txBody>
                      <a:tcPr/>
                    </a:tc>
                    <a:tc>
                      <a:txBody>
                        <a:bodyPr/>
                        <a:lstStyle/>
                        <a:p>
                          <a:endParaRPr lang="en-US"/>
                        </a:p>
                      </a:txBody>
                      <a:tcPr>
                        <a:blipFill>
                          <a:blip r:embed="rId3"/>
                          <a:stretch>
                            <a:fillRect l="-83019" t="-148571" r="-478774" b="-249524"/>
                          </a:stretch>
                        </a:blipFill>
                      </a:tcPr>
                    </a:tc>
                    <a:tc>
                      <a:txBody>
                        <a:bodyPr/>
                        <a:lstStyle/>
                        <a:p>
                          <a:endParaRPr lang="en-US"/>
                        </a:p>
                      </a:txBody>
                      <a:tcPr>
                        <a:blipFill>
                          <a:blip r:embed="rId3"/>
                          <a:stretch>
                            <a:fillRect l="-111175" t="-148571" r="-190831" b="-249524"/>
                          </a:stretch>
                        </a:blipFill>
                      </a:tcPr>
                    </a:tc>
                    <a:tc>
                      <a:txBody>
                        <a:bodyPr/>
                        <a:lstStyle/>
                        <a:p>
                          <a:endParaRPr lang="en-US"/>
                        </a:p>
                      </a:txBody>
                      <a:tcPr>
                        <a:blipFill>
                          <a:blip r:embed="rId3"/>
                          <a:stretch>
                            <a:fillRect l="-173412" t="-148571" r="-56706" b="-249524"/>
                          </a:stretch>
                        </a:blipFill>
                      </a:tcPr>
                    </a:tc>
                    <a:tc rowSpan="3">
                      <a:txBody>
                        <a:bodyPr/>
                        <a:lstStyle/>
                        <a:p>
                          <a:endParaRPr lang="en-US"/>
                        </a:p>
                      </a:txBody>
                      <a:tcPr>
                        <a:blipFill>
                          <a:blip r:embed="rId3"/>
                          <a:stretch>
                            <a:fillRect l="-490295" t="-42740" r="-1688" b="-548"/>
                          </a:stretch>
                        </a:blipFill>
                      </a:tcPr>
                    </a:tc>
                    <a:extLst>
                      <a:ext uri="{0D108BD9-81ED-4DB2-BD59-A6C34878D82A}">
                        <a16:rowId xmlns:a16="http://schemas.microsoft.com/office/drawing/2014/main" val="10001"/>
                      </a:ext>
                    </a:extLst>
                  </a:tr>
                  <a:tr h="641255">
                    <a:tc>
                      <a:txBody>
                        <a:bodyPr/>
                        <a:lstStyle/>
                        <a:p>
                          <a:pPr algn="ctr"/>
                          <a:r>
                            <a:rPr lang="en-US" dirty="0"/>
                            <a:t>Between column</a:t>
                          </a:r>
                        </a:p>
                      </a:txBody>
                      <a:tcPr/>
                    </a:tc>
                    <a:tc>
                      <a:txBody>
                        <a:bodyPr/>
                        <a:lstStyle/>
                        <a:p>
                          <a:endParaRPr lang="en-US"/>
                        </a:p>
                      </a:txBody>
                      <a:tcPr>
                        <a:blipFill>
                          <a:blip r:embed="rId3"/>
                          <a:stretch>
                            <a:fillRect l="-83019" t="-248571" r="-478774" b="-149524"/>
                          </a:stretch>
                        </a:blipFill>
                      </a:tcPr>
                    </a:tc>
                    <a:tc>
                      <a:txBody>
                        <a:bodyPr/>
                        <a:lstStyle/>
                        <a:p>
                          <a:endParaRPr lang="en-US"/>
                        </a:p>
                      </a:txBody>
                      <a:tcPr>
                        <a:blipFill>
                          <a:blip r:embed="rId3"/>
                          <a:stretch>
                            <a:fillRect l="-111175" t="-248571" r="-190831" b="-149524"/>
                          </a:stretch>
                        </a:blipFill>
                      </a:tcPr>
                    </a:tc>
                    <a:tc>
                      <a:txBody>
                        <a:bodyPr/>
                        <a:lstStyle/>
                        <a:p>
                          <a:endParaRPr lang="en-US"/>
                        </a:p>
                      </a:txBody>
                      <a:tcPr>
                        <a:blipFill>
                          <a:blip r:embed="rId3"/>
                          <a:stretch>
                            <a:fillRect l="-173412" t="-248571" r="-56706" b="-149524"/>
                          </a:stretch>
                        </a:blipFill>
                      </a:tcPr>
                    </a:tc>
                    <a:tc vMerge="1">
                      <a:txBody>
                        <a:bodyPr/>
                        <a:lstStyle/>
                        <a:p>
                          <a:endParaRPr lang="en-US" dirty="0"/>
                        </a:p>
                      </a:txBody>
                      <a:tcPr/>
                    </a:tc>
                    <a:extLst>
                      <a:ext uri="{0D108BD9-81ED-4DB2-BD59-A6C34878D82A}">
                        <a16:rowId xmlns:a16="http://schemas.microsoft.com/office/drawing/2014/main" val="10002"/>
                      </a:ext>
                    </a:extLst>
                  </a:tr>
                  <a:tr h="941016">
                    <a:tc>
                      <a:txBody>
                        <a:bodyPr/>
                        <a:lstStyle/>
                        <a:p>
                          <a:pPr algn="ctr"/>
                          <a:r>
                            <a:rPr lang="en-US" dirty="0"/>
                            <a:t>Error</a:t>
                          </a:r>
                        </a:p>
                      </a:txBody>
                      <a:tcPr/>
                    </a:tc>
                    <a:tc>
                      <a:txBody>
                        <a:bodyPr/>
                        <a:lstStyle/>
                        <a:p>
                          <a:endParaRPr lang="en-US"/>
                        </a:p>
                      </a:txBody>
                      <a:tcPr>
                        <a:blipFill>
                          <a:blip r:embed="rId3"/>
                          <a:stretch>
                            <a:fillRect l="-83019" t="-236129" r="-478774" b="-1290"/>
                          </a:stretch>
                        </a:blipFill>
                      </a:tcPr>
                    </a:tc>
                    <a:tc>
                      <a:txBody>
                        <a:bodyPr/>
                        <a:lstStyle/>
                        <a:p>
                          <a:endParaRPr lang="en-US"/>
                        </a:p>
                      </a:txBody>
                      <a:tcPr>
                        <a:blipFill>
                          <a:blip r:embed="rId3"/>
                          <a:stretch>
                            <a:fillRect l="-111175" t="-236129" r="-190831" b="-1290"/>
                          </a:stretch>
                        </a:blipFill>
                      </a:tcPr>
                    </a:tc>
                    <a:tc>
                      <a:txBody>
                        <a:bodyPr/>
                        <a:lstStyle/>
                        <a:p>
                          <a:endParaRPr lang="en-US"/>
                        </a:p>
                      </a:txBody>
                      <a:tcPr>
                        <a:blipFill>
                          <a:blip r:embed="rId3"/>
                          <a:stretch>
                            <a:fillRect l="-173412" t="-236129" r="-56706" b="-1290"/>
                          </a:stretch>
                        </a:blipFill>
                      </a:tcPr>
                    </a:tc>
                    <a:tc vMerge="1">
                      <a:txBody>
                        <a:bodyPr/>
                        <a:lstStyle/>
                        <a:p>
                          <a:endParaRPr lang="en-US" dirty="0"/>
                        </a:p>
                      </a:txBody>
                      <a:tcPr/>
                    </a:tc>
                    <a:extLst>
                      <a:ext uri="{0D108BD9-81ED-4DB2-BD59-A6C34878D82A}">
                        <a16:rowId xmlns:a16="http://schemas.microsoft.com/office/drawing/2014/main" val="10003"/>
                      </a:ext>
                    </a:extLst>
                  </a:tr>
                </a:tbl>
              </a:graphicData>
            </a:graphic>
          </p:graphicFrame>
        </mc:Fallback>
      </mc:AlternateContent>
      <p:sp>
        <p:nvSpPr>
          <p:cNvPr id="5" name="Title 1"/>
          <p:cNvSpPr txBox="1">
            <a:spLocks/>
          </p:cNvSpPr>
          <p:nvPr/>
        </p:nvSpPr>
        <p:spPr>
          <a:xfrm>
            <a:off x="1371600" y="-20547"/>
            <a:ext cx="7772400" cy="63014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2400" b="1" dirty="0"/>
              <a:t>Two way ANOVA(CO2)</a:t>
            </a:r>
          </a:p>
          <a:p>
            <a:pPr algn="ctr"/>
            <a:endParaRPr lang="en-US" sz="3000" b="1" dirty="0"/>
          </a:p>
        </p:txBody>
      </p:sp>
      <p:sp>
        <p:nvSpPr>
          <p:cNvPr id="2" name="Date Placeholder 1"/>
          <p:cNvSpPr>
            <a:spLocks noGrp="1"/>
          </p:cNvSpPr>
          <p:nvPr>
            <p:ph type="dt" sz="half" idx="10"/>
          </p:nvPr>
        </p:nvSpPr>
        <p:spPr/>
        <p:txBody>
          <a:bodyPr/>
          <a:lstStyle/>
          <a:p>
            <a:fld id="{20B9344C-9047-4F9B-A781-CF053A6D1C3D}" type="datetime1">
              <a:rPr lang="en-US" smtClean="0"/>
              <a:t>4/26/2023</a:t>
            </a:fld>
            <a:endParaRPr lang="en-US"/>
          </a:p>
        </p:txBody>
      </p:sp>
      <p:sp>
        <p:nvSpPr>
          <p:cNvPr id="7" name="Footer Placeholder 6"/>
          <p:cNvSpPr>
            <a:spLocks noGrp="1"/>
          </p:cNvSpPr>
          <p:nvPr>
            <p:ph type="ftr" sz="quarter" idx="11"/>
          </p:nvPr>
        </p:nvSpPr>
        <p:spPr/>
        <p:txBody>
          <a:bodyPr/>
          <a:lstStyle/>
          <a:p>
            <a:r>
              <a:rPr lang="en-US"/>
              <a:t>Faculty Name  Dr. Kunti Mishra     Unit II</a:t>
            </a:r>
          </a:p>
        </p:txBody>
      </p:sp>
      <p:sp>
        <p:nvSpPr>
          <p:cNvPr id="8" name="Slide Number Placeholder 7"/>
          <p:cNvSpPr>
            <a:spLocks noGrp="1"/>
          </p:cNvSpPr>
          <p:nvPr>
            <p:ph type="sldNum" sz="quarter" idx="12"/>
          </p:nvPr>
        </p:nvSpPr>
        <p:spPr/>
        <p:txBody>
          <a:bodyPr/>
          <a:lstStyle/>
          <a:p>
            <a:fld id="{B6F15528-21DE-4FAA-801E-634DDDAF4B2B}" type="slidenum">
              <a:rPr lang="en-US" smtClean="0"/>
              <a:pPr/>
              <a:t>128</a:t>
            </a:fld>
            <a:endParaRPr lang="en-US"/>
          </a:p>
        </p:txBody>
      </p:sp>
      <p:pic>
        <p:nvPicPr>
          <p:cNvPr id="9" name="Picture 8">
            <a:extLst>
              <a:ext uri="{FF2B5EF4-FFF2-40B4-BE49-F238E27FC236}">
                <a16:creationId xmlns:a16="http://schemas.microsoft.com/office/drawing/2014/main" id="{380873D2-B6FC-4329-B7AC-CC10176D0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99781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1" end="11"/>
                                            </p:txEl>
                                          </p:spTgt>
                                        </p:tgtEl>
                                        <p:attrNameLst>
                                          <p:attrName>style.visibility</p:attrName>
                                        </p:attrNameLst>
                                      </p:cBhvr>
                                      <p:to>
                                        <p:strVal val="visible"/>
                                      </p:to>
                                    </p:set>
                                    <p:animEffect transition="in" filter="fade">
                                      <p:cBhvr>
                                        <p:cTn id="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686800" cy="4953000"/>
              </a:xfrm>
            </p:spPr>
            <p:txBody>
              <a:bodyPr>
                <a:normAutofit/>
              </a:bodyPr>
              <a:lstStyle/>
              <a:p>
                <a:pPr marL="0" indent="0" algn="just">
                  <a:buNone/>
                </a:pPr>
                <a:r>
                  <a:rPr lang="en-US" sz="2200" b="1" spc="-5" dirty="0">
                    <a:ea typeface="Cambria" panose="02040503050406030204" pitchFamily="18" charset="0"/>
                    <a:cs typeface="Arial"/>
                  </a:rPr>
                  <a:t>Q1: </a:t>
                </a:r>
                <a:r>
                  <a:rPr lang="en-US" sz="2200" b="0" spc="-5" dirty="0">
                    <a:ea typeface="Cambria" panose="02040503050406030204" pitchFamily="18" charset="0"/>
                    <a:cs typeface="Arial"/>
                  </a:rPr>
                  <a:t>Three Variety </a:t>
                </a:r>
                <a14:m>
                  <m:oMath xmlns:m="http://schemas.openxmlformats.org/officeDocument/2006/math">
                    <m:r>
                      <a:rPr lang="en-US" sz="2200" b="0" i="1" spc="-5" smtClean="0">
                        <a:latin typeface="Cambria Math"/>
                        <a:ea typeface="Cambria" panose="02040503050406030204" pitchFamily="18" charset="0"/>
                        <a:cs typeface="Arial"/>
                      </a:rPr>
                      <m:t>𝐴</m:t>
                    </m:r>
                    <m:r>
                      <a:rPr lang="en-US" sz="2200" b="0" i="1" spc="-5" smtClean="0">
                        <a:latin typeface="Cambria Math"/>
                        <a:ea typeface="Cambria" panose="02040503050406030204" pitchFamily="18" charset="0"/>
                        <a:cs typeface="Arial"/>
                      </a:rPr>
                      <m:t>,</m:t>
                    </m:r>
                    <m:r>
                      <a:rPr lang="en-US" sz="2200" b="0" i="1" spc="-5" smtClean="0">
                        <a:latin typeface="Cambria Math"/>
                        <a:ea typeface="Cambria" panose="02040503050406030204" pitchFamily="18" charset="0"/>
                        <a:cs typeface="Arial"/>
                      </a:rPr>
                      <m:t>𝐵</m:t>
                    </m:r>
                  </m:oMath>
                </a14:m>
                <a:r>
                  <a:rPr lang="en-US" sz="2200" b="0" spc="-5" dirty="0">
                    <a:ea typeface="Cambria" panose="02040503050406030204" pitchFamily="18" charset="0"/>
                    <a:cs typeface="Arial"/>
                  </a:rPr>
                  <a:t> and </a:t>
                </a:r>
                <a14:m>
                  <m:oMath xmlns:m="http://schemas.openxmlformats.org/officeDocument/2006/math">
                    <m:r>
                      <a:rPr lang="en-US" sz="2200" b="0" i="1" spc="-5" smtClean="0">
                        <a:latin typeface="Cambria Math"/>
                        <a:ea typeface="Cambria" panose="02040503050406030204" pitchFamily="18" charset="0"/>
                        <a:cs typeface="Arial"/>
                      </a:rPr>
                      <m:t>𝐶</m:t>
                    </m:r>
                  </m:oMath>
                </a14:m>
                <a:r>
                  <a:rPr lang="en-US" sz="2200" b="0" spc="-5" dirty="0">
                    <a:ea typeface="Cambria" panose="02040503050406030204" pitchFamily="18" charset="0"/>
                    <a:cs typeface="Arial"/>
                  </a:rPr>
                  <a:t> of wheat are shown in 5 plots each and the following yields per acre were obtained-</a:t>
                </a:r>
              </a:p>
              <a:p>
                <a:pPr marL="0" indent="0" algn="just">
                  <a:buNone/>
                </a:pPr>
                <a:endParaRPr lang="en-US" sz="2200" b="0" spc="-5" dirty="0">
                  <a:ea typeface="Cambria" panose="02040503050406030204" pitchFamily="18" charset="0"/>
                  <a:cs typeface="Arial"/>
                </a:endParaRPr>
              </a:p>
              <a:p>
                <a:pPr marL="0" indent="0" algn="just">
                  <a:buNone/>
                </a:pPr>
                <a:endParaRPr lang="en-US" sz="2200" spc="-5" dirty="0">
                  <a:ea typeface="Cambria" panose="02040503050406030204" pitchFamily="18" charset="0"/>
                  <a:cs typeface="Arial"/>
                </a:endParaRPr>
              </a:p>
              <a:p>
                <a:pPr algn="just"/>
                <a:endParaRPr lang="en-US" sz="2200" spc="-5" dirty="0">
                  <a:ea typeface="Cambria" panose="02040503050406030204" pitchFamily="18" charset="0"/>
                  <a:cs typeface="Arial"/>
                </a:endParaRPr>
              </a:p>
              <a:p>
                <a:pPr marL="0" indent="0" algn="just">
                  <a:buNone/>
                </a:pPr>
                <a:endParaRPr lang="en-US" sz="2400" spc="-5" dirty="0">
                  <a:latin typeface="Cambria" panose="02040503050406030204" pitchFamily="18" charset="0"/>
                  <a:ea typeface="Cambria" panose="02040503050406030204" pitchFamily="18" charset="0"/>
                  <a:cs typeface="Arial"/>
                </a:endParaRPr>
              </a:p>
              <a:p>
                <a:pPr marL="0" indent="0" algn="just">
                  <a:buNone/>
                </a:pPr>
                <a:endParaRPr lang="en-US" sz="2200" i="1" dirty="0"/>
              </a:p>
              <a:p>
                <a:pPr marL="0" indent="0" algn="just">
                  <a:buNone/>
                </a:pPr>
                <a:endParaRPr lang="en-US" sz="2200" b="1" dirty="0">
                  <a:ea typeface="Cambria Math"/>
                </a:endParaRPr>
              </a:p>
              <a:p>
                <a:pPr marL="0" indent="0">
                  <a:buNone/>
                </a:pPr>
                <a:r>
                  <a:rPr lang="en-US" sz="2200" dirty="0"/>
                  <a:t>Set up a table of analysis of variance and find out whether there is any significant difference between the mean yields of these varieties.(Test at 5% level of significance)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686800" cy="4953000"/>
              </a:xfrm>
              <a:blipFill>
                <a:blip r:embed="rId2"/>
                <a:stretch>
                  <a:fillRect l="-912" t="-861" r="-91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BAA0BB0A-86AA-4F29-AA71-DC6B69F748F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r>
              <a:rPr lang="en-US" dirty="0"/>
              <a:t> </a:t>
            </a:r>
            <a:fld id="{B6F15528-21DE-4FAA-801E-634DDDAF4B2B}" type="slidenum">
              <a:rPr lang="en-US" smtClean="0"/>
              <a:pPr/>
              <a:t>129</a:t>
            </a:fld>
            <a:endParaRPr lang="en-US" dirty="0"/>
          </a:p>
        </p:txBody>
      </p:sp>
      <p:sp>
        <p:nvSpPr>
          <p:cNvPr id="7" name="Title 1"/>
          <p:cNvSpPr txBox="1">
            <a:spLocks/>
          </p:cNvSpPr>
          <p:nvPr/>
        </p:nvSpPr>
        <p:spPr>
          <a:xfrm>
            <a:off x="1371600" y="136524"/>
            <a:ext cx="7772400" cy="7778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2400" b="1" dirty="0"/>
              <a:t>Daily Quiz(CO2)</a:t>
            </a:r>
            <a:endParaRPr kumimoji="0" lang="en-US" sz="2400" b="1" i="0" u="none" strike="noStrike" kern="1200" cap="none" spc="0" normalizeH="0" baseline="0" noProof="0" dirty="0">
              <a:ln>
                <a:noFill/>
              </a:ln>
              <a:solidFill>
                <a:schemeClr val="dk1"/>
              </a:solidFill>
              <a:effectLst/>
              <a:uLnTx/>
              <a:uFillTx/>
            </a:endParaRPr>
          </a:p>
          <a:p>
            <a:pPr algn="ctr"/>
            <a:endParaRPr lang="en-US" sz="3000" b="1" dirty="0"/>
          </a:p>
        </p:txBody>
      </p:sp>
      <p:graphicFrame>
        <p:nvGraphicFramePr>
          <p:cNvPr id="9" name="Table 8"/>
          <p:cNvGraphicFramePr>
            <a:graphicFrameLocks noGrp="1"/>
          </p:cNvGraphicFramePr>
          <p:nvPr/>
        </p:nvGraphicFramePr>
        <p:xfrm>
          <a:off x="457200" y="2209800"/>
          <a:ext cx="6096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A</a:t>
                      </a:r>
                    </a:p>
                  </a:txBody>
                  <a:tcPr/>
                </a:tc>
                <a:tc>
                  <a:txBody>
                    <a:bodyPr/>
                    <a:lstStyle/>
                    <a:p>
                      <a:pPr algn="ctr"/>
                      <a:r>
                        <a:rPr lang="en-US" dirty="0"/>
                        <a:t>B</a:t>
                      </a:r>
                    </a:p>
                  </a:txBody>
                  <a:tcPr/>
                </a:tc>
                <a:tc>
                  <a:txBody>
                    <a:bodyPr/>
                    <a:lstStyle/>
                    <a:p>
                      <a:pPr algn="ctr"/>
                      <a:r>
                        <a:rPr lang="en-US" dirty="0"/>
                        <a:t>C</a:t>
                      </a:r>
                    </a:p>
                  </a:txBody>
                  <a:tcPr/>
                </a:tc>
                <a:extLst>
                  <a:ext uri="{0D108BD9-81ED-4DB2-BD59-A6C34878D82A}">
                    <a16:rowId xmlns:a16="http://schemas.microsoft.com/office/drawing/2014/main" val="10000"/>
                  </a:ext>
                </a:extLst>
              </a:tr>
              <a:tr h="370840">
                <a:tc>
                  <a:txBody>
                    <a:bodyPr/>
                    <a:lstStyle/>
                    <a:p>
                      <a:pPr algn="ctr"/>
                      <a:r>
                        <a:rPr lang="en-US" dirty="0"/>
                        <a:t>8</a:t>
                      </a:r>
                    </a:p>
                  </a:txBody>
                  <a:tcPr/>
                </a:tc>
                <a:tc>
                  <a:txBody>
                    <a:bodyPr/>
                    <a:lstStyle/>
                    <a:p>
                      <a:pPr algn="ctr"/>
                      <a:r>
                        <a:rPr lang="en-US" dirty="0"/>
                        <a:t>7</a:t>
                      </a:r>
                    </a:p>
                  </a:txBody>
                  <a:tcPr/>
                </a:tc>
                <a:tc>
                  <a:txBody>
                    <a:bodyPr/>
                    <a:lstStyle/>
                    <a:p>
                      <a:pPr algn="ctr"/>
                      <a:r>
                        <a:rPr lang="en-US" dirty="0"/>
                        <a:t>12</a:t>
                      </a:r>
                    </a:p>
                  </a:txBody>
                  <a:tcPr/>
                </a:tc>
                <a:extLst>
                  <a:ext uri="{0D108BD9-81ED-4DB2-BD59-A6C34878D82A}">
                    <a16:rowId xmlns:a16="http://schemas.microsoft.com/office/drawing/2014/main" val="10001"/>
                  </a:ext>
                </a:extLst>
              </a:tr>
              <a:tr h="370840">
                <a:tc>
                  <a:txBody>
                    <a:bodyPr/>
                    <a:lstStyle/>
                    <a:p>
                      <a:pPr algn="ctr"/>
                      <a:r>
                        <a:rPr lang="en-US" dirty="0"/>
                        <a:t>10</a:t>
                      </a:r>
                    </a:p>
                  </a:txBody>
                  <a:tcPr/>
                </a:tc>
                <a:tc>
                  <a:txBody>
                    <a:bodyPr/>
                    <a:lstStyle/>
                    <a:p>
                      <a:pPr algn="ctr"/>
                      <a:r>
                        <a:rPr lang="en-US" dirty="0"/>
                        <a:t>5</a:t>
                      </a:r>
                    </a:p>
                  </a:txBody>
                  <a:tcPr/>
                </a:tc>
                <a:tc>
                  <a:txBody>
                    <a:bodyPr/>
                    <a:lstStyle/>
                    <a:p>
                      <a:pPr algn="ctr"/>
                      <a:r>
                        <a:rPr lang="en-US" dirty="0"/>
                        <a:t>9</a:t>
                      </a:r>
                    </a:p>
                  </a:txBody>
                  <a:tcPr/>
                </a:tc>
                <a:extLst>
                  <a:ext uri="{0D108BD9-81ED-4DB2-BD59-A6C34878D82A}">
                    <a16:rowId xmlns:a16="http://schemas.microsoft.com/office/drawing/2014/main" val="10002"/>
                  </a:ext>
                </a:extLst>
              </a:tr>
              <a:tr h="370840">
                <a:tc>
                  <a:txBody>
                    <a:bodyPr/>
                    <a:lstStyle/>
                    <a:p>
                      <a:pPr algn="ctr"/>
                      <a:r>
                        <a:rPr lang="en-US" dirty="0"/>
                        <a:t>7</a:t>
                      </a:r>
                    </a:p>
                  </a:txBody>
                  <a:tcPr/>
                </a:tc>
                <a:tc>
                  <a:txBody>
                    <a:bodyPr/>
                    <a:lstStyle/>
                    <a:p>
                      <a:pPr algn="ctr"/>
                      <a:r>
                        <a:rPr lang="en-US" dirty="0"/>
                        <a:t>10</a:t>
                      </a:r>
                    </a:p>
                  </a:txBody>
                  <a:tcPr/>
                </a:tc>
                <a:tc>
                  <a:txBody>
                    <a:bodyPr/>
                    <a:lstStyle/>
                    <a:p>
                      <a:pPr algn="ctr"/>
                      <a:r>
                        <a:rPr lang="en-US" dirty="0"/>
                        <a:t>13</a:t>
                      </a:r>
                    </a:p>
                  </a:txBody>
                  <a:tcPr/>
                </a:tc>
                <a:extLst>
                  <a:ext uri="{0D108BD9-81ED-4DB2-BD59-A6C34878D82A}">
                    <a16:rowId xmlns:a16="http://schemas.microsoft.com/office/drawing/2014/main" val="10003"/>
                  </a:ext>
                </a:extLst>
              </a:tr>
              <a:tr h="370840">
                <a:tc>
                  <a:txBody>
                    <a:bodyPr/>
                    <a:lstStyle/>
                    <a:p>
                      <a:pPr algn="ctr"/>
                      <a:r>
                        <a:rPr lang="en-US" dirty="0"/>
                        <a:t>14</a:t>
                      </a:r>
                    </a:p>
                  </a:txBody>
                  <a:tcPr/>
                </a:tc>
                <a:tc>
                  <a:txBody>
                    <a:bodyPr/>
                    <a:lstStyle/>
                    <a:p>
                      <a:pPr algn="ctr"/>
                      <a:r>
                        <a:rPr lang="en-US" dirty="0"/>
                        <a:t>9</a:t>
                      </a:r>
                    </a:p>
                  </a:txBody>
                  <a:tcPr/>
                </a:tc>
                <a:tc>
                  <a:txBody>
                    <a:bodyPr/>
                    <a:lstStyle/>
                    <a:p>
                      <a:pPr algn="ctr"/>
                      <a:r>
                        <a:rPr lang="en-US" dirty="0"/>
                        <a:t>12</a:t>
                      </a:r>
                    </a:p>
                  </a:txBody>
                  <a:tcPr/>
                </a:tc>
                <a:extLst>
                  <a:ext uri="{0D108BD9-81ED-4DB2-BD59-A6C34878D82A}">
                    <a16:rowId xmlns:a16="http://schemas.microsoft.com/office/drawing/2014/main" val="10004"/>
                  </a:ext>
                </a:extLst>
              </a:tr>
              <a:tr h="370840">
                <a:tc>
                  <a:txBody>
                    <a:bodyPr/>
                    <a:lstStyle/>
                    <a:p>
                      <a:pPr algn="ctr"/>
                      <a:r>
                        <a:rPr lang="en-US" dirty="0"/>
                        <a:t>11</a:t>
                      </a:r>
                    </a:p>
                  </a:txBody>
                  <a:tcPr/>
                </a:tc>
                <a:tc>
                  <a:txBody>
                    <a:bodyPr/>
                    <a:lstStyle/>
                    <a:p>
                      <a:pPr algn="ctr"/>
                      <a:r>
                        <a:rPr lang="en-US" dirty="0"/>
                        <a:t>9</a:t>
                      </a:r>
                    </a:p>
                  </a:txBody>
                  <a:tcPr/>
                </a:tc>
                <a:tc>
                  <a:txBody>
                    <a:bodyPr/>
                    <a:lstStyle/>
                    <a:p>
                      <a:pPr algn="ctr"/>
                      <a:r>
                        <a:rPr lang="en-US" dirty="0"/>
                        <a:t>14</a:t>
                      </a:r>
                    </a:p>
                  </a:txBody>
                  <a:tcPr/>
                </a:tc>
                <a:extLst>
                  <a:ext uri="{0D108BD9-81ED-4DB2-BD59-A6C34878D82A}">
                    <a16:rowId xmlns:a16="http://schemas.microsoft.com/office/drawing/2014/main" val="10005"/>
                  </a:ext>
                </a:extLst>
              </a:tr>
            </a:tbl>
          </a:graphicData>
        </a:graphic>
      </p:graphicFrame>
      <p:pic>
        <p:nvPicPr>
          <p:cNvPr id="10" name="Picture 9">
            <a:extLst>
              <a:ext uri="{FF2B5EF4-FFF2-40B4-BE49-F238E27FC236}">
                <a16:creationId xmlns:a16="http://schemas.microsoft.com/office/drawing/2014/main" id="{94D27BF5-6604-47F1-A13E-7570191DA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49383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FBA7AAA-CCC4-42FE-9EAD-AAFFC025763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CO-PSO </a:t>
            </a:r>
            <a:r>
              <a:rPr lang="en-US" sz="2400" b="1" dirty="0"/>
              <a:t>Mapping(CO2)</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57200" y="1676400"/>
            <a:ext cx="8229600" cy="4525963"/>
          </a:xfrm>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	</a:t>
            </a:r>
          </a:p>
          <a:p>
            <a:pPr marL="0" indent="0">
              <a:buNone/>
            </a:pPr>
            <a:endParaRPr lang="en-US" sz="2200" dirty="0"/>
          </a:p>
          <a:p>
            <a:pPr marL="0" indent="0">
              <a:buNone/>
            </a:pPr>
            <a:endParaRPr lang="en-US" sz="2200" dirty="0"/>
          </a:p>
          <a:p>
            <a:pPr marL="0" indent="0" algn="ctr">
              <a:buNone/>
            </a:pPr>
            <a:r>
              <a:rPr lang="en-US" sz="2200" dirty="0"/>
              <a:t>*L= Low	*M= Medium         *H= High</a:t>
            </a:r>
          </a:p>
          <a:p>
            <a:pPr marL="0" indent="0">
              <a:buNone/>
            </a:pP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2666599007"/>
              </p:ext>
            </p:extLst>
          </p:nvPr>
        </p:nvGraphicFramePr>
        <p:xfrm>
          <a:off x="1828800" y="1295400"/>
          <a:ext cx="5181600" cy="3605868"/>
        </p:xfrm>
        <a:graphic>
          <a:graphicData uri="http://schemas.openxmlformats.org/drawingml/2006/table">
            <a:tbl>
              <a:tblPr firstRow="1" firstCol="1" bandRow="1">
                <a:tableStyleId>{5C22544A-7EE6-4342-B048-85BDC9FD1C3A}</a:tableStyleId>
              </a:tblPr>
              <a:tblGrid>
                <a:gridCol w="950899">
                  <a:extLst>
                    <a:ext uri="{9D8B030D-6E8A-4147-A177-3AD203B41FA5}">
                      <a16:colId xmlns:a16="http://schemas.microsoft.com/office/drawing/2014/main" val="20000"/>
                    </a:ext>
                  </a:extLst>
                </a:gridCol>
                <a:gridCol w="974092">
                  <a:extLst>
                    <a:ext uri="{9D8B030D-6E8A-4147-A177-3AD203B41FA5}">
                      <a16:colId xmlns:a16="http://schemas.microsoft.com/office/drawing/2014/main" val="20001"/>
                    </a:ext>
                  </a:extLst>
                </a:gridCol>
                <a:gridCol w="881321">
                  <a:extLst>
                    <a:ext uri="{9D8B030D-6E8A-4147-A177-3AD203B41FA5}">
                      <a16:colId xmlns:a16="http://schemas.microsoft.com/office/drawing/2014/main" val="20002"/>
                    </a:ext>
                  </a:extLst>
                </a:gridCol>
                <a:gridCol w="1187644">
                  <a:extLst>
                    <a:ext uri="{9D8B030D-6E8A-4147-A177-3AD203B41FA5}">
                      <a16:colId xmlns:a16="http://schemas.microsoft.com/office/drawing/2014/main" val="20003"/>
                    </a:ext>
                  </a:extLst>
                </a:gridCol>
                <a:gridCol w="1187644">
                  <a:extLst>
                    <a:ext uri="{9D8B030D-6E8A-4147-A177-3AD203B41FA5}">
                      <a16:colId xmlns:a16="http://schemas.microsoft.com/office/drawing/2014/main" val="68036629"/>
                    </a:ext>
                  </a:extLst>
                </a:gridCol>
              </a:tblGrid>
              <a:tr h="600978">
                <a:tc>
                  <a:txBody>
                    <a:bodyPr/>
                    <a:lstStyle/>
                    <a:p>
                      <a:pPr marL="0" marR="0" algn="ctr">
                        <a:lnSpc>
                          <a:spcPct val="115000"/>
                        </a:lnSpc>
                        <a:spcBef>
                          <a:spcPts val="0"/>
                        </a:spcBef>
                        <a:spcAft>
                          <a:spcPts val="0"/>
                        </a:spcAft>
                      </a:pPr>
                      <a:r>
                        <a:rPr lang="en-US" sz="2200" dirty="0">
                          <a:solidFill>
                            <a:schemeClr val="bg1"/>
                          </a:solidFill>
                          <a:effectLst/>
                        </a:rPr>
                        <a:t>CO</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PSO1</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PSO2</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PSO3</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PSO4</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600978">
                <a:tc>
                  <a:txBody>
                    <a:bodyPr/>
                    <a:lstStyle/>
                    <a:p>
                      <a:pPr marL="0" marR="0" algn="ctr">
                        <a:lnSpc>
                          <a:spcPct val="115000"/>
                        </a:lnSpc>
                        <a:spcBef>
                          <a:spcPts val="0"/>
                        </a:spcBef>
                        <a:spcAft>
                          <a:spcPts val="0"/>
                        </a:spcAft>
                      </a:pPr>
                      <a:r>
                        <a:rPr lang="en-US" sz="2200" dirty="0">
                          <a:solidFill>
                            <a:schemeClr val="bg1"/>
                          </a:solidFill>
                          <a:effectLst/>
                        </a:rPr>
                        <a:t>CO.1</a:t>
                      </a:r>
                      <a:endParaRPr lang="en-US" sz="2200"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gn="ctr">
                        <a:lnSpc>
                          <a:spcPct val="115000"/>
                        </a:lnSpc>
                        <a:spcBef>
                          <a:spcPts val="0"/>
                        </a:spcBef>
                        <a:spcAft>
                          <a:spcPts val="0"/>
                        </a:spcAft>
                      </a:pPr>
                      <a:r>
                        <a:rPr lang="en-US" sz="2200" dirty="0">
                          <a:solidFill>
                            <a:schemeClr val="tx1"/>
                          </a:solidFill>
                          <a:effectLst/>
                          <a:latin typeface="+mn-lt"/>
                          <a:ea typeface="+mn-ea"/>
                          <a:cs typeface="+mn-cs"/>
                        </a:rPr>
                        <a:t>H</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00978">
                <a:tc>
                  <a:txBody>
                    <a:bodyPr/>
                    <a:lstStyle/>
                    <a:p>
                      <a:pPr marL="0" marR="0" algn="ctr">
                        <a:lnSpc>
                          <a:spcPct val="115000"/>
                        </a:lnSpc>
                        <a:spcBef>
                          <a:spcPts val="0"/>
                        </a:spcBef>
                        <a:spcAft>
                          <a:spcPts val="0"/>
                        </a:spcAft>
                      </a:pPr>
                      <a:r>
                        <a:rPr lang="en-US" sz="2200" b="1" dirty="0">
                          <a:solidFill>
                            <a:schemeClr val="bg1"/>
                          </a:solidFill>
                          <a:effectLst/>
                        </a:rPr>
                        <a:t>CO.2</a:t>
                      </a:r>
                      <a:endParaRPr lang="en-US" sz="2200" b="1"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600978">
                <a:tc>
                  <a:txBody>
                    <a:bodyPr/>
                    <a:lstStyle/>
                    <a:p>
                      <a:pPr marL="0" marR="0" algn="ctr">
                        <a:lnSpc>
                          <a:spcPct val="115000"/>
                        </a:lnSpc>
                        <a:spcBef>
                          <a:spcPts val="0"/>
                        </a:spcBef>
                        <a:spcAft>
                          <a:spcPts val="0"/>
                        </a:spcAft>
                      </a:pPr>
                      <a:r>
                        <a:rPr lang="en-US" sz="2200" dirty="0">
                          <a:solidFill>
                            <a:schemeClr val="bg1"/>
                          </a:solidFill>
                          <a:effectLst/>
                        </a:rPr>
                        <a:t>CO.3</a:t>
                      </a:r>
                      <a:endParaRPr lang="en-US" sz="2200"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b="0" dirty="0">
                          <a:solidFill>
                            <a:schemeClr val="tx1"/>
                          </a:solidFill>
                          <a:effectLst/>
                          <a:latin typeface="Calibri"/>
                          <a:ea typeface="Calibri"/>
                          <a:cs typeface="Times New Roman"/>
                        </a:rPr>
                        <a:t>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rPr>
                        <a:t>M</a:t>
                      </a:r>
                      <a:endParaRPr lang="en-US" sz="22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rPr>
                        <a:t>M</a:t>
                      </a:r>
                      <a:endParaRPr lang="en-US" sz="22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rPr>
                        <a:t>M</a:t>
                      </a:r>
                      <a:endParaRPr lang="en-US" sz="22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00978">
                <a:tc>
                  <a:txBody>
                    <a:bodyPr/>
                    <a:lstStyle/>
                    <a:p>
                      <a:pPr marL="0" marR="0" algn="ctr">
                        <a:lnSpc>
                          <a:spcPct val="115000"/>
                        </a:lnSpc>
                        <a:spcBef>
                          <a:spcPts val="0"/>
                        </a:spcBef>
                        <a:spcAft>
                          <a:spcPts val="0"/>
                        </a:spcAft>
                      </a:pPr>
                      <a:r>
                        <a:rPr lang="en-US" sz="2200" dirty="0">
                          <a:solidFill>
                            <a:schemeClr val="bg1"/>
                          </a:solidFill>
                          <a:effectLst/>
                        </a:rPr>
                        <a:t>CO.4</a:t>
                      </a:r>
                      <a:endParaRPr lang="en-US" sz="2200"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rPr>
                        <a:t>H</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00978">
                <a:tc>
                  <a:txBody>
                    <a:bodyPr/>
                    <a:lstStyle/>
                    <a:p>
                      <a:pPr marL="0" marR="0" algn="ctr">
                        <a:lnSpc>
                          <a:spcPct val="115000"/>
                        </a:lnSpc>
                        <a:spcBef>
                          <a:spcPts val="0"/>
                        </a:spcBef>
                        <a:spcAft>
                          <a:spcPts val="0"/>
                        </a:spcAft>
                      </a:pPr>
                      <a:r>
                        <a:rPr lang="en-US" sz="2200" dirty="0">
                          <a:solidFill>
                            <a:schemeClr val="bg1"/>
                          </a:solidFill>
                          <a:effectLst/>
                        </a:rPr>
                        <a:t>CO.5</a:t>
                      </a:r>
                      <a:endParaRPr lang="en-US" sz="2200"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rPr>
                        <a:t>H</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10" name="Picture 9">
            <a:extLst>
              <a:ext uri="{FF2B5EF4-FFF2-40B4-BE49-F238E27FC236}">
                <a16:creationId xmlns:a16="http://schemas.microsoft.com/office/drawing/2014/main" id="{BE325C70-964B-4BFE-BBED-3DECBF0CE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674332166"/>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Test of hypothesis</a:t>
                </a:r>
              </a:p>
              <a:p>
                <a:pPr>
                  <a:buFont typeface="Wingdings" pitchFamily="2" charset="2"/>
                  <a:buChar char="ü"/>
                </a:pPr>
                <a:r>
                  <a:rPr lang="en-US" sz="2200" dirty="0"/>
                  <a:t>Test of hypothesis about difference between two population mean</a:t>
                </a:r>
              </a:p>
              <a:p>
                <a:pPr>
                  <a:buFont typeface="Wingdings" pitchFamily="2" charset="2"/>
                  <a:buChar char="ü"/>
                </a:pPr>
                <a:r>
                  <a:rPr lang="en-US" sz="2200" dirty="0">
                    <a:latin typeface="Times New Roman" pitchFamily="18" charset="0"/>
                    <a:cs typeface="Times New Roman" pitchFamily="18" charset="0"/>
                  </a:rPr>
                  <a:t>To test the significance of the difference between the mean of two small samples.</a:t>
                </a:r>
              </a:p>
              <a:p>
                <a:pPr>
                  <a:buFont typeface="Wingdings" pitchFamily="2" charset="2"/>
                  <a:buChar char="ü"/>
                </a:pP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2</m:t>
                        </m:r>
                      </m:sup>
                    </m:sSup>
                  </m:oMath>
                </a14:m>
                <a:r>
                  <a:rPr lang="en-US" sz="2200" dirty="0"/>
                  <a:t> test</a:t>
                </a:r>
              </a:p>
              <a:p>
                <a:pPr>
                  <a:buFont typeface="Wingdings" pitchFamily="2" charset="2"/>
                  <a:buChar char="ü"/>
                </a:pPr>
                <a:r>
                  <a:rPr lang="en-US" sz="2200" dirty="0" err="1">
                    <a:latin typeface="Times New Roman" pitchFamily="18" charset="0"/>
                    <a:cs typeface="Times New Roman" pitchFamily="18" charset="0"/>
                  </a:rPr>
                  <a:t>Anova</a:t>
                </a:r>
                <a:endParaRPr lang="en-US" sz="2200" dirty="0">
                  <a:latin typeface="Times New Roman" pitchFamily="18" charset="0"/>
                  <a:cs typeface="Times New Roman" pitchFamily="18" charset="0"/>
                </a:endParaRPr>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15"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C139979-0859-4F55-A4BD-F12385B8027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Recap(CO2)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A1099710-2741-4C18-B9A6-189F1EC6F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80505297"/>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Control Charts</a:t>
            </a:r>
            <a:endParaRPr lang="en-US" sz="2200" dirty="0"/>
          </a:p>
          <a:p>
            <a:r>
              <a:rPr lang="en-US" sz="2200" dirty="0"/>
              <a:t>That process variable can be plotted on a </a:t>
            </a:r>
            <a:r>
              <a:rPr lang="en-US" sz="2200" b="1" dirty="0"/>
              <a:t>control chart</a:t>
            </a:r>
            <a:r>
              <a:rPr lang="en-US" sz="2200" dirty="0"/>
              <a:t> over time. The </a:t>
            </a:r>
            <a:r>
              <a:rPr lang="en-US" sz="2200" b="1" dirty="0"/>
              <a:t>objective</a:t>
            </a:r>
            <a:r>
              <a:rPr lang="en-US" sz="2200" dirty="0"/>
              <a:t> of the </a:t>
            </a:r>
            <a:r>
              <a:rPr lang="en-US" sz="2200" b="1" dirty="0"/>
              <a:t>control chart</a:t>
            </a:r>
            <a:r>
              <a:rPr lang="en-US" sz="2200" dirty="0"/>
              <a:t> is to find any "special" causes of variation as well as to reflect the process improvements that have been made.</a:t>
            </a:r>
          </a:p>
          <a:p>
            <a:pPr marL="0" indent="0">
              <a:buNone/>
            </a:pPr>
            <a:endParaRPr lang="en-US" sz="2200" dirty="0"/>
          </a:p>
        </p:txBody>
      </p:sp>
      <p:sp>
        <p:nvSpPr>
          <p:cNvPr id="4" name="Date Placeholder 3"/>
          <p:cNvSpPr>
            <a:spLocks noGrp="1"/>
          </p:cNvSpPr>
          <p:nvPr>
            <p:ph type="dt" sz="half" idx="10"/>
          </p:nvPr>
        </p:nvSpPr>
        <p:spPr/>
        <p:txBody>
          <a:bodyPr/>
          <a:lstStyle/>
          <a:p>
            <a:fld id="{EB7C5D68-7138-4E2F-98A7-87F3927549B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Topic objective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BF2776EB-C1E7-4A8D-9533-B82D302F0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44662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Statistical Quality Control (SQC)</a:t>
            </a:r>
          </a:p>
          <a:p>
            <a:pPr marL="0" indent="0" algn="just">
              <a:buNone/>
            </a:pPr>
            <a:r>
              <a:rPr lang="en-US" sz="2200" dirty="0"/>
              <a:t>SQC refers to the use of statistical methods to monitoring &amp; maintaining the quality of product &amp; services.</a:t>
            </a:r>
          </a:p>
          <a:p>
            <a:pPr marL="0" indent="0" algn="just">
              <a:buNone/>
            </a:pPr>
            <a:r>
              <a:rPr lang="en-US" sz="2200" b="1" dirty="0"/>
              <a:t>Method of SQC:</a:t>
            </a:r>
          </a:p>
          <a:p>
            <a:pPr marL="0" indent="0" algn="just">
              <a:buNone/>
            </a:pPr>
            <a:r>
              <a:rPr lang="en-US" sz="2200" dirty="0"/>
              <a:t>SQC are applied to two distinct phase of plant operation, they are</a:t>
            </a:r>
          </a:p>
          <a:p>
            <a:pPr marL="514350" indent="-514350" algn="just">
              <a:buAutoNum type="arabicPeriod"/>
            </a:pPr>
            <a:r>
              <a:rPr lang="en-US" sz="2200" dirty="0"/>
              <a:t>Process control</a:t>
            </a:r>
          </a:p>
          <a:p>
            <a:pPr marL="514350" indent="-514350" algn="just">
              <a:buAutoNum type="arabicPeriod"/>
            </a:pPr>
            <a:r>
              <a:rPr lang="en-US" sz="2200" dirty="0"/>
              <a:t>Product control</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29510C07-48FC-4A2E-845F-3F804DDA9A6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Statistical Quality Control (</a:t>
            </a:r>
            <a:r>
              <a:rPr kumimoji="0" lang="en-US" sz="2400" b="1" i="0" u="none" strike="noStrike" kern="1200" cap="none" spc="0" normalizeH="0" baseline="0" noProof="0" dirty="0">
                <a:ln>
                  <a:noFill/>
                </a:ln>
                <a:solidFill>
                  <a:schemeClr val="dk1"/>
                </a:solidFill>
                <a:effectLst/>
                <a:uLnTx/>
                <a:uFillTx/>
              </a:rPr>
              <a:t>CO2)</a:t>
            </a:r>
          </a:p>
        </p:txBody>
      </p:sp>
      <p:pic>
        <p:nvPicPr>
          <p:cNvPr id="9" name="Picture 8">
            <a:extLst>
              <a:ext uri="{FF2B5EF4-FFF2-40B4-BE49-F238E27FC236}">
                <a16:creationId xmlns:a16="http://schemas.microsoft.com/office/drawing/2014/main" id="{C47FD64C-FE9D-46C9-B1DA-6CA42A524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054087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514350" indent="-514350" algn="just">
              <a:buAutoNum type="arabicPeriod"/>
            </a:pPr>
            <a:r>
              <a:rPr lang="en-US" sz="2200" b="1" u="sng" dirty="0"/>
              <a:t>Process control: </a:t>
            </a:r>
          </a:p>
          <a:p>
            <a:pPr algn="just"/>
            <a:r>
              <a:rPr lang="en-US" sz="2200" dirty="0"/>
              <a:t>Under the process control, the quality of the product is controlled while the product are in process of production. It is based on prob. Theoretically, It is common that when several identical parts are manufactured some are little large &amp; some are little small but most will be of same size when the frequency or count of the items by size is plotted with size on the horizontal  scale and count on the vertical scale a normal curve is obtained. The process control is secured with the technique of </a:t>
            </a:r>
            <a:r>
              <a:rPr lang="en-US" sz="2200" b="1" dirty="0"/>
              <a:t>control charts</a:t>
            </a:r>
            <a:r>
              <a:rPr lang="en-US" sz="2200" dirty="0"/>
              <a:t>.</a:t>
            </a:r>
          </a:p>
          <a:p>
            <a:pPr marL="0" indent="0">
              <a:buNone/>
            </a:pPr>
            <a:r>
              <a:rPr lang="en-US" sz="2200" dirty="0"/>
              <a:t>  </a:t>
            </a:r>
            <a:endParaRPr lang="en-US" sz="2200" b="1" u="sng" dirty="0"/>
          </a:p>
          <a:p>
            <a:pPr marL="0" indent="0">
              <a:buNone/>
            </a:pPr>
            <a:endParaRPr lang="en-US" sz="2200" dirty="0"/>
          </a:p>
        </p:txBody>
      </p:sp>
      <p:sp>
        <p:nvSpPr>
          <p:cNvPr id="4" name="Date Placeholder 3"/>
          <p:cNvSpPr>
            <a:spLocks noGrp="1"/>
          </p:cNvSpPr>
          <p:nvPr>
            <p:ph type="dt" sz="half" idx="10"/>
          </p:nvPr>
        </p:nvSpPr>
        <p:spPr/>
        <p:txBody>
          <a:bodyPr/>
          <a:lstStyle/>
          <a:p>
            <a:fld id="{B01C1BC9-FDB0-4D2A-B143-28D1E486C090}"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Statistical Quality Control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2EE70A18-C2B0-4801-8290-CA05916E6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944350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      2. </a:t>
            </a:r>
            <a:r>
              <a:rPr lang="en-US" sz="2200" b="1" u="sng" dirty="0"/>
              <a:t>Product control: </a:t>
            </a:r>
          </a:p>
          <a:p>
            <a:r>
              <a:rPr lang="en-US" sz="2200" dirty="0"/>
              <a:t>Under the product control, the quality of the product is controlled while the product is ready for sale and dispatch to the customers. </a:t>
            </a:r>
          </a:p>
          <a:p>
            <a:r>
              <a:rPr lang="en-US" sz="2200" dirty="0"/>
              <a:t>The product control is secured with the technique of acceptance sampling. Acceptance sampling is based on premises that a sample represent the whole lot from which the sample is drawn. </a:t>
            </a:r>
          </a:p>
          <a:p>
            <a:r>
              <a:rPr lang="en-US" sz="2200" dirty="0"/>
              <a:t>In this method samples are taken out &amp; are carefully inspected to detect defects. On the basis of defect found, the lot is accepted or rejected. If defect are few, lot is accepted. It is rejected when defect are more. Thus acceptance sampling is used to take decision regarding acceptance or rejection a lot without examine the entire lot.  </a:t>
            </a:r>
            <a:endParaRPr lang="en-US" sz="2200" b="1" u="sng" dirty="0"/>
          </a:p>
          <a:p>
            <a:pPr marL="0" indent="0">
              <a:buNone/>
            </a:pPr>
            <a:endParaRPr lang="en-US" sz="2200" dirty="0"/>
          </a:p>
        </p:txBody>
      </p:sp>
      <p:sp>
        <p:nvSpPr>
          <p:cNvPr id="4" name="Date Placeholder 3"/>
          <p:cNvSpPr>
            <a:spLocks noGrp="1"/>
          </p:cNvSpPr>
          <p:nvPr>
            <p:ph type="dt" sz="half" idx="10"/>
          </p:nvPr>
        </p:nvSpPr>
        <p:spPr/>
        <p:txBody>
          <a:bodyPr/>
          <a:lstStyle/>
          <a:p>
            <a:fld id="{2312166B-E076-4832-8F56-8C4C8F74A2E0}"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Statistical Quality Control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A74B74A9-CF30-4C0B-9F1B-116827D3E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42270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Control charts: </a:t>
            </a:r>
            <a:r>
              <a:rPr lang="en-US" sz="2200" dirty="0"/>
              <a:t>Control chart is a graphical chart for detecting unnatural pattern of variation in the production process and determining the permissible limits of variation. There are 3 horizontal line in control chart</a:t>
            </a:r>
            <a:r>
              <a:rPr lang="en-US" sz="2200" b="1" dirty="0"/>
              <a:t>-</a:t>
            </a:r>
          </a:p>
          <a:p>
            <a:pPr marL="514350" indent="-514350">
              <a:buAutoNum type="arabicPeriod"/>
            </a:pPr>
            <a:r>
              <a:rPr lang="en-US" sz="2200" b="1" dirty="0"/>
              <a:t>Control line(CL): </a:t>
            </a:r>
            <a:r>
              <a:rPr lang="en-US" sz="2200" dirty="0"/>
              <a:t>it passes through the middle of the chart and parallel is to the base. It represent the prescribed quality of product.</a:t>
            </a:r>
          </a:p>
          <a:p>
            <a:pPr marL="514350" indent="-514350">
              <a:buAutoNum type="arabicPeriod"/>
            </a:pPr>
            <a:r>
              <a:rPr lang="en-US" sz="2200" b="1" dirty="0"/>
              <a:t>Upper Control limit(UCL): </a:t>
            </a:r>
            <a:r>
              <a:rPr lang="en-US" sz="2200" dirty="0"/>
              <a:t>It is shown in the chart by a dotted line that passes through the chart above and parallel to the central line and represent upper limit of tolerance.</a:t>
            </a:r>
          </a:p>
          <a:p>
            <a:pPr marL="514350" indent="-514350">
              <a:buFont typeface="Arial" pitchFamily="34" charset="0"/>
              <a:buAutoNum type="arabicPeriod"/>
            </a:pPr>
            <a:r>
              <a:rPr lang="en-US" sz="2200" dirty="0"/>
              <a:t> </a:t>
            </a:r>
            <a:r>
              <a:rPr lang="en-US" sz="2200" b="1" dirty="0"/>
              <a:t>Lower Control limit(LCL): </a:t>
            </a:r>
            <a:r>
              <a:rPr lang="en-US" sz="2200" dirty="0"/>
              <a:t>It is shown in the chart by a dotted line that passes through the chart below and parallel to the central line and represent lower limit of tolerance.</a:t>
            </a:r>
          </a:p>
          <a:p>
            <a:pPr marL="0" indent="0">
              <a:buNone/>
            </a:pPr>
            <a:endParaRPr lang="en-US" sz="2200" b="1" dirty="0"/>
          </a:p>
          <a:p>
            <a:pPr marL="0" indent="0">
              <a:buNone/>
            </a:pPr>
            <a:endParaRPr lang="en-US" sz="2200" dirty="0"/>
          </a:p>
        </p:txBody>
      </p:sp>
      <p:sp>
        <p:nvSpPr>
          <p:cNvPr id="4" name="Date Placeholder 3"/>
          <p:cNvSpPr>
            <a:spLocks noGrp="1"/>
          </p:cNvSpPr>
          <p:nvPr>
            <p:ph type="dt" sz="half" idx="10"/>
          </p:nvPr>
        </p:nvSpPr>
        <p:spPr/>
        <p:txBody>
          <a:bodyPr/>
          <a:lstStyle/>
          <a:p>
            <a:fld id="{169EB28E-1E7D-4A1F-8999-238F832C8A5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768DD554-62E0-4095-94E9-E016F877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27448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8CF6CB-B79F-4764-ABFA-CD6BC666DDB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pic>
        <p:nvPicPr>
          <p:cNvPr id="46081" name="Picture 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2531" t="18826" r="17902" b="19951"/>
          <a:stretch/>
        </p:blipFill>
        <p:spPr bwMode="auto">
          <a:xfrm>
            <a:off x="533400" y="1219201"/>
            <a:ext cx="762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33FABA3A-C69A-4AB2-98E3-EDD475018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675581607"/>
      </p:ext>
    </p:extLst>
  </p:cSld>
  <p:clrMapOvr>
    <a:masterClrMapping/>
  </p:clrMapOvr>
  <p:transition spd="slow">
    <p:push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Control chart  for variables- </a:t>
                </a:r>
                <a:r>
                  <a:rPr lang="en-US" sz="2200" dirty="0"/>
                  <a:t>are used to monitor characteristic that can be measured for </a:t>
                </a:r>
                <a:r>
                  <a:rPr lang="en-US" sz="2200" dirty="0" err="1"/>
                  <a:t>e.g</a:t>
                </a:r>
                <a:r>
                  <a:rPr lang="en-US" sz="2200" dirty="0"/>
                  <a:t>- length, weight, diameter, time etc. such charts are of two types-</a:t>
                </a:r>
              </a:p>
              <a:p>
                <a:pPr marL="0" indent="0">
                  <a:buNone/>
                </a:pPr>
                <a:r>
                  <a:rPr lang="en-US" sz="2200" dirty="0"/>
                  <a:t>1. Mean chart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oMath>
                </a14:m>
                <a:r>
                  <a:rPr lang="en-US" sz="2200" dirty="0"/>
                  <a:t> chart)</a:t>
                </a:r>
              </a:p>
              <a:p>
                <a:pPr marL="0" indent="0">
                  <a:buNone/>
                </a:pPr>
                <a:r>
                  <a:rPr lang="en-US" sz="2200" dirty="0"/>
                  <a:t>2. Range chart (R chart)</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637FBD2-535C-4F0E-AC22-961C0833442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8482B507-0108-4A6B-AB82-09A75E43D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976879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514350" indent="-514350">
                  <a:buAutoNum type="arabicPeriod"/>
                </a:pPr>
                <a:r>
                  <a:rPr lang="en-US" sz="2200" b="1" dirty="0"/>
                  <a:t>Mean chart (</a:t>
                </a:r>
                <a14:m>
                  <m:oMath xmlns:m="http://schemas.openxmlformats.org/officeDocument/2006/math">
                    <m:acc>
                      <m:accPr>
                        <m:chr m:val="̅"/>
                        <m:ctrlPr>
                          <a:rPr lang="en-US" sz="2200" b="1" i="1">
                            <a:latin typeface="Cambria Math" panose="02040503050406030204" pitchFamily="18" charset="0"/>
                          </a:rPr>
                        </m:ctrlPr>
                      </m:accPr>
                      <m:e>
                        <m:r>
                          <a:rPr lang="en-US" sz="2200" b="1" i="1">
                            <a:latin typeface="Cambria Math"/>
                          </a:rPr>
                          <m:t>𝒙</m:t>
                        </m:r>
                      </m:e>
                    </m:acc>
                  </m:oMath>
                </a14:m>
                <a:r>
                  <a:rPr lang="en-US" sz="2200" b="1" dirty="0"/>
                  <a:t> chart): </a:t>
                </a:r>
                <a:r>
                  <a:rPr lang="en-US" sz="2200" dirty="0"/>
                  <a:t>It is used to monitor the change in mean  of a process.</a:t>
                </a:r>
              </a:p>
              <a:p>
                <a:pPr marL="0" indent="0">
                  <a:buNone/>
                </a:pPr>
                <a:r>
                  <a:rPr lang="en-US" sz="2200" b="1" dirty="0"/>
                  <a:t>Construction of </a:t>
                </a:r>
                <a14:m>
                  <m:oMath xmlns:m="http://schemas.openxmlformats.org/officeDocument/2006/math">
                    <m:acc>
                      <m:accPr>
                        <m:chr m:val="̅"/>
                        <m:ctrlPr>
                          <a:rPr lang="en-US" sz="2200" b="1" i="1">
                            <a:latin typeface="Cambria Math" panose="02040503050406030204" pitchFamily="18" charset="0"/>
                          </a:rPr>
                        </m:ctrlPr>
                      </m:accPr>
                      <m:e>
                        <m:r>
                          <a:rPr lang="en-US" sz="2200" b="1" i="1">
                            <a:latin typeface="Cambria Math"/>
                          </a:rPr>
                          <m:t>𝒙</m:t>
                        </m:r>
                      </m:e>
                    </m:acc>
                  </m:oMath>
                </a14:m>
                <a:r>
                  <a:rPr lang="en-US" sz="2200" b="1" dirty="0"/>
                  <a:t> chart</a:t>
                </a:r>
                <a:r>
                  <a:rPr lang="en-US" sz="2200" dirty="0"/>
                  <a:t>:</a:t>
                </a:r>
              </a:p>
              <a:p>
                <a:r>
                  <a:rPr lang="en-US" sz="2200" dirty="0"/>
                  <a:t>Compute the mean of each sample.</a:t>
                </a:r>
              </a:p>
              <a:p>
                <a:pPr marL="0" indent="0">
                  <a:buNone/>
                </a:pPr>
                <a:r>
                  <a:rPr lang="en-US" sz="2200" dirty="0"/>
                  <a:t>    i.e. </a:t>
                </a:r>
                <a14:m>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𝑘</m:t>
                            </m:r>
                          </m:sub>
                        </m:sSub>
                      </m:e>
                    </m:acc>
                  </m:oMath>
                </a14:m>
                <a:r>
                  <a:rPr lang="en-US" sz="2200" dirty="0"/>
                  <a:t> (here </a:t>
                </a:r>
                <a14:m>
                  <m:oMath xmlns:m="http://schemas.openxmlformats.org/officeDocument/2006/math">
                    <m:r>
                      <a:rPr lang="en-US" sz="2200" i="1">
                        <a:latin typeface="Cambria Math"/>
                      </a:rPr>
                      <m:t>𝑘</m:t>
                    </m:r>
                  </m:oMath>
                </a14:m>
                <a:r>
                  <a:rPr lang="en-US" sz="2200" dirty="0"/>
                  <a:t> is no. of sample)</a:t>
                </a:r>
              </a:p>
              <a:p>
                <a:r>
                  <a:rPr lang="en-US" sz="2200" dirty="0"/>
                  <a:t>Compute the mean of sample mean.</a:t>
                </a:r>
              </a:p>
              <a:p>
                <a:pPr marL="0" indent="0">
                  <a:buNone/>
                </a:pPr>
                <a:r>
                  <a:rPr lang="en-US" sz="2200" dirty="0"/>
                  <a:t>    i.e.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i="1">
                            <a:latin typeface="Cambria Math"/>
                          </a:rPr>
                          <m:t>+</m:t>
                        </m:r>
                        <m:r>
                          <a:rPr lang="en-US" sz="2200" i="1">
                            <a:latin typeface="Cambria Math"/>
                            <a:ea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𝑘</m:t>
                                </m:r>
                              </m:sub>
                            </m:sSub>
                          </m:e>
                        </m:acc>
                      </m:num>
                      <m:den>
                        <m:r>
                          <a:rPr lang="en-US" sz="2200" i="1">
                            <a:latin typeface="Cambria Math"/>
                          </a:rPr>
                          <m:t>𝑘</m:t>
                        </m:r>
                      </m:den>
                    </m:f>
                  </m:oMath>
                </a14:m>
                <a:r>
                  <a:rPr lang="en-US" sz="2200" dirty="0"/>
                  <a:t> </a:t>
                </a:r>
              </a:p>
              <a:p>
                <a:r>
                  <a:rPr lang="en-US" sz="2200" dirty="0"/>
                  <a:t>Compute the range:</a:t>
                </a:r>
              </a:p>
              <a:p>
                <a:pPr marL="0" indent="0">
                  <a:buNone/>
                </a:pPr>
                <a:r>
                  <a:rPr lang="en-US" sz="2200" dirty="0"/>
                  <a:t>    </a:t>
                </a:r>
                <a14:m>
                  <m:oMath xmlns:m="http://schemas.openxmlformats.org/officeDocument/2006/math">
                    <m:r>
                      <a:rPr lang="en-US" sz="2200" i="1">
                        <a:latin typeface="Cambria Math"/>
                      </a:rPr>
                      <m:t>𝑅</m:t>
                    </m:r>
                    <m:r>
                      <a:rPr lang="en-US" sz="2200" i="1">
                        <a:latin typeface="Cambria Math"/>
                      </a:rPr>
                      <m:t>=(</m:t>
                    </m:r>
                  </m:oMath>
                </a14:m>
                <a:r>
                  <a:rPr lang="en-US" sz="2200" dirty="0"/>
                  <a:t>largest value</a:t>
                </a:r>
                <a14:m>
                  <m:oMath xmlns:m="http://schemas.openxmlformats.org/officeDocument/2006/math">
                    <m:r>
                      <a:rPr lang="en-US" sz="2200" i="1">
                        <a:latin typeface="Cambria Math"/>
                      </a:rPr>
                      <m:t>−</m:t>
                    </m:r>
                  </m:oMath>
                </a14:m>
                <a:r>
                  <a:rPr lang="en-US" sz="2200" dirty="0"/>
                  <a:t>smallest value) of </a:t>
                </a:r>
              </a:p>
              <a:p>
                <a:pPr marL="0" indent="0">
                  <a:buNone/>
                </a:pPr>
                <a:r>
                  <a:rPr lang="en-US" sz="2200" dirty="0"/>
                  <a:t>    each sample i.e.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𝑘</m:t>
                        </m:r>
                      </m:sub>
                    </m:sSub>
                    <m:r>
                      <a:rPr lang="en-US" sz="2200" i="1">
                        <a:latin typeface="Cambria Math"/>
                      </a:rPr>
                      <m:t>.</m:t>
                    </m:r>
                  </m:oMath>
                </a14:m>
                <a:endParaRPr lang="en-US" sz="2200" dirty="0"/>
              </a:p>
              <a:p>
                <a:pPr marL="0" indent="0">
                  <a:buNone/>
                </a:pPr>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1078" r="-1185" b="-211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2AE872A-3649-457C-AA71-48E3C3A7810D}"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508A0662-A1AB-4183-9CF3-4636CE88D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541875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r>
                  <a:rPr lang="en-US" sz="2200" dirty="0"/>
                  <a:t>Compute  the  mean of sample range</a:t>
                </a:r>
              </a:p>
              <a:p>
                <a:pPr marL="0" indent="0">
                  <a:buNone/>
                </a:pPr>
                <a:r>
                  <a:rPr lang="en-US" sz="2200" dirty="0"/>
                  <a:t>    i.e.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𝑅</m:t>
                        </m:r>
                      </m:e>
                    </m:acc>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2</m:t>
                            </m:r>
                          </m:sub>
                        </m:sSub>
                        <m:r>
                          <a:rPr lang="en-US" sz="2200" i="1">
                            <a:latin typeface="Cambria Math"/>
                          </a:rPr>
                          <m:t>+</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𝑘</m:t>
                            </m:r>
                          </m:sub>
                        </m:sSub>
                      </m:num>
                      <m:den>
                        <m:r>
                          <a:rPr lang="en-US" sz="2200" i="1">
                            <a:latin typeface="Cambria Math"/>
                          </a:rPr>
                          <m:t>𝑘</m:t>
                        </m:r>
                      </m:den>
                    </m:f>
                  </m:oMath>
                </a14:m>
                <a:r>
                  <a:rPr lang="en-US" sz="2200" dirty="0"/>
                  <a:t> </a:t>
                </a:r>
              </a:p>
              <a:p>
                <a:r>
                  <a:rPr lang="en-US" sz="2200" dirty="0"/>
                  <a:t> 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oMath>
                </a14:m>
                <a:endParaRPr lang="en-US" sz="2200" dirty="0"/>
              </a:p>
              <a:p>
                <a:pPr marL="0" indent="0">
                  <a:buNone/>
                </a:pPr>
                <a:r>
                  <a:rPr lang="en-US" sz="2200" dirty="0"/>
                  <a:t>     UCL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acc>
                      <m:accPr>
                        <m:chr m:val="̅"/>
                        <m:ctrlPr>
                          <a:rPr lang="en-US" sz="2200" i="1">
                            <a:latin typeface="Cambria Math" panose="02040503050406030204" pitchFamily="18" charset="0"/>
                          </a:rPr>
                        </m:ctrlPr>
                      </m:accPr>
                      <m:e>
                        <m:r>
                          <a:rPr lang="en-US" sz="2200" i="1">
                            <a:latin typeface="Cambria Math"/>
                          </a:rPr>
                          <m:t>𝑅</m:t>
                        </m:r>
                      </m:e>
                    </m:acc>
                  </m:oMath>
                </a14:m>
                <a:endParaRPr lang="en-US" sz="2200" dirty="0"/>
              </a:p>
              <a:p>
                <a:pPr marL="0" indent="0">
                  <a:buNone/>
                </a:pPr>
                <a:r>
                  <a:rPr lang="en-US" sz="2200" dirty="0"/>
                  <a:t>     LCL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acc>
                      <m:accPr>
                        <m:chr m:val="̅"/>
                        <m:ctrlPr>
                          <a:rPr lang="en-US" sz="2200" i="1">
                            <a:latin typeface="Cambria Math" panose="02040503050406030204" pitchFamily="18" charset="0"/>
                          </a:rPr>
                        </m:ctrlPr>
                      </m:accPr>
                      <m:e>
                        <m:r>
                          <a:rPr lang="en-US" sz="2200" i="1">
                            <a:latin typeface="Cambria Math"/>
                          </a:rPr>
                          <m:t>𝑅</m:t>
                        </m:r>
                      </m:e>
                    </m:acc>
                  </m:oMath>
                </a14:m>
                <a:endParaRPr lang="en-US" sz="2200" dirty="0"/>
              </a:p>
              <a:p>
                <a:pPr marL="0" indent="0">
                  <a:buNone/>
                </a:pPr>
                <a:r>
                  <a:rPr lang="en-US" sz="2200" dirty="0"/>
                  <a:t>where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oMath>
                </a14:m>
                <a:r>
                  <a:rPr lang="en-US" sz="2200" dirty="0"/>
                  <a:t> are given in the table and depends upon the sample size.</a:t>
                </a:r>
              </a:p>
              <a:p>
                <a:r>
                  <a:rPr lang="en-US" sz="2200" dirty="0"/>
                  <a:t>If the sample mean of each sample lie with in the UCL and LCL then process is in control. If it lie outside then process is out of control.</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FEF02370-723F-4802-8FEE-A7F67EE4AC4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dirty="0"/>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460B7153-220A-48DA-88EC-FFFABB159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24958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pPr marL="0" indent="0" algn="just">
              <a:buNone/>
            </a:pPr>
            <a:r>
              <a:rPr lang="en-US" sz="2200" b="1" dirty="0">
                <a:latin typeface="Times New Roman" pitchFamily="18" charset="0"/>
                <a:cs typeface="Times New Roman" pitchFamily="18" charset="0"/>
              </a:rPr>
              <a:t>PEO-1: </a:t>
            </a:r>
            <a:r>
              <a:rPr lang="en-US" sz="2200" b="0" i="0" dirty="0">
                <a:solidFill>
                  <a:srgbClr val="000000"/>
                </a:solidFill>
                <a:effectLst/>
                <a:latin typeface="Times New Roman" pitchFamily="18" charset="0"/>
                <a:cs typeface="Times New Roman" pitchFamily="18" charset="0"/>
              </a:rPr>
              <a:t>To have an excellent scientific and engineering breadth so as to comprehend, analyze, design and provide sustainable solutions for real-life problems using state-of-the-art technologies.</a:t>
            </a:r>
          </a:p>
          <a:p>
            <a:pPr marL="0" indent="0" algn="just">
              <a:buNone/>
            </a:pPr>
            <a:r>
              <a:rPr lang="en-US" sz="2200" b="1" dirty="0">
                <a:solidFill>
                  <a:srgbClr val="000000"/>
                </a:solidFill>
                <a:latin typeface="Times New Roman" pitchFamily="18" charset="0"/>
                <a:cs typeface="Times New Roman" pitchFamily="18" charset="0"/>
              </a:rPr>
              <a:t>PEO-2: </a:t>
            </a:r>
            <a:r>
              <a:rPr lang="en-US" sz="2200" b="0" i="0" dirty="0">
                <a:solidFill>
                  <a:srgbClr val="000000"/>
                </a:solidFill>
                <a:effectLst/>
                <a:latin typeface="Times New Roman" pitchFamily="18" charset="0"/>
                <a:cs typeface="Times New Roman" pitchFamily="18" charset="0"/>
              </a:rPr>
              <a:t>To have a successful career in industries, to pursue higher studies or to support entrepreneurial endeavors and to face the global challenges</a:t>
            </a:r>
            <a:r>
              <a:rPr lang="en-US" sz="2200" dirty="0">
                <a:solidFill>
                  <a:srgbClr val="000000"/>
                </a:solidFill>
                <a:latin typeface="Times New Roman" pitchFamily="18" charset="0"/>
                <a:cs typeface="Times New Roman" pitchFamily="18" charset="0"/>
              </a:rPr>
              <a:t>.</a:t>
            </a:r>
          </a:p>
          <a:p>
            <a:pPr marL="0" indent="0" algn="just">
              <a:buNone/>
            </a:pPr>
            <a:r>
              <a:rPr lang="en-US" sz="2200" b="1" dirty="0">
                <a:solidFill>
                  <a:srgbClr val="000000"/>
                </a:solidFill>
                <a:latin typeface="Times New Roman" pitchFamily="18" charset="0"/>
                <a:cs typeface="Times New Roman" pitchFamily="18" charset="0"/>
              </a:rPr>
              <a:t>PEO-3: </a:t>
            </a:r>
            <a:r>
              <a:rPr lang="en-US" sz="2200" b="0" i="0" dirty="0">
                <a:solidFill>
                  <a:srgbClr val="000000"/>
                </a:solidFill>
                <a:effectLst/>
                <a:latin typeface="Times New Roman" pitchFamily="18" charset="0"/>
                <a:cs typeface="Times New Roman" pitchFamily="18" charset="0"/>
              </a:rPr>
              <a:t>To have an effective communication skills, professional attitude, ethical values and a desire to learn specific knowledge in emerging trends, technologies for research, innovation and product    development and contribution to society.</a:t>
            </a:r>
            <a:endParaRPr lang="en-US" sz="2200" b="1" dirty="0">
              <a:solidFill>
                <a:srgbClr val="000000"/>
              </a:solidFill>
              <a:latin typeface="Times New Roman" pitchFamily="18" charset="0"/>
              <a:cs typeface="Times New Roman" pitchFamily="18" charset="0"/>
            </a:endParaRPr>
          </a:p>
          <a:p>
            <a:pPr marL="0" indent="0" algn="just">
              <a:buNone/>
            </a:pPr>
            <a:r>
              <a:rPr lang="en-US" sz="2200" b="1" dirty="0">
                <a:solidFill>
                  <a:srgbClr val="000000"/>
                </a:solidFill>
                <a:latin typeface="Times New Roman" pitchFamily="18" charset="0"/>
                <a:cs typeface="Times New Roman" pitchFamily="18" charset="0"/>
              </a:rPr>
              <a:t>PEO-4: </a:t>
            </a:r>
            <a:r>
              <a:rPr lang="en-US" sz="2200" b="0" i="0" dirty="0">
                <a:solidFill>
                  <a:srgbClr val="000000"/>
                </a:solidFill>
                <a:effectLst/>
                <a:latin typeface="Times New Roman" pitchFamily="18" charset="0"/>
                <a:cs typeface="Times New Roman" pitchFamily="18" charset="0"/>
              </a:rPr>
              <a:t>To have life-long learning for up-skilling and re-skilling for successful professional career as engineer, scientist, entrepreneur and bureaucrat for betterment of society.</a:t>
            </a:r>
            <a:endParaRPr lang="en-US" sz="2200" dirty="0">
              <a:solidFill>
                <a:srgbClr val="000000"/>
              </a:solidFill>
              <a:latin typeface="Times New Roman" pitchFamily="18" charset="0"/>
              <a:cs typeface="Times New Roman" pitchFamily="18" charset="0"/>
            </a:endParaRPr>
          </a:p>
          <a:p>
            <a:pPr marL="0" indent="0">
              <a:buNone/>
            </a:pPr>
            <a:endParaRPr lang="en-US" sz="22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7ABF2762-61E3-456E-967C-9F63A74ABD9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Program Educational Objectives(PEOs)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48D03EF3-93BA-4B03-9EC3-42AEF2AC1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377796239"/>
      </p:ext>
    </p:extLst>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2. Range chart( R-chart)- </a:t>
                </a:r>
                <a:r>
                  <a:rPr lang="en-US" sz="2200" dirty="0"/>
                  <a:t>It is used to monitor the dispersion or variability of the process.</a:t>
                </a:r>
              </a:p>
              <a:p>
                <a:pPr marL="0" indent="0">
                  <a:buNone/>
                </a:pPr>
                <a:r>
                  <a:rPr lang="en-US" sz="2200" b="1" dirty="0"/>
                  <a:t>Construction of R-chart-</a:t>
                </a:r>
              </a:p>
              <a:p>
                <a:r>
                  <a:rPr lang="en-US" sz="2200" dirty="0"/>
                  <a:t>Compute the range:</a:t>
                </a:r>
              </a:p>
              <a:p>
                <a:pPr marL="0" indent="0">
                  <a:buNone/>
                </a:pPr>
                <a:r>
                  <a:rPr lang="en-US" sz="2200" dirty="0"/>
                  <a:t>    </a:t>
                </a:r>
                <a14:m>
                  <m:oMath xmlns:m="http://schemas.openxmlformats.org/officeDocument/2006/math">
                    <m:r>
                      <a:rPr lang="en-US" sz="2200" i="1">
                        <a:latin typeface="Cambria Math"/>
                      </a:rPr>
                      <m:t>𝑅</m:t>
                    </m:r>
                    <m:r>
                      <a:rPr lang="en-US" sz="2200" i="1">
                        <a:latin typeface="Cambria Math"/>
                      </a:rPr>
                      <m:t>=(</m:t>
                    </m:r>
                  </m:oMath>
                </a14:m>
                <a:r>
                  <a:rPr lang="en-US" sz="2200" dirty="0"/>
                  <a:t>largest value</a:t>
                </a:r>
                <a14:m>
                  <m:oMath xmlns:m="http://schemas.openxmlformats.org/officeDocument/2006/math">
                    <m:r>
                      <a:rPr lang="en-US" sz="2200" i="1">
                        <a:latin typeface="Cambria Math"/>
                      </a:rPr>
                      <m:t>−</m:t>
                    </m:r>
                  </m:oMath>
                </a14:m>
                <a:r>
                  <a:rPr lang="en-US" sz="2200" dirty="0"/>
                  <a:t>smallest value) of </a:t>
                </a:r>
              </a:p>
              <a:p>
                <a:pPr marL="0" indent="0">
                  <a:buNone/>
                </a:pPr>
                <a:r>
                  <a:rPr lang="en-US" sz="2200" dirty="0"/>
                  <a:t>    each sample i.e.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𝑘</m:t>
                        </m:r>
                      </m:sub>
                    </m:sSub>
                    <m:r>
                      <a:rPr lang="en-US" sz="2200" i="1">
                        <a:latin typeface="Cambria Math"/>
                      </a:rPr>
                      <m:t>.</m:t>
                    </m:r>
                  </m:oMath>
                </a14:m>
                <a:endParaRPr lang="en-US" sz="2200" dirty="0"/>
              </a:p>
              <a:p>
                <a:r>
                  <a:rPr lang="en-US" sz="2200" dirty="0"/>
                  <a:t>Compute  the  mean of sample range</a:t>
                </a:r>
              </a:p>
              <a:p>
                <a:pPr marL="0" indent="0">
                  <a:buNone/>
                </a:pPr>
                <a:r>
                  <a:rPr lang="en-US" sz="2200" dirty="0"/>
                  <a:t>    i.e.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𝑅</m:t>
                        </m:r>
                      </m:e>
                    </m:acc>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2</m:t>
                            </m:r>
                          </m:sub>
                        </m:sSub>
                        <m:r>
                          <a:rPr lang="en-US" sz="2200" i="1">
                            <a:latin typeface="Cambria Math"/>
                          </a:rPr>
                          <m:t>+</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𝑘</m:t>
                            </m:r>
                          </m:sub>
                        </m:sSub>
                      </m:num>
                      <m:den>
                        <m:r>
                          <a:rPr lang="en-US" sz="2200" i="1">
                            <a:latin typeface="Cambria Math"/>
                          </a:rPr>
                          <m:t>𝑘</m:t>
                        </m:r>
                      </m:den>
                    </m:f>
                  </m:oMath>
                </a14:m>
                <a:r>
                  <a:rPr lang="en-US" sz="2200" dirty="0"/>
                  <a:t> </a:t>
                </a:r>
              </a:p>
              <a:p>
                <a:r>
                  <a:rPr lang="en-US" sz="2200" dirty="0"/>
                  <a:t> 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𝑅</m:t>
                        </m:r>
                      </m:e>
                    </m:acc>
                  </m:oMath>
                </a14:m>
                <a:endParaRPr lang="en-US" sz="2200" dirty="0"/>
              </a:p>
              <a:p>
                <a:pPr marL="0" indent="0">
                  <a:buNone/>
                </a:pPr>
                <a:r>
                  <a:rPr lang="en-US" sz="2200" dirty="0"/>
                  <a:t>     UCL</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4</m:t>
                        </m:r>
                      </m:sub>
                    </m:sSub>
                    <m:acc>
                      <m:accPr>
                        <m:chr m:val="̅"/>
                        <m:ctrlPr>
                          <a:rPr lang="en-US" sz="2200" i="1">
                            <a:latin typeface="Cambria Math" panose="02040503050406030204" pitchFamily="18" charset="0"/>
                          </a:rPr>
                        </m:ctrlPr>
                      </m:accPr>
                      <m:e>
                        <m:r>
                          <a:rPr lang="en-US" sz="2200" i="1">
                            <a:latin typeface="Cambria Math"/>
                          </a:rPr>
                          <m:t>𝑅</m:t>
                        </m:r>
                      </m:e>
                    </m:acc>
                  </m:oMath>
                </a14:m>
                <a:endParaRPr lang="en-US" sz="2200" dirty="0"/>
              </a:p>
              <a:p>
                <a:pPr marL="0" indent="0">
                  <a:buNone/>
                </a:pPr>
                <a:r>
                  <a:rPr lang="en-US" sz="2200" dirty="0"/>
                  <a:t>     LCL</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3</m:t>
                        </m:r>
                      </m:sub>
                    </m:sSub>
                    <m:acc>
                      <m:accPr>
                        <m:chr m:val="̅"/>
                        <m:ctrlPr>
                          <a:rPr lang="en-US" sz="2200" i="1">
                            <a:latin typeface="Cambria Math" panose="02040503050406030204" pitchFamily="18" charset="0"/>
                          </a:rPr>
                        </m:ctrlPr>
                      </m:accPr>
                      <m:e>
                        <m:r>
                          <a:rPr lang="en-US" sz="2200" i="1">
                            <a:latin typeface="Cambria Math"/>
                          </a:rPr>
                          <m:t>𝑅</m:t>
                        </m:r>
                      </m:e>
                    </m:acc>
                  </m:oMath>
                </a14:m>
                <a:endParaRPr lang="en-US" sz="2200" dirty="0"/>
              </a:p>
              <a:p>
                <a:pPr marL="0" indent="0">
                  <a:buNone/>
                </a:pPr>
                <a:endParaRPr lang="en-US" sz="2200" b="1"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2991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29F5857-23D6-4F42-A629-BAD3756B428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19BF9A29-0E2B-4741-BA2C-AF9AE0D8C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694102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where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4</m:t>
                        </m:r>
                      </m:sub>
                    </m:sSub>
                    <m:r>
                      <a:rPr lang="en-US" sz="2200" i="1">
                        <a:latin typeface="Cambria Math"/>
                      </a:rPr>
                      <m:t>,</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3</m:t>
                        </m:r>
                      </m:sub>
                    </m:sSub>
                  </m:oMath>
                </a14:m>
                <a:r>
                  <a:rPr lang="en-US" sz="2200" dirty="0"/>
                  <a:t> are constant whose value depends upon the sample size and coming from table. </a:t>
                </a:r>
              </a:p>
              <a:p>
                <a:r>
                  <a:rPr lang="en-US" sz="2200" dirty="0"/>
                  <a:t>If the range of each sample lie with in UCL and LCL then process is in control. If it lie outside then process is out of control.</a:t>
                </a:r>
              </a:p>
              <a:p>
                <a:pPr marL="0" indent="0">
                  <a:buNone/>
                </a:pPr>
                <a:r>
                  <a:rPr lang="en-US" sz="2200" b="1" dirty="0"/>
                  <a:t>Example-1:</a:t>
                </a:r>
                <a:r>
                  <a:rPr lang="en-US" sz="2200" dirty="0"/>
                  <a:t> Construct mean chart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oMath>
                </a14:m>
                <a:r>
                  <a:rPr lang="en-US" sz="2200" dirty="0"/>
                  <a:t> chart) and range chart( R-chart) for the following data of 5 samples with each set of 5 items-(conversion factor for </a:t>
                </a:r>
                <a14:m>
                  <m:oMath xmlns:m="http://schemas.openxmlformats.org/officeDocument/2006/math">
                    <m:r>
                      <a:rPr lang="en-US" sz="2200" i="1">
                        <a:latin typeface="Cambria Math"/>
                      </a:rPr>
                      <m:t>𝑛</m:t>
                    </m:r>
                    <m:r>
                      <a:rPr lang="en-US" sz="2200" i="1">
                        <a:latin typeface="Cambria Math"/>
                      </a:rPr>
                      <m:t>=5,</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r>
                      <a:rPr lang="en-US" sz="2200" i="1">
                        <a:latin typeface="Cambria Math"/>
                      </a:rPr>
                      <m:t>=0.577,</m:t>
                    </m:r>
                  </m:oMath>
                </a14:m>
                <a:endParaRPr lang="en-US" sz="2200" i="1" dirty="0">
                  <a:latin typeface="Cambria Math"/>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3</m:t>
                        </m:r>
                      </m:sub>
                    </m:sSub>
                    <m:r>
                      <a:rPr lang="en-US" sz="2200" i="1">
                        <a:latin typeface="Cambria Math"/>
                      </a:rPr>
                      <m:t>=0, </m:t>
                    </m:r>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4</m:t>
                        </m:r>
                      </m:sub>
                    </m:sSub>
                    <m:r>
                      <a:rPr lang="en-US" sz="2200" i="1">
                        <a:latin typeface="Cambria Math"/>
                      </a:rPr>
                      <m:t>=2.115</m:t>
                    </m:r>
                  </m:oMath>
                </a14:m>
                <a:r>
                  <a:rPr lang="en-US" sz="2200" dirty="0"/>
                  <a:t>) </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51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945FBF7-2797-4354-8A42-DB0DFA7DE11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34156AA5-09F4-4E79-9A12-E95631D3B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324387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7C0C8D-BF29-4611-A6F7-AD1541B845FB}"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pic>
        <p:nvPicPr>
          <p:cNvPr id="38913" name="Picture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900" y="990600"/>
            <a:ext cx="74295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B4A040BA-1DE4-48A4-A622-0D983E4D6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987374882"/>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Sol:</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a:rPr>
                          <m:t>𝒙</m:t>
                        </m:r>
                      </m:e>
                    </m:acc>
                  </m:oMath>
                </a14:m>
                <a:r>
                  <a:rPr lang="en-US" sz="2400" b="1" dirty="0"/>
                  <a:t> chart:</a:t>
                </a:r>
              </a:p>
              <a:p>
                <a:pPr marL="0" indent="0">
                  <a:buNone/>
                </a:pP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e>
                    </m:acc>
                    <m:r>
                      <a:rPr lang="en-US" sz="2400" b="1">
                        <a:latin typeface="Cambria Math"/>
                      </a:rPr>
                      <m:t>=</m:t>
                    </m:r>
                    <m:f>
                      <m:fPr>
                        <m:ctrlPr>
                          <a:rPr lang="en-US" sz="2400" i="1">
                            <a:latin typeface="Cambria Math" panose="02040503050406030204" pitchFamily="18" charset="0"/>
                          </a:rPr>
                        </m:ctrlPr>
                      </m:fPr>
                      <m:num>
                        <m:r>
                          <a:rPr lang="en-US" sz="2400" i="1">
                            <a:latin typeface="Cambria Math"/>
                          </a:rPr>
                          <m:t>70</m:t>
                        </m:r>
                      </m:num>
                      <m:den>
                        <m:r>
                          <a:rPr lang="en-US" sz="2400" i="1">
                            <a:latin typeface="Cambria Math"/>
                          </a:rPr>
                          <m:t>5</m:t>
                        </m:r>
                      </m:den>
                    </m:f>
                    <m:r>
                      <a:rPr lang="en-US" sz="2400" b="1" i="1">
                        <a:latin typeface="Cambria Math"/>
                      </a:rPr>
                      <m:t>=</m:t>
                    </m:r>
                    <m:r>
                      <a:rPr lang="en-US" sz="2400">
                        <a:latin typeface="Cambria Math"/>
                      </a:rPr>
                      <m:t>14</m:t>
                    </m:r>
                  </m:oMath>
                </a14:m>
                <a:r>
                  <a:rPr lang="en-US" sz="2400" dirty="0"/>
                  <a:t> similarly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acc>
                    <m:r>
                      <a:rPr lang="en-US" sz="2400" i="1">
                        <a:latin typeface="Cambria Math"/>
                      </a:rPr>
                      <m:t>=14,</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e>
                    </m:acc>
                    <m:r>
                      <a:rPr lang="en-US" sz="2400" i="1">
                        <a:latin typeface="Cambria Math"/>
                      </a:rPr>
                      <m:t>=16,</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4</m:t>
                            </m:r>
                          </m:sub>
                        </m:sSub>
                      </m:e>
                    </m:acc>
                    <m:r>
                      <a:rPr lang="en-US" sz="2400" i="1">
                        <a:latin typeface="Cambria Math"/>
                      </a:rPr>
                      <m:t>=16,</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5</m:t>
                            </m:r>
                          </m:sub>
                        </m:sSub>
                      </m:e>
                    </m:acc>
                    <m:r>
                      <a:rPr lang="en-US" sz="2400" i="1">
                        <a:latin typeface="Cambria Math"/>
                      </a:rPr>
                      <m:t>=20</m:t>
                    </m:r>
                  </m:oMath>
                </a14:m>
                <a:r>
                  <a:rPr lang="en-US" sz="2400" i="1" dirty="0">
                    <a:latin typeface="Cambria Math"/>
                  </a:rPr>
                  <a:t> </a:t>
                </a:r>
              </a:p>
              <a:p>
                <a:pPr marL="0" indent="0">
                  <a:buNone/>
                </a:pPr>
                <a:endParaRPr lang="en-US" sz="24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1185" t="-1078" b="-2830"/>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55B32393-EF5E-4D60-BC0F-4CD365CE38C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09" y="1868054"/>
            <a:ext cx="7620000"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B32C46EF-9032-47E8-B162-3298E427BF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940400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1000"/>
                                        <p:tgtEl>
                                          <p:spTgt spid="3">
                                            <p:txEl>
                                              <p:pRg st="8" end="8"/>
                                            </p:txEl>
                                          </p:spTgt>
                                        </p:tgtEl>
                                      </p:cBhvr>
                                    </p:animEffect>
                                    <p:anim calcmode="lin" valueType="num">
                                      <p:cBhvr>
                                        <p:cTn id="1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1000"/>
                                        <p:tgtEl>
                                          <p:spTgt spid="3">
                                            <p:txEl>
                                              <p:pRg st="9" end="9"/>
                                            </p:txEl>
                                          </p:spTgt>
                                        </p:tgtEl>
                                      </p:cBhvr>
                                    </p:animEffect>
                                    <p:anim calcmode="lin" valueType="num">
                                      <p:cBhvr>
                                        <p:cTn id="2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1</m:t>
                        </m:r>
                      </m:sub>
                    </m:sSub>
                    <m:r>
                      <a:rPr lang="en-US" sz="2200" i="1">
                        <a:latin typeface="Cambria Math"/>
                      </a:rPr>
                      <m:t>=</m:t>
                    </m:r>
                    <m:r>
                      <a:rPr lang="en-US" sz="2200" i="1">
                        <a:latin typeface="Cambria Math"/>
                      </a:rPr>
                      <m:t>𝑙𝑎𝑟𝑔𝑒𝑠𝑡</m:t>
                    </m:r>
                    <m:r>
                      <a:rPr lang="en-US" sz="2200" i="1">
                        <a:latin typeface="Cambria Math"/>
                      </a:rPr>
                      <m:t>−</m:t>
                    </m:r>
                    <m:r>
                      <a:rPr lang="en-US" sz="2200" i="1">
                        <a:latin typeface="Cambria Math"/>
                      </a:rPr>
                      <m:t>𝑠𝑚𝑎𝑙𝑙𝑒𝑠𝑡</m:t>
                    </m:r>
                    <m:r>
                      <a:rPr lang="en-US" sz="2200" i="1">
                        <a:latin typeface="Cambria Math"/>
                      </a:rPr>
                      <m:t>=20−10=10</m:t>
                    </m:r>
                  </m:oMath>
                </a14:m>
                <a:r>
                  <a:rPr lang="en-US" sz="2200" dirty="0"/>
                  <a:t> </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2</m:t>
                        </m:r>
                      </m:sub>
                    </m:sSub>
                    <m:r>
                      <a:rPr lang="en-US" sz="2200" i="1">
                        <a:latin typeface="Cambria Math"/>
                      </a:rPr>
                      <m:t>=22−8=14</m:t>
                    </m:r>
                  </m:oMath>
                </a14:m>
                <a:r>
                  <a:rPr lang="en-US" sz="2200" dirty="0"/>
                  <a:t> </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3</m:t>
                        </m:r>
                      </m:sub>
                    </m:sSub>
                    <m:r>
                      <a:rPr lang="en-US" sz="2200" i="1">
                        <a:latin typeface="Cambria Math"/>
                      </a:rPr>
                      <m:t>=11</m:t>
                    </m:r>
                  </m:oMath>
                </a14:m>
                <a:r>
                  <a:rPr lang="en-US" sz="2200" dirty="0"/>
                  <a:t> </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4</m:t>
                        </m:r>
                      </m:sub>
                    </m:sSub>
                    <m:r>
                      <a:rPr lang="en-US" sz="2200" i="1">
                        <a:latin typeface="Cambria Math"/>
                      </a:rPr>
                      <m:t>=8</m:t>
                    </m:r>
                  </m:oMath>
                </a14:m>
                <a:r>
                  <a:rPr lang="en-US" sz="2200" dirty="0"/>
                  <a:t> </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5</m:t>
                        </m:r>
                      </m:sub>
                    </m:sSub>
                    <m:r>
                      <a:rPr lang="en-US" sz="2200" i="1">
                        <a:latin typeface="Cambria Math"/>
                      </a:rPr>
                      <m:t>=14</m:t>
                    </m:r>
                  </m:oMath>
                </a14:m>
                <a:r>
                  <a:rPr lang="en-US" sz="2200" dirty="0"/>
                  <a:t> </a:t>
                </a:r>
              </a:p>
              <a:p>
                <a:pPr marL="0" indent="0">
                  <a:buNone/>
                </a:pP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i="1">
                            <a:latin typeface="Cambria Math"/>
                          </a:rPr>
                          <m:t>+</m:t>
                        </m:r>
                        <m:r>
                          <a:rPr lang="en-US" sz="2200" i="1">
                            <a:latin typeface="Cambria Math"/>
                            <a:ea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5</m:t>
                                </m:r>
                              </m:sub>
                            </m:sSub>
                          </m:e>
                        </m:acc>
                      </m:num>
                      <m:den>
                        <m:r>
                          <a:rPr lang="en-US" sz="2200" i="1">
                            <a:latin typeface="Cambria Math"/>
                          </a:rPr>
                          <m:t>5</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80</m:t>
                        </m:r>
                      </m:num>
                      <m:den>
                        <m:r>
                          <a:rPr lang="en-US" sz="2200" i="1">
                            <a:latin typeface="Cambria Math"/>
                          </a:rPr>
                          <m:t>5</m:t>
                        </m:r>
                      </m:den>
                    </m:f>
                    <m:r>
                      <a:rPr lang="en-US" sz="2200" i="1">
                        <a:latin typeface="Cambria Math"/>
                      </a:rPr>
                      <m:t>=16</m:t>
                    </m:r>
                  </m:oMath>
                </a14:m>
                <a:r>
                  <a:rPr lang="en-US" sz="2200" dirty="0"/>
                  <a:t> </a:t>
                </a:r>
              </a:p>
              <a:p>
                <a:pPr marL="0" indent="0">
                  <a:buNone/>
                </a:pP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𝑅</m:t>
                        </m:r>
                      </m:e>
                    </m:acc>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2</m:t>
                            </m:r>
                          </m:sub>
                        </m:sSub>
                        <m:r>
                          <a:rPr lang="en-US" sz="2200" i="1">
                            <a:latin typeface="Cambria Math"/>
                          </a:rPr>
                          <m:t>+</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5</m:t>
                            </m:r>
                          </m:sub>
                        </m:sSub>
                      </m:num>
                      <m:den>
                        <m:r>
                          <a:rPr lang="en-US" sz="2200" i="1">
                            <a:latin typeface="Cambria Math"/>
                          </a:rPr>
                          <m:t>5</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57</m:t>
                        </m:r>
                      </m:num>
                      <m:den>
                        <m:r>
                          <a:rPr lang="en-US" sz="2200" i="1">
                            <a:latin typeface="Cambria Math"/>
                          </a:rPr>
                          <m:t>5</m:t>
                        </m:r>
                      </m:den>
                    </m:f>
                    <m:r>
                      <a:rPr lang="en-US" sz="2200" i="1">
                        <a:latin typeface="Cambria Math"/>
                      </a:rPr>
                      <m:t>=11.4</m:t>
                    </m:r>
                  </m:oMath>
                </a14:m>
                <a:r>
                  <a:rPr lang="en-US" sz="2200" dirty="0"/>
                  <a:t> </a:t>
                </a:r>
              </a:p>
              <a:p>
                <a:r>
                  <a:rPr lang="en-US" sz="2200" dirty="0"/>
                  <a:t>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=16</m:t>
                    </m:r>
                  </m:oMath>
                </a14:m>
                <a:endParaRPr lang="en-US" sz="2200" dirty="0"/>
              </a:p>
              <a:p>
                <a:pPr marL="0" indent="0">
                  <a:buNone/>
                </a:pPr>
                <a:r>
                  <a:rPr lang="en-US" sz="2200" dirty="0"/>
                  <a:t>     UCL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acc>
                      <m:accPr>
                        <m:chr m:val="̅"/>
                        <m:ctrlPr>
                          <a:rPr lang="en-US" sz="2200" i="1">
                            <a:latin typeface="Cambria Math" panose="02040503050406030204" pitchFamily="18" charset="0"/>
                          </a:rPr>
                        </m:ctrlPr>
                      </m:accPr>
                      <m:e>
                        <m:r>
                          <a:rPr lang="en-US" sz="2200" i="1">
                            <a:latin typeface="Cambria Math"/>
                          </a:rPr>
                          <m:t>𝑅</m:t>
                        </m:r>
                      </m:e>
                    </m:acc>
                    <m:r>
                      <a:rPr lang="en-US" sz="2200" i="1">
                        <a:latin typeface="Cambria Math"/>
                      </a:rPr>
                      <m:t>=22.577</m:t>
                    </m:r>
                  </m:oMath>
                </a14:m>
                <a:r>
                  <a:rPr lang="en-US" sz="2200" dirty="0"/>
                  <a:t> 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r>
                      <a:rPr lang="en-US" sz="2200" i="1">
                        <a:latin typeface="Cambria Math"/>
                      </a:rPr>
                      <m:t>=0.577</m:t>
                    </m:r>
                  </m:oMath>
                </a14:m>
                <a:r>
                  <a:rPr lang="en-US" sz="2200" dirty="0"/>
                  <a:t> (Given) LCL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acc>
                      <m:accPr>
                        <m:chr m:val="̅"/>
                        <m:ctrlPr>
                          <a:rPr lang="en-US" sz="2200" i="1">
                            <a:latin typeface="Cambria Math" panose="02040503050406030204" pitchFamily="18" charset="0"/>
                          </a:rPr>
                        </m:ctrlPr>
                      </m:accPr>
                      <m:e>
                        <m:r>
                          <a:rPr lang="en-US" sz="2200" i="1">
                            <a:latin typeface="Cambria Math"/>
                          </a:rPr>
                          <m:t>𝑅</m:t>
                        </m:r>
                      </m:e>
                    </m:acc>
                    <m:r>
                      <a:rPr lang="en-US" sz="2200" i="1">
                        <a:latin typeface="Cambria Math"/>
                      </a:rPr>
                      <m:t>=9.423</m:t>
                    </m:r>
                  </m:oMath>
                </a14:m>
                <a:endParaRPr lang="en-US" sz="2200" dirty="0"/>
              </a:p>
              <a:p>
                <a:pPr marL="0" indent="0">
                  <a:buNone/>
                </a:pPr>
                <a:r>
                  <a:rPr lang="en-US" sz="2200" dirty="0"/>
                  <a:t> </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338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9CEDA05-D62B-4978-8835-51F4DA3C097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9" name="Title 1"/>
          <p:cNvSpPr txBox="1">
            <a:spLocks/>
          </p:cNvSpPr>
          <p:nvPr/>
        </p:nvSpPr>
        <p:spPr>
          <a:xfrm>
            <a:off x="1371600" y="7620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F1CB6C35-03D5-4B47-AF07-3878862C1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512870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848F30-771F-42E8-A98F-DF984BA0218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pic>
        <p:nvPicPr>
          <p:cNvPr id="6553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327" t="21581" r="16526" b="17196"/>
          <a:stretch/>
        </p:blipFill>
        <p:spPr bwMode="auto">
          <a:xfrm>
            <a:off x="533400" y="1066801"/>
            <a:ext cx="7467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7C016FFD-0476-41DF-80E3-941D5E338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157375915"/>
      </p:ext>
    </p:extLst>
  </p:cSld>
  <p:clrMapOvr>
    <a:masterClrMapping/>
  </p:clrMapOvr>
  <p:transition spd="slow">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R-chart:</a:t>
                </a:r>
              </a:p>
              <a:p>
                <a:r>
                  <a:rPr lang="en-US" sz="2200" dirty="0"/>
                  <a:t>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𝑅</m:t>
                        </m:r>
                      </m:e>
                    </m:acc>
                    <m:r>
                      <a:rPr lang="en-US" sz="2200" i="1">
                        <a:latin typeface="Cambria Math"/>
                      </a:rPr>
                      <m:t>=11.4</m:t>
                    </m:r>
                  </m:oMath>
                </a14:m>
                <a:endParaRPr lang="en-US" sz="2200" dirty="0"/>
              </a:p>
              <a:p>
                <a:pPr marL="0" indent="0">
                  <a:buNone/>
                </a:pPr>
                <a:r>
                  <a:rPr lang="en-US" sz="2200" dirty="0"/>
                  <a:t>     UCL</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4</m:t>
                        </m:r>
                      </m:sub>
                    </m:sSub>
                    <m:acc>
                      <m:accPr>
                        <m:chr m:val="̅"/>
                        <m:ctrlPr>
                          <a:rPr lang="en-US" sz="2200" i="1">
                            <a:latin typeface="Cambria Math" panose="02040503050406030204" pitchFamily="18" charset="0"/>
                          </a:rPr>
                        </m:ctrlPr>
                      </m:accPr>
                      <m:e>
                        <m:r>
                          <a:rPr lang="en-US" sz="2200" i="1">
                            <a:latin typeface="Cambria Math"/>
                          </a:rPr>
                          <m:t>𝑅</m:t>
                        </m:r>
                      </m:e>
                    </m:acc>
                    <m:r>
                      <a:rPr lang="en-US" sz="2200" i="1">
                        <a:latin typeface="Cambria Math"/>
                      </a:rPr>
                      <m:t>=24.09</m:t>
                    </m:r>
                  </m:oMath>
                </a14:m>
                <a:r>
                  <a:rPr lang="en-US" sz="2200" dirty="0"/>
                  <a:t>     </a:t>
                </a:r>
                <a14:m>
                  <m:oMath xmlns:m="http://schemas.openxmlformats.org/officeDocument/2006/math">
                    <m:d>
                      <m:dPr>
                        <m:ctrlPr>
                          <a:rPr lang="en-US" sz="2200" i="1">
                            <a:latin typeface="Cambria Math" panose="02040503050406030204" pitchFamily="18" charset="0"/>
                          </a:rPr>
                        </m:ctrlPr>
                      </m:dPr>
                      <m:e>
                        <m:r>
                          <a:rPr lang="en-US" sz="2200" i="1" dirty="0">
                            <a:latin typeface="Cambria Math"/>
                          </a:rPr>
                          <m:t>∵</m:t>
                        </m:r>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4</m:t>
                            </m:r>
                          </m:sub>
                        </m:sSub>
                        <m:r>
                          <a:rPr lang="en-US" sz="2200" i="1">
                            <a:latin typeface="Cambria Math"/>
                          </a:rPr>
                          <m:t>=2.115</m:t>
                        </m:r>
                      </m:e>
                    </m:d>
                  </m:oMath>
                </a14:m>
                <a:endParaRPr lang="en-US" sz="2200" dirty="0"/>
              </a:p>
              <a:p>
                <a:pPr marL="0" indent="0">
                  <a:buNone/>
                </a:pPr>
                <a:r>
                  <a:rPr lang="en-US" sz="2200" dirty="0"/>
                  <a:t>     LCL</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3</m:t>
                        </m:r>
                      </m:sub>
                    </m:sSub>
                    <m:acc>
                      <m:accPr>
                        <m:chr m:val="̅"/>
                        <m:ctrlPr>
                          <a:rPr lang="en-US" sz="2200" i="1">
                            <a:latin typeface="Cambria Math" panose="02040503050406030204" pitchFamily="18" charset="0"/>
                          </a:rPr>
                        </m:ctrlPr>
                      </m:accPr>
                      <m:e>
                        <m:r>
                          <a:rPr lang="en-US" sz="2200" i="1">
                            <a:latin typeface="Cambria Math"/>
                          </a:rPr>
                          <m:t>𝑅</m:t>
                        </m:r>
                      </m:e>
                    </m:acc>
                    <m:r>
                      <a:rPr lang="en-US" sz="2200" i="1">
                        <a:latin typeface="Cambria Math"/>
                      </a:rPr>
                      <m:t>=0</m:t>
                    </m:r>
                  </m:oMath>
                </a14:m>
                <a:r>
                  <a:rPr lang="en-US" sz="2200" b="1" dirty="0"/>
                  <a:t>               </a:t>
                </a:r>
                <a14:m>
                  <m:oMath xmlns:m="http://schemas.openxmlformats.org/officeDocument/2006/math">
                    <m:d>
                      <m:dPr>
                        <m:ctrlPr>
                          <a:rPr lang="en-US" sz="2200" i="1">
                            <a:latin typeface="Cambria Math" panose="02040503050406030204" pitchFamily="18" charset="0"/>
                          </a:rPr>
                        </m:ctrlPr>
                      </m:dPr>
                      <m:e>
                        <m:r>
                          <a:rPr lang="en-US" sz="2200" i="1" dirty="0">
                            <a:latin typeface="Cambria Math"/>
                          </a:rPr>
                          <m:t>∵</m:t>
                        </m:r>
                        <m:sSub>
                          <m:sSubPr>
                            <m:ctrlPr>
                              <a:rPr lang="en-US" sz="2200" i="1">
                                <a:latin typeface="Cambria Math" panose="02040503050406030204" pitchFamily="18" charset="0"/>
                              </a:rPr>
                            </m:ctrlPr>
                          </m:sSubPr>
                          <m:e>
                            <m:r>
                              <a:rPr lang="en-US" sz="2200" i="1">
                                <a:latin typeface="Cambria Math"/>
                              </a:rPr>
                              <m:t>𝐷</m:t>
                            </m:r>
                          </m:e>
                          <m:sub>
                            <m:r>
                              <a:rPr lang="en-US" sz="2200" i="1">
                                <a:latin typeface="Cambria Math"/>
                              </a:rPr>
                              <m:t>3</m:t>
                            </m:r>
                          </m:sub>
                        </m:sSub>
                        <m:r>
                          <a:rPr lang="en-US" sz="2200" i="1">
                            <a:latin typeface="Cambria Math"/>
                          </a:rPr>
                          <m:t>=0</m:t>
                        </m:r>
                      </m:e>
                    </m:d>
                  </m:oMath>
                </a14:m>
                <a:endParaRPr lang="en-US" sz="2200" dirty="0"/>
              </a:p>
              <a:p>
                <a:pPr marL="0" indent="0">
                  <a:buNone/>
                </a:pPr>
                <a:endParaRPr lang="en-US" sz="2200" b="1" dirty="0"/>
              </a:p>
              <a:p>
                <a:pPr marL="0" indent="0">
                  <a:buNone/>
                </a:pPr>
                <a:endParaRPr lang="en-US" sz="2200" b="1"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55AB46B-7B91-47C5-8740-C2C2BFDC208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5F187BA3-A351-4EE6-ABC0-6BBBCF8CA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37281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25B2C3-D174-4C68-94AF-B7E56952C89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pic>
        <p:nvPicPr>
          <p:cNvPr id="6656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154" t="22805" r="17214" b="19645"/>
          <a:stretch/>
        </p:blipFill>
        <p:spPr bwMode="auto">
          <a:xfrm>
            <a:off x="1143000" y="1143000"/>
            <a:ext cx="6934200" cy="464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853BC8DD-60B8-4B99-8FEE-18C1FF26D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386875558"/>
      </p:ext>
    </p:extLst>
  </p:cSld>
  <p:clrMapOvr>
    <a:masterClrMapping/>
  </p:clrMapOvr>
  <p:transition spd="slow">
    <p:push dir="u"/>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lvl="0" indent="0">
              <a:buNone/>
            </a:pPr>
            <a:r>
              <a:rPr lang="en-US" sz="2200" dirty="0"/>
              <a:t>Q1.An inspection of 10 samples of size 100 each from 10 lots reveal the following number of defectives:   16,18,11,18,21,10,20,18,17,21. Do these indicate that the quality characteristics inspected is under statistical control.</a:t>
            </a:r>
          </a:p>
          <a:p>
            <a:pPr marL="0" indent="0" algn="r">
              <a:buNone/>
            </a:pPr>
            <a:r>
              <a:rPr lang="en-US" sz="2200" b="1" dirty="0"/>
              <a:t>Ans. Process is in under statistical control</a:t>
            </a: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05A71EBE-F24C-418D-97D5-31E2BC437BA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Daily Quiz(CO2)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A2B22D6A-9E3B-4AE9-B0B2-BBBA6CD7C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842986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Control chart for attributes: are</a:t>
                </a:r>
                <a:r>
                  <a:rPr lang="en-US" sz="2200" dirty="0"/>
                  <a:t> used to monitor characteristic that have discrete values &amp; can be counted. </a:t>
                </a:r>
                <a:r>
                  <a:rPr lang="en-US" sz="2200" dirty="0" err="1"/>
                  <a:t>e.g</a:t>
                </a:r>
                <a:r>
                  <a:rPr lang="en-US" sz="2200" dirty="0"/>
                  <a:t>- percentage of defective etc. such charts are of three types-</a:t>
                </a:r>
              </a:p>
              <a:p>
                <a:pPr marL="514350" indent="-514350">
                  <a:buAutoNum type="arabicPeriod"/>
                </a:pPr>
                <a14:m>
                  <m:oMath xmlns:m="http://schemas.openxmlformats.org/officeDocument/2006/math">
                    <m:r>
                      <a:rPr lang="en-US" sz="2200" i="1">
                        <a:latin typeface="Cambria Math"/>
                      </a:rPr>
                      <m:t>𝑝</m:t>
                    </m:r>
                  </m:oMath>
                </a14:m>
                <a:r>
                  <a:rPr lang="en-US" sz="2200" dirty="0"/>
                  <a:t>-chart( fraction/proportion defective chart)</a:t>
                </a:r>
              </a:p>
              <a:p>
                <a:pPr marL="514350" indent="-514350">
                  <a:buAutoNum type="arabicPeriod"/>
                </a:pPr>
                <a14:m>
                  <m:oMath xmlns:m="http://schemas.openxmlformats.org/officeDocument/2006/math">
                    <m:r>
                      <a:rPr lang="en-US" sz="2200" i="1">
                        <a:latin typeface="Cambria Math"/>
                      </a:rPr>
                      <m:t>𝑛𝑝</m:t>
                    </m:r>
                  </m:oMath>
                </a14:m>
                <a:r>
                  <a:rPr lang="en-US" sz="2200" dirty="0"/>
                  <a:t>-chart(no. of defective chart)/d-chart</a:t>
                </a:r>
              </a:p>
              <a:p>
                <a:pPr marL="514350" indent="-514350">
                  <a:buAutoNum type="arabicPeriod"/>
                </a:pPr>
                <a:r>
                  <a:rPr lang="en-US" sz="2200" dirty="0"/>
                  <a:t>C-chart( no. of defect per unit chart)</a:t>
                </a:r>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1037"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FDE9F7AB-1811-4A95-AE32-BE3C381D78F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C2005904-73A5-4455-B0E5-ED4F28BC1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177849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960175645"/>
              </p:ext>
            </p:extLst>
          </p:nvPr>
        </p:nvGraphicFramePr>
        <p:xfrm>
          <a:off x="533400" y="1143000"/>
          <a:ext cx="8229600" cy="316992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990600">
                <a:tc>
                  <a:txBody>
                    <a:bodyPr/>
                    <a:lstStyle/>
                    <a:p>
                      <a:pPr algn="ctr"/>
                      <a:r>
                        <a:rPr lang="en-US" sz="2400" b="1" dirty="0"/>
                        <a:t>Branch</a:t>
                      </a:r>
                    </a:p>
                  </a:txBody>
                  <a:tcPr/>
                </a:tc>
                <a:tc>
                  <a:txBody>
                    <a:bodyPr/>
                    <a:lstStyle/>
                    <a:p>
                      <a:pPr algn="ctr"/>
                      <a:r>
                        <a:rPr lang="en-US" sz="2400" dirty="0"/>
                        <a:t>Semester</a:t>
                      </a:r>
                    </a:p>
                  </a:txBody>
                  <a:tcPr/>
                </a:tc>
                <a:tc>
                  <a:txBody>
                    <a:bodyPr/>
                    <a:lstStyle/>
                    <a:p>
                      <a:pPr algn="ctr"/>
                      <a:r>
                        <a:rPr lang="en-US" sz="2400" dirty="0"/>
                        <a:t>Sections</a:t>
                      </a:r>
                    </a:p>
                  </a:txBody>
                  <a:tcPr/>
                </a:tc>
                <a:tc>
                  <a:txBody>
                    <a:bodyPr/>
                    <a:lstStyle/>
                    <a:p>
                      <a:pPr algn="ctr"/>
                      <a:r>
                        <a:rPr lang="en-US" sz="2400" dirty="0"/>
                        <a:t>No. of enrolled</a:t>
                      </a:r>
                      <a:r>
                        <a:rPr lang="en-US" sz="2400" baseline="0" dirty="0"/>
                        <a:t> Students</a:t>
                      </a:r>
                      <a:endParaRPr lang="en-US" sz="2400" dirty="0"/>
                    </a:p>
                  </a:txBody>
                  <a:tcPr/>
                </a:tc>
                <a:tc>
                  <a:txBody>
                    <a:bodyPr/>
                    <a:lstStyle/>
                    <a:p>
                      <a:pPr algn="ctr"/>
                      <a:r>
                        <a:rPr lang="en-US" sz="2400" dirty="0"/>
                        <a:t>No. Passed Students</a:t>
                      </a:r>
                    </a:p>
                  </a:txBody>
                  <a:tcPr/>
                </a:tc>
                <a:tc>
                  <a:txBody>
                    <a:bodyPr/>
                    <a:lstStyle/>
                    <a:p>
                      <a:pPr algn="ctr"/>
                      <a:r>
                        <a:rPr lang="en-US" sz="2400" dirty="0"/>
                        <a:t>% Passed</a:t>
                      </a:r>
                    </a:p>
                  </a:txBody>
                  <a:tcPr/>
                </a:tc>
                <a:extLst>
                  <a:ext uri="{0D108BD9-81ED-4DB2-BD59-A6C34878D82A}">
                    <a16:rowId xmlns:a16="http://schemas.microsoft.com/office/drawing/2014/main" val="10000"/>
                  </a:ext>
                </a:extLst>
              </a:tr>
              <a:tr h="990600">
                <a:tc>
                  <a:txBody>
                    <a:bodyPr/>
                    <a:lstStyle/>
                    <a:p>
                      <a:pPr algn="ctr"/>
                      <a:r>
                        <a:rPr lang="en-US" sz="2400" dirty="0"/>
                        <a:t>CS</a:t>
                      </a:r>
                    </a:p>
                  </a:txBody>
                  <a:tcPr/>
                </a:tc>
                <a:tc>
                  <a:txBody>
                    <a:bodyPr/>
                    <a:lstStyle/>
                    <a:p>
                      <a:pPr algn="ctr"/>
                      <a:r>
                        <a:rPr lang="en-US" sz="2400" dirty="0"/>
                        <a:t>IV</a:t>
                      </a:r>
                    </a:p>
                  </a:txBody>
                  <a:tcPr/>
                </a:tc>
                <a:tc>
                  <a:txBody>
                    <a:bodyPr/>
                    <a:lstStyle/>
                    <a:p>
                      <a:pPr algn="ctr"/>
                      <a:r>
                        <a:rPr lang="en-US" sz="2400" dirty="0"/>
                        <a:t>A</a:t>
                      </a:r>
                    </a:p>
                  </a:txBody>
                  <a:tcPr/>
                </a:tc>
                <a:tc>
                  <a:txBody>
                    <a:bodyPr/>
                    <a:lstStyle/>
                    <a:p>
                      <a:pPr algn="ctr"/>
                      <a:r>
                        <a:rPr lang="en-US" sz="2400"/>
                        <a:t>67</a:t>
                      </a:r>
                      <a:endParaRPr lang="en-US" sz="2400" dirty="0"/>
                    </a:p>
                  </a:txBody>
                  <a:tcPr/>
                </a:tc>
                <a:tc>
                  <a:txBody>
                    <a:bodyPr/>
                    <a:lstStyle/>
                    <a:p>
                      <a:pPr algn="ctr"/>
                      <a:r>
                        <a:rPr lang="en-US" sz="2400" b="0" dirty="0"/>
                        <a:t>65</a:t>
                      </a:r>
                    </a:p>
                  </a:txBody>
                  <a:tcPr/>
                </a:tc>
                <a:tc>
                  <a:txBody>
                    <a:bodyPr/>
                    <a:lstStyle/>
                    <a:p>
                      <a:pPr algn="ctr"/>
                      <a:r>
                        <a:rPr lang="en-US" sz="2400" dirty="0"/>
                        <a:t>92%</a:t>
                      </a:r>
                    </a:p>
                  </a:txBody>
                  <a:tcPr/>
                </a:tc>
                <a:extLst>
                  <a:ext uri="{0D108BD9-81ED-4DB2-BD59-A6C34878D82A}">
                    <a16:rowId xmlns:a16="http://schemas.microsoft.com/office/drawing/2014/main" val="2235155168"/>
                  </a:ext>
                </a:extLst>
              </a:tr>
              <a:tr h="990600">
                <a:tc>
                  <a:txBody>
                    <a:bodyPr/>
                    <a:lstStyle/>
                    <a:p>
                      <a:pPr algn="ctr"/>
                      <a:r>
                        <a:rPr lang="en-US" sz="2400" dirty="0"/>
                        <a:t>IOT</a:t>
                      </a:r>
                    </a:p>
                  </a:txBody>
                  <a:tcPr/>
                </a:tc>
                <a:tc>
                  <a:txBody>
                    <a:bodyPr/>
                    <a:lstStyle/>
                    <a:p>
                      <a:pPr algn="ctr"/>
                      <a:r>
                        <a:rPr lang="en-US" sz="2400" dirty="0"/>
                        <a:t>IV</a:t>
                      </a:r>
                    </a:p>
                  </a:txBody>
                  <a:tcPr/>
                </a:tc>
                <a:tc>
                  <a:txBody>
                    <a:bodyPr/>
                    <a:lstStyle/>
                    <a:p>
                      <a:pPr algn="ctr"/>
                      <a:r>
                        <a:rPr lang="en-US" sz="2400" dirty="0"/>
                        <a:t>A</a:t>
                      </a:r>
                    </a:p>
                  </a:txBody>
                  <a:tcPr/>
                </a:tc>
                <a:tc>
                  <a:txBody>
                    <a:bodyPr/>
                    <a:lstStyle/>
                    <a:p>
                      <a:pPr algn="ctr"/>
                      <a:r>
                        <a:rPr lang="en-US" sz="2400" dirty="0"/>
                        <a:t>49</a:t>
                      </a:r>
                    </a:p>
                  </a:txBody>
                  <a:tcPr/>
                </a:tc>
                <a:tc>
                  <a:txBody>
                    <a:bodyPr/>
                    <a:lstStyle/>
                    <a:p>
                      <a:pPr algn="ctr"/>
                      <a:r>
                        <a:rPr lang="en-US" sz="2400" b="0" dirty="0"/>
                        <a:t>45</a:t>
                      </a:r>
                    </a:p>
                  </a:txBody>
                  <a:tcPr/>
                </a:tc>
                <a:tc>
                  <a:txBody>
                    <a:bodyPr/>
                    <a:lstStyle/>
                    <a:p>
                      <a:pPr algn="ctr"/>
                      <a:r>
                        <a:rPr lang="en-US" sz="2400" dirty="0"/>
                        <a:t>91.83%</a:t>
                      </a:r>
                    </a:p>
                  </a:txBody>
                  <a:tcPr/>
                </a:tc>
                <a:extLst>
                  <a:ext uri="{0D108BD9-81ED-4DB2-BD59-A6C34878D82A}">
                    <a16:rowId xmlns:a16="http://schemas.microsoft.com/office/drawing/2014/main" val="10001"/>
                  </a:ext>
                </a:extLst>
              </a:tr>
            </a:tbl>
          </a:graphicData>
        </a:graphic>
      </p:graphicFrame>
      <p:sp>
        <p:nvSpPr>
          <p:cNvPr id="4" name="Date Placeholder 3"/>
          <p:cNvSpPr>
            <a:spLocks noGrp="1"/>
          </p:cNvSpPr>
          <p:nvPr>
            <p:ph type="dt" sz="half" idx="10"/>
          </p:nvPr>
        </p:nvSpPr>
        <p:spPr/>
        <p:txBody>
          <a:bodyPr/>
          <a:lstStyle/>
          <a:p>
            <a:fld id="{A4E11763-9B72-4844-9830-793337F308E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447800" y="-20546"/>
            <a:ext cx="7696200" cy="78254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noProof="0" dirty="0"/>
              <a:t>Result Analysis</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48D03EF3-93BA-4B03-9EC3-42AEF2AC1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60"/>
            <a:ext cx="1447800" cy="619260"/>
          </a:xfrm>
          <a:prstGeom prst="rect">
            <a:avLst/>
          </a:prstGeom>
        </p:spPr>
      </p:pic>
    </p:spTree>
    <p:extLst>
      <p:ext uri="{BB962C8B-B14F-4D97-AF65-F5344CB8AC3E}">
        <p14:creationId xmlns:p14="http://schemas.microsoft.com/office/powerpoint/2010/main" val="1791522161"/>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 xmlns:m="http://schemas.openxmlformats.org/officeDocument/2006/math">
                    <m:r>
                      <a:rPr lang="en-US" sz="2200" b="1" i="1">
                        <a:latin typeface="Cambria Math"/>
                      </a:rPr>
                      <m:t>𝒑</m:t>
                    </m:r>
                  </m:oMath>
                </a14:m>
                <a:r>
                  <a:rPr lang="en-US" sz="2200" b="1" dirty="0"/>
                  <a:t>-chart: </a:t>
                </a:r>
                <a:r>
                  <a:rPr lang="en-US" sz="2200" dirty="0"/>
                  <a:t>is designed to control the percentage or proportion/fraction of defective per samples.</a:t>
                </a:r>
              </a:p>
              <a:p>
                <a:pPr marL="0" indent="0">
                  <a:buNone/>
                </a:pPr>
                <a:r>
                  <a:rPr lang="en-US" sz="2200" b="1" dirty="0"/>
                  <a:t>Construction of </a:t>
                </a:r>
                <a14:m>
                  <m:oMath xmlns:m="http://schemas.openxmlformats.org/officeDocument/2006/math">
                    <m:r>
                      <a:rPr lang="en-US" sz="2200" b="1" i="1">
                        <a:latin typeface="Cambria Math"/>
                      </a:rPr>
                      <m:t>𝒑</m:t>
                    </m:r>
                  </m:oMath>
                </a14:m>
                <a:r>
                  <a:rPr lang="en-US" sz="2200" b="1" dirty="0"/>
                  <a:t>-chart</a:t>
                </a:r>
                <a:r>
                  <a:rPr lang="en-US" sz="2200" dirty="0"/>
                  <a:t>:</a:t>
                </a:r>
              </a:p>
              <a:p>
                <a:r>
                  <a:rPr lang="en-US" sz="2200" dirty="0"/>
                  <a:t>Calculate fraction defective </a:t>
                </a:r>
                <a14:m>
                  <m:oMath xmlns:m="http://schemas.openxmlformats.org/officeDocument/2006/math">
                    <m:r>
                      <a:rPr lang="en-US" sz="2200" i="1">
                        <a:latin typeface="Cambria Math"/>
                      </a:rPr>
                      <m:t>𝑝</m:t>
                    </m:r>
                  </m:oMath>
                </a14:m>
                <a:r>
                  <a:rPr lang="en-US" sz="2200" dirty="0"/>
                  <a:t> for each sample</a:t>
                </a:r>
              </a:p>
              <a:p>
                <a:pPr marL="0" indent="0">
                  <a:buNone/>
                </a:pPr>
                <a:r>
                  <a:rPr lang="en-US" sz="2200" dirty="0"/>
                  <a:t>i.e. Fraction defective </a:t>
                </a:r>
                <a14:m>
                  <m:oMath xmlns:m="http://schemas.openxmlformats.org/officeDocument/2006/math">
                    <m:r>
                      <a:rPr lang="en-US" sz="2200" i="1">
                        <a:latin typeface="Cambria Math"/>
                      </a:rPr>
                      <m:t>𝑝</m:t>
                    </m:r>
                    <m:r>
                      <a:rPr lang="en-US" sz="2200" i="1">
                        <a:latin typeface="Cambria Math"/>
                      </a:rPr>
                      <m:t>=</m:t>
                    </m:r>
                    <m:f>
                      <m:fPr>
                        <m:ctrlPr>
                          <a:rPr lang="en-US" sz="2200" i="1">
                            <a:latin typeface="Cambria Math" panose="02040503050406030204" pitchFamily="18" charset="0"/>
                          </a:rPr>
                        </m:ctrlPr>
                      </m:fPr>
                      <m:num>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𝑑𝑒𝑓𝑒𝑐𝑡𝑖𝑣𝑒</m:t>
                        </m:r>
                        <m:r>
                          <a:rPr lang="en-US" sz="2200" i="1">
                            <a:latin typeface="Cambria Math"/>
                          </a:rPr>
                          <m:t> </m:t>
                        </m:r>
                        <m:r>
                          <a:rPr lang="en-US" sz="2200" i="1">
                            <a:latin typeface="Cambria Math"/>
                          </a:rPr>
                          <m:t>𝑖𝑡𝑒𝑚</m:t>
                        </m:r>
                      </m:num>
                      <m:den>
                        <m:r>
                          <a:rPr lang="en-US" sz="2200" i="1">
                            <a:latin typeface="Cambria Math"/>
                          </a:rPr>
                          <m:t>𝑠𝑖𝑧𝑒</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𝑡h𝑒</m:t>
                        </m:r>
                        <m:r>
                          <a:rPr lang="en-US" sz="2200" i="1">
                            <a:latin typeface="Cambria Math"/>
                          </a:rPr>
                          <m:t> </m:t>
                        </m:r>
                        <m:r>
                          <a:rPr lang="en-US" sz="2200" i="1">
                            <a:latin typeface="Cambria Math"/>
                          </a:rPr>
                          <m:t>𝑠𝑎𝑚𝑝𝑙𝑒</m:t>
                        </m:r>
                      </m:den>
                    </m:f>
                  </m:oMath>
                </a14:m>
                <a:endParaRPr lang="en-US" sz="2200" dirty="0"/>
              </a:p>
              <a:p>
                <a:pPr marL="0" indent="0">
                  <a:buNone/>
                </a:pPr>
                <a:endParaRPr lang="en-US" sz="2200" dirty="0"/>
              </a:p>
              <a:p>
                <a:r>
                  <a:rPr lang="en-US" sz="2200" dirty="0"/>
                  <a:t>Calculate avg. fraction defective </a:t>
                </a:r>
                <a14:m>
                  <m:oMath xmlns:m="http://schemas.openxmlformats.org/officeDocument/2006/math">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𝑝</m:t>
                            </m:r>
                          </m:e>
                        </m:acc>
                      </m:e>
                    </m:d>
                  </m:oMath>
                </a14:m>
                <a:endParaRPr lang="en-US" sz="2200" dirty="0"/>
              </a:p>
              <a:p>
                <a:pPr marL="0" indent="0">
                  <a:buNone/>
                </a:pPr>
                <a:r>
                  <a:rPr lang="en-US" sz="2200" dirty="0"/>
                  <a:t>i.e.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m:t>
                    </m:r>
                    <m:f>
                      <m:fPr>
                        <m:ctrlPr>
                          <a:rPr lang="en-US" sz="2200" i="1">
                            <a:latin typeface="Cambria Math" panose="02040503050406030204" pitchFamily="18" charset="0"/>
                          </a:rPr>
                        </m:ctrlPr>
                      </m:fPr>
                      <m:num>
                        <m:r>
                          <a:rPr lang="en-US" sz="2200" i="1">
                            <a:latin typeface="Cambria Math"/>
                          </a:rPr>
                          <m:t>𝑇𝑜𝑡𝑎𝑙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𝑑𝑒𝑓𝑒𝑐𝑡𝑖𝑣𝑒</m:t>
                        </m:r>
                      </m:num>
                      <m:den>
                        <m:r>
                          <a:rPr lang="en-US" sz="2200" i="1">
                            <a:latin typeface="Cambria Math"/>
                          </a:rPr>
                          <m:t>𝑇𝑜𝑡𝑎𝑙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𝑢𝑛𝑖𝑡</m:t>
                        </m:r>
                        <m:r>
                          <a:rPr lang="en-US" sz="2200" i="1">
                            <a:latin typeface="Cambria Math"/>
                          </a:rPr>
                          <m:t> </m:t>
                        </m:r>
                        <m:r>
                          <a:rPr lang="en-US" sz="2200" i="1">
                            <a:latin typeface="Cambria Math"/>
                          </a:rPr>
                          <m:t>𝑖𝑛𝑠𝑝𝑒𝑐𝑡𝑒𝑑</m:t>
                        </m:r>
                      </m:den>
                    </m:f>
                  </m:oMath>
                </a14:m>
                <a:r>
                  <a:rPr lang="en-US" sz="2200" dirty="0"/>
                  <a:t>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6631E87-381C-4FC1-AF40-7D827DAC06E6}"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02E1B1A7-207E-4D5C-9C27-4E97F4B9C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347792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r>
                  <a:rPr lang="en-US" sz="2200" dirty="0"/>
                  <a:t>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𝑝</m:t>
                        </m:r>
                      </m:e>
                    </m:acc>
                  </m:oMath>
                </a14:m>
                <a:endParaRPr lang="en-US" sz="2200" dirty="0"/>
              </a:p>
              <a:p>
                <a:pPr marL="0" indent="0">
                  <a:buNone/>
                </a:pPr>
                <a:r>
                  <a:rPr lang="en-US" sz="2200" dirty="0"/>
                  <a:t>    UCL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+3</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𝑝</m:t>
                                </m:r>
                              </m:e>
                            </m:acc>
                            <m:d>
                              <m:dPr>
                                <m:ctrlPr>
                                  <a:rPr lang="en-US" sz="2200" i="1">
                                    <a:latin typeface="Cambria Math" panose="02040503050406030204" pitchFamily="18" charset="0"/>
                                  </a:rPr>
                                </m:ctrlPr>
                              </m:dPr>
                              <m:e>
                                <m:r>
                                  <a:rPr lang="en-US" sz="2200" i="1">
                                    <a:latin typeface="Cambria Math"/>
                                  </a:rPr>
                                  <m:t>1−</m:t>
                                </m:r>
                                <m:acc>
                                  <m:accPr>
                                    <m:chr m:val="̅"/>
                                    <m:ctrlPr>
                                      <a:rPr lang="en-US" sz="2200" i="1">
                                        <a:latin typeface="Cambria Math" panose="02040503050406030204" pitchFamily="18" charset="0"/>
                                      </a:rPr>
                                    </m:ctrlPr>
                                  </m:accPr>
                                  <m:e>
                                    <m:r>
                                      <a:rPr lang="en-US" sz="2200" i="1">
                                        <a:latin typeface="Cambria Math"/>
                                      </a:rPr>
                                      <m:t>𝑝</m:t>
                                    </m:r>
                                  </m:e>
                                </m:acc>
                              </m:e>
                            </m:d>
                          </m:num>
                          <m:den>
                            <m:r>
                              <a:rPr lang="en-US" sz="2200" i="1">
                                <a:latin typeface="Cambria Math"/>
                              </a:rPr>
                              <m:t>𝑛</m:t>
                            </m:r>
                          </m:den>
                        </m:f>
                      </m:e>
                    </m:rad>
                  </m:oMath>
                </a14:m>
                <a:endParaRPr lang="en-US" sz="2200" dirty="0"/>
              </a:p>
              <a:p>
                <a:pPr marL="0" indent="0">
                  <a:buNone/>
                </a:pPr>
                <a:r>
                  <a:rPr lang="en-US" sz="2200" dirty="0"/>
                  <a:t>     LCL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−3</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𝑝</m:t>
                                </m:r>
                              </m:e>
                            </m:acc>
                            <m:d>
                              <m:dPr>
                                <m:ctrlPr>
                                  <a:rPr lang="en-US" sz="2200" i="1">
                                    <a:latin typeface="Cambria Math" panose="02040503050406030204" pitchFamily="18" charset="0"/>
                                  </a:rPr>
                                </m:ctrlPr>
                              </m:dPr>
                              <m:e>
                                <m:r>
                                  <a:rPr lang="en-US" sz="2200" i="1">
                                    <a:latin typeface="Cambria Math"/>
                                  </a:rPr>
                                  <m:t>1−</m:t>
                                </m:r>
                                <m:acc>
                                  <m:accPr>
                                    <m:chr m:val="̅"/>
                                    <m:ctrlPr>
                                      <a:rPr lang="en-US" sz="2200" i="1">
                                        <a:latin typeface="Cambria Math" panose="02040503050406030204" pitchFamily="18" charset="0"/>
                                      </a:rPr>
                                    </m:ctrlPr>
                                  </m:accPr>
                                  <m:e>
                                    <m:r>
                                      <a:rPr lang="en-US" sz="2200" i="1">
                                        <a:latin typeface="Cambria Math"/>
                                      </a:rPr>
                                      <m:t>𝑝</m:t>
                                    </m:r>
                                  </m:e>
                                </m:acc>
                              </m:e>
                            </m:d>
                          </m:num>
                          <m:den>
                            <m:r>
                              <a:rPr lang="en-US" sz="2200" i="1">
                                <a:latin typeface="Cambria Math"/>
                              </a:rPr>
                              <m:t>𝑛</m:t>
                            </m:r>
                          </m:den>
                        </m:f>
                      </m:e>
                    </m:rad>
                  </m:oMath>
                </a14:m>
                <a:endParaRPr lang="en-US" sz="2200" dirty="0"/>
              </a:p>
              <a:p>
                <a:pPr marL="0" indent="0">
                  <a:buNone/>
                </a:pPr>
                <a:r>
                  <a:rPr lang="en-US" sz="2200" dirty="0"/>
                  <a:t>where</a:t>
                </a:r>
                <a14:m>
                  <m:oMath xmlns:m="http://schemas.openxmlformats.org/officeDocument/2006/math">
                    <m:r>
                      <a:rPr lang="en-US" sz="2200" i="1">
                        <a:latin typeface="Cambria Math"/>
                      </a:rPr>
                      <m:t> </m:t>
                    </m:r>
                    <m:r>
                      <a:rPr lang="en-US" sz="2200" i="1">
                        <a:latin typeface="Cambria Math"/>
                      </a:rPr>
                      <m:t>𝑛</m:t>
                    </m:r>
                    <m:r>
                      <a:rPr lang="en-US" sz="2200" i="1">
                        <a:latin typeface="Cambria Math"/>
                      </a:rPr>
                      <m:t>=</m:t>
                    </m:r>
                    <m:f>
                      <m:fPr>
                        <m:ctrlPr>
                          <a:rPr lang="en-US" sz="2200" i="1">
                            <a:latin typeface="Cambria Math" panose="02040503050406030204" pitchFamily="18" charset="0"/>
                          </a:rPr>
                        </m:ctrlPr>
                      </m:fPr>
                      <m:num>
                        <m:r>
                          <a:rPr lang="en-US" sz="2200" i="1">
                            <a:latin typeface="Cambria Math"/>
                          </a:rPr>
                          <m:t>𝑡𝑜𝑡𝑎𝑙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𝑢𝑛𝑖𝑡</m:t>
                        </m:r>
                        <m:r>
                          <a:rPr lang="en-US" sz="2200" i="1">
                            <a:latin typeface="Cambria Math"/>
                          </a:rPr>
                          <m:t> </m:t>
                        </m:r>
                        <m:r>
                          <a:rPr lang="en-US" sz="2200" i="1">
                            <a:latin typeface="Cambria Math"/>
                          </a:rPr>
                          <m:t>𝑖𝑛𝑠𝑝𝑒𝑐𝑡𝑒𝑑</m:t>
                        </m:r>
                      </m:num>
                      <m:den>
                        <m:r>
                          <a:rPr lang="en-US" sz="2200" i="1">
                            <a:latin typeface="Cambria Math"/>
                          </a:rPr>
                          <m:t>𝑛𝑜</m:t>
                        </m:r>
                        <m:r>
                          <a:rPr lang="en-US" sz="2200" i="1">
                            <a:latin typeface="Cambria Math"/>
                          </a:rPr>
                          <m:t>.</m:t>
                        </m:r>
                        <m:r>
                          <a:rPr lang="en-US" sz="2200" i="1">
                            <a:latin typeface="Cambria Math"/>
                          </a:rPr>
                          <m:t>𝑜𝑓</m:t>
                        </m:r>
                        <m:r>
                          <a:rPr lang="en-US" sz="2200" i="1">
                            <a:latin typeface="Cambria Math"/>
                          </a:rPr>
                          <m:t> </m:t>
                        </m:r>
                        <m:r>
                          <a:rPr lang="en-US" sz="2200" i="1">
                            <a:latin typeface="Cambria Math"/>
                          </a:rPr>
                          <m:t>𝑠𝑎𝑚𝑝𝑙𝑒</m:t>
                        </m:r>
                      </m:den>
                    </m:f>
                  </m:oMath>
                </a14:m>
                <a:endParaRPr lang="en-US" sz="2200" dirty="0"/>
              </a:p>
              <a:p>
                <a:r>
                  <a:rPr lang="en-US" sz="2200" dirty="0"/>
                  <a:t>If the fraction defective of each sample lie with in the UCL and LCL then process is in control. If it lie outside then process is out of control.</a:t>
                </a:r>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363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AC3209-7D0E-42E3-94D7-3A316B8A468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3B3BF71A-0EED-46D6-BAC0-80E4F3AAB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3846870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buNone/>
            </a:pPr>
            <a:r>
              <a:rPr lang="en-US" sz="2200" b="1" dirty="0"/>
              <a:t>Example-1 </a:t>
            </a:r>
            <a:r>
              <a:rPr lang="en-US" sz="2200" dirty="0"/>
              <a:t>The following data refers to visual defects found during the inspection of the first 10 samples of size 100 each from a lot of two wheelers manufactured by automobile company:</a:t>
            </a:r>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r>
              <a:rPr lang="en-US" sz="2200" dirty="0"/>
              <a:t>Construct a control chart for fraction defective. What conclusions you draw from the control chart? </a:t>
            </a:r>
          </a:p>
          <a:p>
            <a:pPr marL="0" indent="0">
              <a:buNone/>
            </a:pPr>
            <a:endParaRPr lang="en-US" sz="2200" dirty="0"/>
          </a:p>
          <a:p>
            <a:pPr marL="0" indent="0">
              <a:buNone/>
            </a:pPr>
            <a:endParaRPr lang="en-US" sz="2200" dirty="0"/>
          </a:p>
          <a:p>
            <a:pPr marL="0" indent="0" algn="just">
              <a:buNone/>
            </a:pPr>
            <a:r>
              <a:rPr lang="en-US" sz="2200" dirty="0"/>
              <a:t> </a:t>
            </a:r>
            <a:endParaRPr lang="en-US" sz="2200" b="1" dirty="0"/>
          </a:p>
          <a:p>
            <a:pPr marL="0" indent="0">
              <a:buNone/>
            </a:pPr>
            <a:endParaRPr lang="en-US" sz="2200" dirty="0"/>
          </a:p>
        </p:txBody>
      </p:sp>
      <p:sp>
        <p:nvSpPr>
          <p:cNvPr id="4" name="Date Placeholder 3"/>
          <p:cNvSpPr>
            <a:spLocks noGrp="1"/>
          </p:cNvSpPr>
          <p:nvPr>
            <p:ph type="dt" sz="half" idx="10"/>
          </p:nvPr>
        </p:nvSpPr>
        <p:spPr/>
        <p:txBody>
          <a:bodyPr/>
          <a:lstStyle/>
          <a:p>
            <a:fld id="{B299FE12-87FB-4AF8-AA87-25E50CF8DD4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5" y="2743200"/>
            <a:ext cx="8693150"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D1D25FC9-BECA-4E48-A553-540C00CE4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801189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anim calcmode="lin" valueType="num">
                                      <p:cBhvr>
                                        <p:cTn id="2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b="1" dirty="0"/>
                  <a:t>Sol: </a:t>
                </a:r>
                <a:r>
                  <a:rPr lang="en-US" sz="2000" dirty="0"/>
                  <a:t>Here no of sample </a:t>
                </a:r>
                <a14:m>
                  <m:oMath xmlns:m="http://schemas.openxmlformats.org/officeDocument/2006/math">
                    <m:r>
                      <a:rPr lang="en-US" sz="2000" i="1">
                        <a:latin typeface="Cambria Math"/>
                      </a:rPr>
                      <m:t>𝑘</m:t>
                    </m:r>
                    <m:r>
                      <a:rPr lang="en-US" sz="2000" i="1">
                        <a:latin typeface="Cambria Math"/>
                      </a:rPr>
                      <m:t>=10</m:t>
                    </m:r>
                  </m:oMath>
                </a14:m>
                <a:endParaRPr lang="en-US" sz="20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185" t="-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E6B761E-F313-4CD5-A903-144D80B39E10}"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43" y="1828801"/>
            <a:ext cx="8083550" cy="38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59E93338-4DB2-4DBC-B03E-E5CA1E5DF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874862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Avg. fraction defective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m:t>
                    </m:r>
                    <m:f>
                      <m:fPr>
                        <m:ctrlPr>
                          <a:rPr lang="en-US" sz="2200" i="1">
                            <a:latin typeface="Cambria Math" panose="02040503050406030204" pitchFamily="18" charset="0"/>
                          </a:rPr>
                        </m:ctrlPr>
                      </m:fPr>
                      <m:num>
                        <m:r>
                          <a:rPr lang="en-US" sz="2200" i="1">
                            <a:latin typeface="Cambria Math"/>
                          </a:rPr>
                          <m:t>𝑇𝑜𝑡𝑎𝑙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𝑑𝑒𝑓𝑒𝑐𝑡𝑖𝑣𝑒</m:t>
                        </m:r>
                      </m:num>
                      <m:den>
                        <m:r>
                          <a:rPr lang="en-US" sz="2200" i="1">
                            <a:latin typeface="Cambria Math"/>
                          </a:rPr>
                          <m:t>𝑇𝑜𝑡𝑎𝑙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𝑢𝑛𝑖𝑡</m:t>
                        </m:r>
                        <m:r>
                          <a:rPr lang="en-US" sz="2200" i="1">
                            <a:latin typeface="Cambria Math"/>
                          </a:rPr>
                          <m:t> </m:t>
                        </m:r>
                        <m:r>
                          <a:rPr lang="en-US" sz="2200" i="1">
                            <a:latin typeface="Cambria Math"/>
                          </a:rPr>
                          <m:t>𝑖𝑛𝑠𝑝𝑒𝑐𝑡𝑒𝑑</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60</m:t>
                        </m:r>
                      </m:num>
                      <m:den>
                        <m:r>
                          <a:rPr lang="en-US" sz="2200" i="1">
                            <a:latin typeface="Cambria Math"/>
                          </a:rPr>
                          <m:t>10</m:t>
                        </m:r>
                        <m:r>
                          <a:rPr lang="en-US" sz="2200" i="1">
                            <a:latin typeface="Cambria Math"/>
                            <a:ea typeface="Cambria Math"/>
                          </a:rPr>
                          <m:t>×</m:t>
                        </m:r>
                        <m:r>
                          <a:rPr lang="en-US" sz="2200" i="1">
                            <a:latin typeface="Cambria Math"/>
                          </a:rPr>
                          <m:t>100</m:t>
                        </m:r>
                      </m:den>
                    </m:f>
                    <m:r>
                      <a:rPr lang="en-US" sz="2200" i="1">
                        <a:latin typeface="Cambria Math"/>
                      </a:rPr>
                      <m:t>=0.06</m:t>
                    </m:r>
                  </m:oMath>
                </a14:m>
                <a:endParaRPr lang="en-US" sz="2200" i="1" dirty="0">
                  <a:latin typeface="Cambria Math"/>
                </a:endParaRPr>
              </a:p>
              <a:p>
                <a:pPr marL="0" indent="0">
                  <a:buNone/>
                </a:pPr>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𝑛</m:t>
                      </m:r>
                      <m:r>
                        <a:rPr lang="en-US" sz="2200" i="1">
                          <a:latin typeface="Cambria Math"/>
                        </a:rPr>
                        <m:t>=</m:t>
                      </m:r>
                      <m:f>
                        <m:fPr>
                          <m:ctrlPr>
                            <a:rPr lang="en-US" sz="2200" i="1">
                              <a:latin typeface="Cambria Math" panose="02040503050406030204" pitchFamily="18" charset="0"/>
                            </a:rPr>
                          </m:ctrlPr>
                        </m:fPr>
                        <m:num>
                          <m:r>
                            <a:rPr lang="en-US" sz="2200" i="1">
                              <a:latin typeface="Cambria Math"/>
                            </a:rPr>
                            <m:t>𝑡𝑜𝑡𝑎𝑙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𝑢𝑛𝑖𝑡</m:t>
                          </m:r>
                          <m:r>
                            <a:rPr lang="en-US" sz="2200" i="1">
                              <a:latin typeface="Cambria Math"/>
                            </a:rPr>
                            <m:t> </m:t>
                          </m:r>
                          <m:r>
                            <a:rPr lang="en-US" sz="2200" i="1">
                              <a:latin typeface="Cambria Math"/>
                            </a:rPr>
                            <m:t>𝑖𝑛𝑠𝑝𝑒𝑐𝑡𝑒𝑑</m:t>
                          </m:r>
                        </m:num>
                        <m:den>
                          <m:r>
                            <a:rPr lang="en-US" sz="2200" i="1">
                              <a:latin typeface="Cambria Math"/>
                            </a:rPr>
                            <m:t>𝑛𝑜</m:t>
                          </m:r>
                          <m:r>
                            <a:rPr lang="en-US" sz="2200" i="1">
                              <a:latin typeface="Cambria Math"/>
                            </a:rPr>
                            <m:t>.</m:t>
                          </m:r>
                          <m:r>
                            <a:rPr lang="en-US" sz="2200" i="1">
                              <a:latin typeface="Cambria Math"/>
                            </a:rPr>
                            <m:t>𝑜𝑓</m:t>
                          </m:r>
                          <m:r>
                            <a:rPr lang="en-US" sz="2200" i="1">
                              <a:latin typeface="Cambria Math"/>
                            </a:rPr>
                            <m:t> </m:t>
                          </m:r>
                          <m:r>
                            <a:rPr lang="en-US" sz="2200" i="1">
                              <a:latin typeface="Cambria Math"/>
                            </a:rPr>
                            <m:t>𝑠𝑎𝑚𝑝𝑙𝑒</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10</m:t>
                          </m:r>
                          <m:r>
                            <a:rPr lang="en-US" sz="2200" i="1">
                              <a:latin typeface="Cambria Math"/>
                              <a:ea typeface="Cambria Math"/>
                            </a:rPr>
                            <m:t>×100</m:t>
                          </m:r>
                        </m:num>
                        <m:den>
                          <m:r>
                            <a:rPr lang="en-US" sz="2200" i="1">
                              <a:latin typeface="Cambria Math"/>
                            </a:rPr>
                            <m:t>10</m:t>
                          </m:r>
                        </m:den>
                      </m:f>
                      <m:r>
                        <a:rPr lang="en-US" sz="2200" i="1">
                          <a:latin typeface="Cambria Math"/>
                        </a:rPr>
                        <m:t>=100</m:t>
                      </m:r>
                    </m:oMath>
                  </m:oMathPara>
                </a14:m>
                <a:endParaRPr lang="en-US" sz="2200" dirty="0"/>
              </a:p>
              <a:p>
                <a:pPr marL="0" indent="0">
                  <a:buNone/>
                </a:pPr>
                <a:endParaRPr lang="en-US" sz="2200" dirty="0"/>
              </a:p>
              <a:p>
                <a:pPr marL="0" indent="0">
                  <a:buNone/>
                </a:pPr>
                <a:r>
                  <a:rPr lang="en-US" sz="2200" dirty="0"/>
                  <a:t>Now 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=0.06</m:t>
                    </m:r>
                  </m:oMath>
                </a14:m>
                <a:endParaRPr lang="en-US" sz="2200" dirty="0"/>
              </a:p>
              <a:p>
                <a:pPr marL="0" indent="0">
                  <a:buNone/>
                </a:pPr>
                <a:r>
                  <a:rPr lang="en-US" sz="2200" dirty="0"/>
                  <a:t>    UCL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+3</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𝑝</m:t>
                                </m:r>
                              </m:e>
                            </m:acc>
                            <m:d>
                              <m:dPr>
                                <m:ctrlPr>
                                  <a:rPr lang="en-US" sz="2200" i="1">
                                    <a:latin typeface="Cambria Math" panose="02040503050406030204" pitchFamily="18" charset="0"/>
                                  </a:rPr>
                                </m:ctrlPr>
                              </m:dPr>
                              <m:e>
                                <m:r>
                                  <a:rPr lang="en-US" sz="2200" i="1">
                                    <a:latin typeface="Cambria Math"/>
                                  </a:rPr>
                                  <m:t>1−</m:t>
                                </m:r>
                                <m:acc>
                                  <m:accPr>
                                    <m:chr m:val="̅"/>
                                    <m:ctrlPr>
                                      <a:rPr lang="en-US" sz="2200" i="1">
                                        <a:latin typeface="Cambria Math" panose="02040503050406030204" pitchFamily="18" charset="0"/>
                                      </a:rPr>
                                    </m:ctrlPr>
                                  </m:accPr>
                                  <m:e>
                                    <m:r>
                                      <a:rPr lang="en-US" sz="2200" i="1">
                                        <a:latin typeface="Cambria Math"/>
                                      </a:rPr>
                                      <m:t>𝑝</m:t>
                                    </m:r>
                                  </m:e>
                                </m:acc>
                              </m:e>
                            </m:d>
                          </m:num>
                          <m:den>
                            <m:r>
                              <a:rPr lang="en-US" sz="2200" i="1">
                                <a:latin typeface="Cambria Math"/>
                              </a:rPr>
                              <m:t>𝑛</m:t>
                            </m:r>
                          </m:den>
                        </m:f>
                      </m:e>
                    </m:rad>
                    <m:r>
                      <a:rPr lang="en-US" sz="2200" i="1">
                        <a:latin typeface="Cambria Math"/>
                      </a:rPr>
                      <m:t>=0.1311</m:t>
                    </m:r>
                  </m:oMath>
                </a14:m>
                <a:endParaRPr lang="en-US" sz="2200" dirty="0"/>
              </a:p>
              <a:p>
                <a:pPr marL="0" indent="0">
                  <a:buNone/>
                </a:pPr>
                <a:r>
                  <a:rPr lang="en-US" sz="2200" dirty="0"/>
                  <a:t>     LCL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−3</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𝑝</m:t>
                                </m:r>
                              </m:e>
                            </m:acc>
                            <m:d>
                              <m:dPr>
                                <m:ctrlPr>
                                  <a:rPr lang="en-US" sz="2200" i="1">
                                    <a:latin typeface="Cambria Math" panose="02040503050406030204" pitchFamily="18" charset="0"/>
                                  </a:rPr>
                                </m:ctrlPr>
                              </m:dPr>
                              <m:e>
                                <m:r>
                                  <a:rPr lang="en-US" sz="2200" i="1">
                                    <a:latin typeface="Cambria Math"/>
                                  </a:rPr>
                                  <m:t>1−</m:t>
                                </m:r>
                                <m:acc>
                                  <m:accPr>
                                    <m:chr m:val="̅"/>
                                    <m:ctrlPr>
                                      <a:rPr lang="en-US" sz="2200" i="1">
                                        <a:latin typeface="Cambria Math" panose="02040503050406030204" pitchFamily="18" charset="0"/>
                                      </a:rPr>
                                    </m:ctrlPr>
                                  </m:accPr>
                                  <m:e>
                                    <m:r>
                                      <a:rPr lang="en-US" sz="2200" i="1">
                                        <a:latin typeface="Cambria Math"/>
                                      </a:rPr>
                                      <m:t>𝑝</m:t>
                                    </m:r>
                                  </m:e>
                                </m:acc>
                              </m:e>
                            </m:d>
                          </m:num>
                          <m:den>
                            <m:r>
                              <a:rPr lang="en-US" sz="2200" i="1">
                                <a:latin typeface="Cambria Math"/>
                              </a:rPr>
                              <m:t>𝑛</m:t>
                            </m:r>
                          </m:den>
                        </m:f>
                      </m:e>
                    </m:rad>
                    <m:r>
                      <a:rPr lang="en-US" sz="2200" i="1">
                        <a:latin typeface="Cambria Math"/>
                      </a:rPr>
                      <m:t>=−0.0112</m:t>
                    </m:r>
                  </m:oMath>
                </a14:m>
                <a:r>
                  <a:rPr lang="en-US" sz="2200" dirty="0"/>
                  <a:t> </a:t>
                </a:r>
              </a:p>
              <a:p>
                <a:pPr marL="0" indent="0">
                  <a:buNone/>
                </a:pPr>
                <a:r>
                  <a:rPr lang="en-US" sz="2200" dirty="0"/>
                  <a:t>Here LCL is negative so we take LCL=0.</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b="-211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6D4DEF1-4B6F-45D3-8F35-B67CAF60C9B0}"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28829605-7DE0-4ED2-AF3C-18CD29BDC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716446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87F081-66F2-49D0-B716-9873DD84A38B}"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pic>
        <p:nvPicPr>
          <p:cNvPr id="6963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326" t="19132" r="16353" b="17809"/>
          <a:stretch/>
        </p:blipFill>
        <p:spPr bwMode="auto">
          <a:xfrm>
            <a:off x="990600" y="1295400"/>
            <a:ext cx="7391400" cy="495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3D5BF3CA-149B-459F-BB2B-48E30064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223102153"/>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 xmlns:m="http://schemas.openxmlformats.org/officeDocument/2006/math">
                    <m:r>
                      <a:rPr lang="en-US" sz="2200" b="1" i="1">
                        <a:latin typeface="Cambria Math"/>
                      </a:rPr>
                      <m:t>𝒏𝒑</m:t>
                    </m:r>
                  </m:oMath>
                </a14:m>
                <a:r>
                  <a:rPr lang="en-US" sz="2200" b="1" dirty="0"/>
                  <a:t>-chart: </a:t>
                </a:r>
                <a:r>
                  <a:rPr lang="en-US" sz="2200" dirty="0"/>
                  <a:t>when the sample size remain constant, </a:t>
                </a:r>
                <a14:m>
                  <m:oMath xmlns:m="http://schemas.openxmlformats.org/officeDocument/2006/math">
                    <m:r>
                      <a:rPr lang="en-US" sz="2200" i="1">
                        <a:latin typeface="Cambria Math"/>
                      </a:rPr>
                      <m:t>𝑛𝑝</m:t>
                    </m:r>
                  </m:oMath>
                </a14:m>
                <a:r>
                  <a:rPr lang="en-US" sz="2200" b="1" dirty="0"/>
                  <a:t>- </a:t>
                </a:r>
                <a:r>
                  <a:rPr lang="en-US" sz="2200" dirty="0"/>
                  <a:t>chart is used to control the actual no. of defective per sample. The construction of </a:t>
                </a:r>
                <a14:m>
                  <m:oMath xmlns:m="http://schemas.openxmlformats.org/officeDocument/2006/math">
                    <m:r>
                      <a:rPr lang="en-US" sz="2200" i="1">
                        <a:latin typeface="Cambria Math"/>
                      </a:rPr>
                      <m:t>𝑛𝑝</m:t>
                    </m:r>
                  </m:oMath>
                </a14:m>
                <a:r>
                  <a:rPr lang="en-US" sz="2200" dirty="0"/>
                  <a:t>-chart is similar to </a:t>
                </a:r>
                <a14:m>
                  <m:oMath xmlns:m="http://schemas.openxmlformats.org/officeDocument/2006/math">
                    <m:r>
                      <a:rPr lang="en-US" sz="2200" i="1">
                        <a:latin typeface="Cambria Math"/>
                      </a:rPr>
                      <m:t>𝑝</m:t>
                    </m:r>
                  </m:oMath>
                </a14:m>
                <a:r>
                  <a:rPr lang="en-US" sz="2200" dirty="0"/>
                  <a:t>- chart because in this chart we can directly plot the no. of defective rather than fraction of defective.</a:t>
                </a:r>
              </a:p>
              <a:p>
                <a:pPr marL="0" indent="0">
                  <a:buNone/>
                </a:pPr>
                <a:r>
                  <a:rPr lang="en-US" sz="2200" b="1" dirty="0"/>
                  <a:t>Construction of </a:t>
                </a:r>
                <a14:m>
                  <m:oMath xmlns:m="http://schemas.openxmlformats.org/officeDocument/2006/math">
                    <m:r>
                      <a:rPr lang="en-US" sz="2200" b="1">
                        <a:latin typeface="Cambria Math"/>
                      </a:rPr>
                      <m:t>𝐧</m:t>
                    </m:r>
                    <m:r>
                      <a:rPr lang="en-US" sz="2200" b="1" i="1">
                        <a:latin typeface="Cambria Math"/>
                      </a:rPr>
                      <m:t>𝒑</m:t>
                    </m:r>
                  </m:oMath>
                </a14:m>
                <a:r>
                  <a:rPr lang="en-US" sz="2200" b="1" dirty="0"/>
                  <a:t>-chart</a:t>
                </a:r>
                <a:r>
                  <a:rPr lang="en-US" sz="2200" dirty="0"/>
                  <a:t>:</a:t>
                </a:r>
              </a:p>
              <a:p>
                <a:r>
                  <a:rPr lang="en-US" sz="2200" dirty="0"/>
                  <a:t>Calculate avg. fraction defective </a:t>
                </a:r>
                <a14:m>
                  <m:oMath xmlns:m="http://schemas.openxmlformats.org/officeDocument/2006/math">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𝑝</m:t>
                            </m:r>
                          </m:e>
                        </m:acc>
                      </m:e>
                    </m:d>
                  </m:oMath>
                </a14:m>
                <a:endParaRPr lang="en-US" sz="2200" dirty="0"/>
              </a:p>
              <a:p>
                <a:pPr marL="0" indent="0">
                  <a:buNone/>
                </a:pPr>
                <a:r>
                  <a:rPr lang="en-US" sz="2200" dirty="0"/>
                  <a:t>i.e.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m:t>
                    </m:r>
                    <m:f>
                      <m:fPr>
                        <m:ctrlPr>
                          <a:rPr lang="en-US" sz="2200" i="1">
                            <a:latin typeface="Cambria Math" panose="02040503050406030204" pitchFamily="18" charset="0"/>
                          </a:rPr>
                        </m:ctrlPr>
                      </m:fPr>
                      <m:num>
                        <m:r>
                          <a:rPr lang="en-US" sz="2200" i="1">
                            <a:latin typeface="Cambria Math"/>
                          </a:rPr>
                          <m:t>𝑇𝑜𝑡𝑎𝑙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𝑑𝑒𝑓𝑒𝑐𝑡𝑖𝑣𝑒</m:t>
                        </m:r>
                      </m:num>
                      <m:den>
                        <m:r>
                          <a:rPr lang="en-US" sz="2200" i="1">
                            <a:latin typeface="Cambria Math"/>
                          </a:rPr>
                          <m:t>𝑇𝑜𝑡𝑎𝑙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𝑢𝑛𝑖𝑡</m:t>
                        </m:r>
                        <m:r>
                          <a:rPr lang="en-US" sz="2200" i="1">
                            <a:latin typeface="Cambria Math"/>
                          </a:rPr>
                          <m:t> </m:t>
                        </m:r>
                        <m:r>
                          <a:rPr lang="en-US" sz="2200" i="1">
                            <a:latin typeface="Cambria Math"/>
                          </a:rPr>
                          <m:t>𝑖𝑛𝑠𝑝𝑒𝑐𝑡𝑒𝑑</m:t>
                        </m:r>
                      </m:den>
                    </m:f>
                  </m:oMath>
                </a14:m>
                <a:r>
                  <a:rPr lang="en-US" sz="2200" dirty="0"/>
                  <a:t> </a:t>
                </a:r>
              </a:p>
              <a:p>
                <a:pPr marL="0" indent="0">
                  <a:buNone/>
                </a:pPr>
                <a:endParaRPr lang="en-US" sz="2200" dirty="0"/>
              </a:p>
              <a:p>
                <a:pPr marL="0" indent="0">
                  <a:buNone/>
                </a:pPr>
                <a:r>
                  <a:rPr lang="en-US" sz="2200" dirty="0"/>
                  <a:t> </a:t>
                </a:r>
                <a:endParaRPr lang="en-US" sz="2200" b="1"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4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8F63533-9C56-4EF4-AEDC-04E1AF5995F3}"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E5A8FA63-46CE-4C3D-A5C3-F2180BC3F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40255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r>
                  <a:rPr lang="en-US" sz="2200" dirty="0"/>
                  <a:t>CL</a:t>
                </a:r>
                <a14:m>
                  <m:oMath xmlns:m="http://schemas.openxmlformats.org/officeDocument/2006/math">
                    <m:r>
                      <a:rPr lang="en-US" sz="2200" i="1">
                        <a:latin typeface="Cambria Math"/>
                      </a:rPr>
                      <m:t>=</m:t>
                    </m:r>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oMath>
                </a14:m>
                <a:endParaRPr lang="en-US" sz="2200" dirty="0"/>
              </a:p>
              <a:p>
                <a:pPr marL="0" indent="0">
                  <a:buNone/>
                </a:pPr>
                <a:r>
                  <a:rPr lang="en-US" sz="2200" dirty="0"/>
                  <a:t>    UCL</a:t>
                </a:r>
                <a14:m>
                  <m:oMath xmlns:m="http://schemas.openxmlformats.org/officeDocument/2006/math">
                    <m:r>
                      <a:rPr lang="en-US" sz="2200" i="1">
                        <a:latin typeface="Cambria Math"/>
                      </a:rPr>
                      <m:t>=</m:t>
                    </m:r>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+3</m:t>
                    </m:r>
                    <m:rad>
                      <m:radPr>
                        <m:degHide m:val="on"/>
                        <m:ctrlPr>
                          <a:rPr lang="en-US" sz="2200" i="1">
                            <a:latin typeface="Cambria Math" panose="02040503050406030204" pitchFamily="18" charset="0"/>
                          </a:rPr>
                        </m:ctrlPr>
                      </m:radPr>
                      <m:deg/>
                      <m:e>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d>
                          <m:dPr>
                            <m:ctrlPr>
                              <a:rPr lang="en-US" sz="2200" i="1">
                                <a:latin typeface="Cambria Math" panose="02040503050406030204" pitchFamily="18" charset="0"/>
                              </a:rPr>
                            </m:ctrlPr>
                          </m:dPr>
                          <m:e>
                            <m:r>
                              <a:rPr lang="en-US" sz="2200" i="1">
                                <a:latin typeface="Cambria Math"/>
                              </a:rPr>
                              <m:t>1−</m:t>
                            </m:r>
                            <m:acc>
                              <m:accPr>
                                <m:chr m:val="̅"/>
                                <m:ctrlPr>
                                  <a:rPr lang="en-US" sz="2200" i="1">
                                    <a:latin typeface="Cambria Math" panose="02040503050406030204" pitchFamily="18" charset="0"/>
                                  </a:rPr>
                                </m:ctrlPr>
                              </m:accPr>
                              <m:e>
                                <m:r>
                                  <a:rPr lang="en-US" sz="2200" i="1">
                                    <a:latin typeface="Cambria Math"/>
                                  </a:rPr>
                                  <m:t>𝑝</m:t>
                                </m:r>
                              </m:e>
                            </m:acc>
                          </m:e>
                        </m:d>
                      </m:e>
                    </m:rad>
                  </m:oMath>
                </a14:m>
                <a:endParaRPr lang="en-US" sz="2200" dirty="0"/>
              </a:p>
              <a:p>
                <a:pPr marL="0" indent="0">
                  <a:buNone/>
                </a:pPr>
                <a:r>
                  <a:rPr lang="en-US" sz="2200" dirty="0"/>
                  <a:t>     LCL</a:t>
                </a:r>
                <a14:m>
                  <m:oMath xmlns:m="http://schemas.openxmlformats.org/officeDocument/2006/math">
                    <m:r>
                      <a:rPr lang="en-US" sz="2200" i="1">
                        <a:latin typeface="Cambria Math"/>
                      </a:rPr>
                      <m:t>=</m:t>
                    </m:r>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−3</m:t>
                    </m:r>
                  </m:oMath>
                </a14:m>
                <a:r>
                  <a:rPr lang="en-US" sz="2200" dirty="0"/>
                  <a:t> </a:t>
                </a:r>
                <a14:m>
                  <m:oMath xmlns:m="http://schemas.openxmlformats.org/officeDocument/2006/math">
                    <m:rad>
                      <m:radPr>
                        <m:degHide m:val="on"/>
                        <m:ctrlPr>
                          <a:rPr lang="en-US" sz="2200" i="1">
                            <a:latin typeface="Cambria Math" panose="02040503050406030204" pitchFamily="18" charset="0"/>
                          </a:rPr>
                        </m:ctrlPr>
                      </m:radPr>
                      <m:deg/>
                      <m:e>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d>
                          <m:dPr>
                            <m:ctrlPr>
                              <a:rPr lang="en-US" sz="2200" i="1">
                                <a:latin typeface="Cambria Math" panose="02040503050406030204" pitchFamily="18" charset="0"/>
                              </a:rPr>
                            </m:ctrlPr>
                          </m:dPr>
                          <m:e>
                            <m:r>
                              <a:rPr lang="en-US" sz="2200" i="1">
                                <a:latin typeface="Cambria Math"/>
                              </a:rPr>
                              <m:t>1−</m:t>
                            </m:r>
                            <m:acc>
                              <m:accPr>
                                <m:chr m:val="̅"/>
                                <m:ctrlPr>
                                  <a:rPr lang="en-US" sz="2200" i="1">
                                    <a:latin typeface="Cambria Math" panose="02040503050406030204" pitchFamily="18" charset="0"/>
                                  </a:rPr>
                                </m:ctrlPr>
                              </m:accPr>
                              <m:e>
                                <m:r>
                                  <a:rPr lang="en-US" sz="2200" i="1">
                                    <a:latin typeface="Cambria Math"/>
                                  </a:rPr>
                                  <m:t>𝑝</m:t>
                                </m:r>
                              </m:e>
                            </m:acc>
                          </m:e>
                        </m:d>
                      </m:e>
                    </m:rad>
                  </m:oMath>
                </a14:m>
                <a:endParaRPr lang="en-US" sz="2200" dirty="0"/>
              </a:p>
              <a:p>
                <a:pPr marL="0" indent="0">
                  <a:buNone/>
                </a:pPr>
                <a:r>
                  <a:rPr lang="en-US" sz="2200" dirty="0"/>
                  <a:t> </a:t>
                </a:r>
              </a:p>
              <a:p>
                <a:pPr marL="0" indent="0">
                  <a:buNone/>
                </a:pPr>
                <a:r>
                  <a:rPr lang="en-US" sz="2200" dirty="0"/>
                  <a:t>where </a:t>
                </a:r>
                <a14:m>
                  <m:oMath xmlns:m="http://schemas.openxmlformats.org/officeDocument/2006/math">
                    <m:r>
                      <a:rPr lang="en-US" sz="2200" i="1">
                        <a:latin typeface="Cambria Math"/>
                      </a:rPr>
                      <m:t>𝑛</m:t>
                    </m:r>
                    <m:r>
                      <a:rPr lang="en-US" sz="2200" i="1">
                        <a:latin typeface="Cambria Math"/>
                      </a:rPr>
                      <m:t>=</m:t>
                    </m:r>
                    <m:f>
                      <m:fPr>
                        <m:ctrlPr>
                          <a:rPr lang="en-US" sz="2200" i="1">
                            <a:latin typeface="Cambria Math" panose="02040503050406030204" pitchFamily="18" charset="0"/>
                          </a:rPr>
                        </m:ctrlPr>
                      </m:fPr>
                      <m:num>
                        <m:r>
                          <a:rPr lang="en-US" sz="2200" i="1">
                            <a:latin typeface="Cambria Math"/>
                          </a:rPr>
                          <m:t>𝑡𝑜𝑡𝑎𝑙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𝑢𝑛𝑖𝑡</m:t>
                        </m:r>
                        <m:r>
                          <a:rPr lang="en-US" sz="2200" i="1">
                            <a:latin typeface="Cambria Math"/>
                          </a:rPr>
                          <m:t> </m:t>
                        </m:r>
                        <m:r>
                          <a:rPr lang="en-US" sz="2200" i="1">
                            <a:latin typeface="Cambria Math"/>
                          </a:rPr>
                          <m:t>𝑖𝑛𝑠𝑝𝑒𝑐𝑡𝑒𝑑</m:t>
                        </m:r>
                      </m:num>
                      <m:den>
                        <m:r>
                          <a:rPr lang="en-US" sz="2200" i="1">
                            <a:latin typeface="Cambria Math"/>
                          </a:rPr>
                          <m:t>𝑛𝑜</m:t>
                        </m:r>
                        <m:r>
                          <a:rPr lang="en-US" sz="2200" i="1">
                            <a:latin typeface="Cambria Math"/>
                          </a:rPr>
                          <m:t>.</m:t>
                        </m:r>
                        <m:r>
                          <a:rPr lang="en-US" sz="2200" i="1">
                            <a:latin typeface="Cambria Math"/>
                          </a:rPr>
                          <m:t>𝑜𝑓</m:t>
                        </m:r>
                        <m:r>
                          <a:rPr lang="en-US" sz="2200" i="1">
                            <a:latin typeface="Cambria Math"/>
                          </a:rPr>
                          <m:t> </m:t>
                        </m:r>
                        <m:r>
                          <a:rPr lang="en-US" sz="2200" i="1">
                            <a:latin typeface="Cambria Math"/>
                          </a:rPr>
                          <m:t>𝑠𝑎𝑚𝑝𝑙𝑒</m:t>
                        </m:r>
                      </m:den>
                    </m:f>
                  </m:oMath>
                </a14:m>
                <a:endParaRPr lang="en-US" sz="2200" dirty="0"/>
              </a:p>
              <a:p>
                <a:r>
                  <a:rPr lang="en-US" sz="2200" dirty="0"/>
                  <a:t>If the no. of defectives of each sample lie with in the UCL and LCL then process is in control. If it lie outside then process is out of control.</a:t>
                </a:r>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4FDF1D4-DC92-438D-A4CB-AE4C9930B1B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7C951294-707D-4EC8-B98E-C0297EB3B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74473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Example-1: </a:t>
                </a:r>
                <a:r>
                  <a:rPr lang="en-US" sz="2200" dirty="0"/>
                  <a:t>An inspection of 10 samples of size 400 each from 10 lots reveal the following number of defectives: 17,15,14,26,9,4,19,12,9,15</a:t>
                </a:r>
              </a:p>
              <a:p>
                <a:pPr marL="0" indent="0">
                  <a:buNone/>
                </a:pPr>
                <a:r>
                  <a:rPr lang="en-US" sz="2200" dirty="0"/>
                  <a:t>Calculate the control limits for the number of defective units. Plot on the graph and state whether the process is under control or not.</a:t>
                </a:r>
              </a:p>
              <a:p>
                <a:pPr marL="0" indent="0">
                  <a:buNone/>
                </a:pPr>
                <a:r>
                  <a:rPr lang="en-US" sz="2200" b="1" dirty="0"/>
                  <a:t>Sol: </a:t>
                </a:r>
                <a:r>
                  <a:rPr lang="en-US" sz="2200" dirty="0"/>
                  <a:t>Here no. of samples</a:t>
                </a:r>
                <a14:m>
                  <m:oMath xmlns:m="http://schemas.openxmlformats.org/officeDocument/2006/math">
                    <m:r>
                      <a:rPr lang="en-US" sz="2200" i="1">
                        <a:latin typeface="Cambria Math"/>
                      </a:rPr>
                      <m:t>=10</m:t>
                    </m:r>
                  </m:oMath>
                </a14:m>
                <a:endParaRPr lang="en-US" sz="2200" dirty="0"/>
              </a:p>
              <a:p>
                <a:pPr marL="0" indent="0">
                  <a:buNone/>
                </a:pPr>
                <a:r>
                  <a:rPr lang="en-US" sz="2200" dirty="0"/>
                  <a:t>Size of sample: </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𝑛</m:t>
                      </m:r>
                      <m:r>
                        <a:rPr lang="en-US" sz="2200" i="1">
                          <a:latin typeface="Cambria Math"/>
                        </a:rPr>
                        <m:t>=</m:t>
                      </m:r>
                      <m:f>
                        <m:fPr>
                          <m:ctrlPr>
                            <a:rPr lang="en-US" sz="2200" i="1">
                              <a:latin typeface="Cambria Math" panose="02040503050406030204" pitchFamily="18" charset="0"/>
                            </a:rPr>
                          </m:ctrlPr>
                        </m:fPr>
                        <m:num>
                          <m:r>
                            <a:rPr lang="en-US" sz="2200" i="1">
                              <a:latin typeface="Cambria Math"/>
                            </a:rPr>
                            <m:t>𝑡𝑜𝑡𝑎𝑙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𝑢𝑛𝑖𝑡</m:t>
                          </m:r>
                          <m:r>
                            <a:rPr lang="en-US" sz="2200" i="1">
                              <a:latin typeface="Cambria Math"/>
                            </a:rPr>
                            <m:t> </m:t>
                          </m:r>
                          <m:r>
                            <a:rPr lang="en-US" sz="2200" i="1">
                              <a:latin typeface="Cambria Math"/>
                            </a:rPr>
                            <m:t>𝑖𝑛𝑠𝑝𝑒𝑐𝑡𝑒𝑑</m:t>
                          </m:r>
                        </m:num>
                        <m:den>
                          <m:r>
                            <a:rPr lang="en-US" sz="2200" i="1">
                              <a:latin typeface="Cambria Math"/>
                            </a:rPr>
                            <m:t>𝑛𝑜</m:t>
                          </m:r>
                          <m:r>
                            <a:rPr lang="en-US" sz="2200" i="1">
                              <a:latin typeface="Cambria Math"/>
                            </a:rPr>
                            <m:t>.</m:t>
                          </m:r>
                          <m:r>
                            <a:rPr lang="en-US" sz="2200" i="1">
                              <a:latin typeface="Cambria Math"/>
                            </a:rPr>
                            <m:t>𝑜𝑓</m:t>
                          </m:r>
                          <m:r>
                            <a:rPr lang="en-US" sz="2200" i="1">
                              <a:latin typeface="Cambria Math"/>
                            </a:rPr>
                            <m:t> </m:t>
                          </m:r>
                          <m:r>
                            <a:rPr lang="en-US" sz="2200" i="1">
                              <a:latin typeface="Cambria Math"/>
                            </a:rPr>
                            <m:t>𝑠𝑎𝑚𝑝𝑙𝑒</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10</m:t>
                          </m:r>
                          <m:r>
                            <a:rPr lang="en-US" sz="2200" i="1">
                              <a:latin typeface="Cambria Math"/>
                              <a:ea typeface="Cambria Math"/>
                            </a:rPr>
                            <m:t>×400</m:t>
                          </m:r>
                        </m:num>
                        <m:den>
                          <m:r>
                            <a:rPr lang="en-US" sz="2200" i="1">
                              <a:latin typeface="Cambria Math"/>
                            </a:rPr>
                            <m:t>10</m:t>
                          </m:r>
                        </m:den>
                      </m:f>
                      <m:r>
                        <a:rPr lang="en-US" sz="2200" i="1">
                          <a:latin typeface="Cambria Math"/>
                        </a:rPr>
                        <m:t>=400</m:t>
                      </m:r>
                    </m:oMath>
                  </m:oMathPara>
                </a14:m>
                <a:endParaRPr lang="en-US" sz="2200" dirty="0"/>
              </a:p>
              <a:p>
                <a:pPr marL="0" indent="0">
                  <a:buNone/>
                </a:pPr>
                <a:endParaRPr lang="en-US" sz="2200" dirty="0"/>
              </a:p>
              <a:p>
                <a:pPr marL="0" indent="0">
                  <a:buNone/>
                </a:pPr>
                <a:endParaRPr lang="en-US" sz="2200" dirty="0"/>
              </a:p>
              <a:p>
                <a:pPr marL="0" indent="0">
                  <a:buNone/>
                </a:pPr>
                <a:endParaRPr lang="en-US" sz="2200" b="1"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33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CFF7FF6-356F-4FDE-ADAC-F95F7C3AA6C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97B3433E-C85B-45D8-B41D-2282EB2D0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579257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Avg. fraction defective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m:t>
                    </m:r>
                    <m:f>
                      <m:fPr>
                        <m:ctrlPr>
                          <a:rPr lang="en-US" sz="2200" i="1">
                            <a:latin typeface="Cambria Math" panose="02040503050406030204" pitchFamily="18" charset="0"/>
                          </a:rPr>
                        </m:ctrlPr>
                      </m:fPr>
                      <m:num>
                        <m:r>
                          <a:rPr lang="en-US" sz="2200" i="1">
                            <a:latin typeface="Cambria Math"/>
                          </a:rPr>
                          <m:t>𝑇𝑜𝑡𝑎𝑙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𝑑𝑒𝑓𝑒𝑐𝑡𝑖𝑣𝑒</m:t>
                        </m:r>
                      </m:num>
                      <m:den>
                        <m:r>
                          <a:rPr lang="en-US" sz="2200" i="1">
                            <a:latin typeface="Cambria Math"/>
                          </a:rPr>
                          <m:t>𝑇𝑜𝑡𝑎𝑙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𝑢𝑛𝑖𝑡</m:t>
                        </m:r>
                        <m:r>
                          <a:rPr lang="en-US" sz="2200" i="1">
                            <a:latin typeface="Cambria Math"/>
                          </a:rPr>
                          <m:t> </m:t>
                        </m:r>
                        <m:r>
                          <a:rPr lang="en-US" sz="2200" i="1">
                            <a:latin typeface="Cambria Math"/>
                          </a:rPr>
                          <m:t>𝑖𝑛𝑠𝑝𝑒𝑐𝑡𝑒𝑑</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140</m:t>
                        </m:r>
                      </m:num>
                      <m:den>
                        <m:r>
                          <a:rPr lang="en-US" sz="2200" i="1">
                            <a:latin typeface="Cambria Math"/>
                          </a:rPr>
                          <m:t>400</m:t>
                        </m:r>
                        <m:r>
                          <a:rPr lang="en-US" sz="2200" i="1">
                            <a:latin typeface="Cambria Math"/>
                            <a:ea typeface="Cambria Math"/>
                          </a:rPr>
                          <m:t>×10</m:t>
                        </m:r>
                      </m:den>
                    </m:f>
                    <m:r>
                      <a:rPr lang="en-US" sz="2200" i="1">
                        <a:latin typeface="Cambria Math"/>
                      </a:rPr>
                      <m:t>=0.035</m:t>
                    </m:r>
                  </m:oMath>
                </a14:m>
                <a:endParaRPr lang="en-US" sz="2200" dirty="0"/>
              </a:p>
              <a:p>
                <a:pPr marL="0" indent="0">
                  <a:buNone/>
                </a:pPr>
                <a:r>
                  <a:rPr lang="en-US" sz="2200" dirty="0"/>
                  <a:t>CL</a:t>
                </a:r>
                <a14:m>
                  <m:oMath xmlns:m="http://schemas.openxmlformats.org/officeDocument/2006/math">
                    <m:r>
                      <a:rPr lang="en-US" sz="2200" i="1">
                        <a:latin typeface="Cambria Math"/>
                      </a:rPr>
                      <m:t>=</m:t>
                    </m:r>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m:t>
                    </m:r>
                  </m:oMath>
                </a14:m>
                <a:r>
                  <a:rPr lang="en-US" sz="2200" dirty="0"/>
                  <a:t>14</a:t>
                </a:r>
              </a:p>
              <a:p>
                <a:pPr marL="0" indent="0">
                  <a:buNone/>
                </a:pPr>
                <a:r>
                  <a:rPr lang="en-US" sz="2200" dirty="0"/>
                  <a:t>UCL</a:t>
                </a:r>
                <a14:m>
                  <m:oMath xmlns:m="http://schemas.openxmlformats.org/officeDocument/2006/math">
                    <m:r>
                      <a:rPr lang="en-US" sz="2200" i="1">
                        <a:latin typeface="Cambria Math"/>
                      </a:rPr>
                      <m:t>=</m:t>
                    </m:r>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+3</m:t>
                    </m:r>
                    <m:rad>
                      <m:radPr>
                        <m:degHide m:val="on"/>
                        <m:ctrlPr>
                          <a:rPr lang="en-US" sz="2200" i="1">
                            <a:latin typeface="Cambria Math" panose="02040503050406030204" pitchFamily="18" charset="0"/>
                          </a:rPr>
                        </m:ctrlPr>
                      </m:radPr>
                      <m:deg/>
                      <m:e>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d>
                          <m:dPr>
                            <m:ctrlPr>
                              <a:rPr lang="en-US" sz="2200" i="1">
                                <a:latin typeface="Cambria Math" panose="02040503050406030204" pitchFamily="18" charset="0"/>
                              </a:rPr>
                            </m:ctrlPr>
                          </m:dPr>
                          <m:e>
                            <m:r>
                              <a:rPr lang="en-US" sz="2200" i="1">
                                <a:latin typeface="Cambria Math"/>
                              </a:rPr>
                              <m:t>1−</m:t>
                            </m:r>
                            <m:acc>
                              <m:accPr>
                                <m:chr m:val="̅"/>
                                <m:ctrlPr>
                                  <a:rPr lang="en-US" sz="2200" i="1">
                                    <a:latin typeface="Cambria Math" panose="02040503050406030204" pitchFamily="18" charset="0"/>
                                  </a:rPr>
                                </m:ctrlPr>
                              </m:accPr>
                              <m:e>
                                <m:r>
                                  <a:rPr lang="en-US" sz="2200" i="1">
                                    <a:latin typeface="Cambria Math"/>
                                  </a:rPr>
                                  <m:t>𝑝</m:t>
                                </m:r>
                              </m:e>
                            </m:acc>
                          </m:e>
                        </m:d>
                      </m:e>
                    </m:rad>
                    <m:r>
                      <a:rPr lang="en-US" sz="2200" i="1">
                        <a:latin typeface="Cambria Math"/>
                      </a:rPr>
                      <m:t>=25.025</m:t>
                    </m:r>
                  </m:oMath>
                </a14:m>
                <a:endParaRPr lang="en-US" sz="2200" dirty="0"/>
              </a:p>
              <a:p>
                <a:pPr marL="0" indent="0">
                  <a:buNone/>
                </a:pPr>
                <a:r>
                  <a:rPr lang="en-US" sz="2200" dirty="0"/>
                  <a:t>LCL</a:t>
                </a:r>
                <a14:m>
                  <m:oMath xmlns:m="http://schemas.openxmlformats.org/officeDocument/2006/math">
                    <m:r>
                      <a:rPr lang="en-US" sz="2200" i="1">
                        <a:latin typeface="Cambria Math"/>
                      </a:rPr>
                      <m:t>=</m:t>
                    </m:r>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r>
                      <a:rPr lang="en-US" sz="2200" i="1">
                        <a:latin typeface="Cambria Math"/>
                      </a:rPr>
                      <m:t>−3</m:t>
                    </m:r>
                  </m:oMath>
                </a14:m>
                <a:r>
                  <a:rPr lang="en-US" sz="2200" dirty="0"/>
                  <a:t> </a:t>
                </a:r>
                <a14:m>
                  <m:oMath xmlns:m="http://schemas.openxmlformats.org/officeDocument/2006/math">
                    <m:rad>
                      <m:radPr>
                        <m:degHide m:val="on"/>
                        <m:ctrlPr>
                          <a:rPr lang="en-US" sz="2200" i="1">
                            <a:latin typeface="Cambria Math" panose="02040503050406030204" pitchFamily="18" charset="0"/>
                          </a:rPr>
                        </m:ctrlPr>
                      </m:radPr>
                      <m:deg/>
                      <m:e>
                        <m:r>
                          <a:rPr lang="en-US" sz="2200" i="1">
                            <a:latin typeface="Cambria Math"/>
                          </a:rPr>
                          <m:t>𝑛</m:t>
                        </m:r>
                        <m:acc>
                          <m:accPr>
                            <m:chr m:val="̅"/>
                            <m:ctrlPr>
                              <a:rPr lang="en-US" sz="2200" i="1">
                                <a:latin typeface="Cambria Math" panose="02040503050406030204" pitchFamily="18" charset="0"/>
                              </a:rPr>
                            </m:ctrlPr>
                          </m:accPr>
                          <m:e>
                            <m:r>
                              <a:rPr lang="en-US" sz="2200" i="1">
                                <a:latin typeface="Cambria Math"/>
                              </a:rPr>
                              <m:t>𝑝</m:t>
                            </m:r>
                          </m:e>
                        </m:acc>
                        <m:d>
                          <m:dPr>
                            <m:ctrlPr>
                              <a:rPr lang="en-US" sz="2200" i="1">
                                <a:latin typeface="Cambria Math" panose="02040503050406030204" pitchFamily="18" charset="0"/>
                              </a:rPr>
                            </m:ctrlPr>
                          </m:dPr>
                          <m:e>
                            <m:r>
                              <a:rPr lang="en-US" sz="2200" i="1">
                                <a:latin typeface="Cambria Math"/>
                              </a:rPr>
                              <m:t>1−</m:t>
                            </m:r>
                            <m:acc>
                              <m:accPr>
                                <m:chr m:val="̅"/>
                                <m:ctrlPr>
                                  <a:rPr lang="en-US" sz="2200" i="1">
                                    <a:latin typeface="Cambria Math" panose="02040503050406030204" pitchFamily="18" charset="0"/>
                                  </a:rPr>
                                </m:ctrlPr>
                              </m:accPr>
                              <m:e>
                                <m:r>
                                  <a:rPr lang="en-US" sz="2200" i="1">
                                    <a:latin typeface="Cambria Math"/>
                                  </a:rPr>
                                  <m:t>𝑝</m:t>
                                </m:r>
                              </m:e>
                            </m:acc>
                          </m:e>
                        </m:d>
                      </m:e>
                    </m:rad>
                    <m:r>
                      <a:rPr lang="en-US" sz="2200" i="1">
                        <a:latin typeface="Cambria Math"/>
                      </a:rPr>
                      <m:t>=2.97</m:t>
                    </m:r>
                  </m:oMath>
                </a14:m>
                <a:r>
                  <a:rPr lang="en-US" sz="2200" dirty="0"/>
                  <a:t>5</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486E2E6-4592-4A01-B722-2EBC93CB26E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1806407B-A968-447A-BB09-E1869F813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20638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Link:</a:t>
            </a:r>
            <a:r>
              <a:rPr lang="en-IN" sz="1400" dirty="0">
                <a:hlinkClick r:id="rId2"/>
              </a:rPr>
              <a:t>100 Marks Question Paper Template.docx</a:t>
            </a:r>
            <a:endParaRPr lang="en-US" sz="2200" dirty="0"/>
          </a:p>
        </p:txBody>
      </p:sp>
      <p:sp>
        <p:nvSpPr>
          <p:cNvPr id="4" name="Date Placeholder 3"/>
          <p:cNvSpPr>
            <a:spLocks noGrp="1"/>
          </p:cNvSpPr>
          <p:nvPr>
            <p:ph type="dt" sz="half" idx="10"/>
          </p:nvPr>
        </p:nvSpPr>
        <p:spPr/>
        <p:txBody>
          <a:bodyPr/>
          <a:lstStyle/>
          <a:p>
            <a:fld id="{DD6210BF-B1B0-4113-8315-F416A611D20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End Semester Question Paper Template</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8D03EF3-93BA-4B03-9EC3-42AEF2AC1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val="3612453623"/>
      </p:ext>
    </p:extLst>
  </p:cSld>
  <p:clrMapOvr>
    <a:masterClrMapping/>
  </p:clrMapOvr>
  <p:transition spd="slow">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6353D4-5B32-455C-A0E1-D585352589FD}"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pic>
        <p:nvPicPr>
          <p:cNvPr id="7065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327" t="19132" r="18419" b="19952"/>
          <a:stretch/>
        </p:blipFill>
        <p:spPr bwMode="auto">
          <a:xfrm>
            <a:off x="990600" y="1143001"/>
            <a:ext cx="7010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DB3E8721-E48C-4294-B627-08481A53A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922769913"/>
      </p:ext>
    </p:extLst>
  </p:cSld>
  <p:clrMapOvr>
    <a:masterClrMapping/>
  </p:clrMapOvr>
  <p:transition spd="slow">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C-chart: </a:t>
                </a:r>
                <a:r>
                  <a:rPr lang="en-US" sz="2200" dirty="0"/>
                  <a:t>is used when the no. of defect per unit are counted. Here C represent the no. of defects per unit (per item)</a:t>
                </a:r>
              </a:p>
              <a:p>
                <a:pPr marL="0" indent="0">
                  <a:buNone/>
                </a:pPr>
                <a:r>
                  <a:rPr lang="en-US" sz="2200" dirty="0"/>
                  <a:t> </a:t>
                </a:r>
                <a:r>
                  <a:rPr lang="en-US" sz="2200" b="1" dirty="0"/>
                  <a:t>Construction of C-chart</a:t>
                </a:r>
                <a:r>
                  <a:rPr lang="en-US" sz="2200" dirty="0"/>
                  <a:t>:</a:t>
                </a:r>
              </a:p>
              <a:p>
                <a:r>
                  <a:rPr lang="en-US" sz="2200" dirty="0"/>
                  <a:t>Calculate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𝐶</m:t>
                        </m:r>
                      </m:e>
                    </m:acc>
                    <m:r>
                      <a:rPr lang="en-US" sz="2200" i="1">
                        <a:latin typeface="Cambria Math"/>
                      </a:rPr>
                      <m:t>=</m:t>
                    </m:r>
                    <m:f>
                      <m:fPr>
                        <m:ctrlPr>
                          <a:rPr lang="en-US" sz="2200" i="1">
                            <a:latin typeface="Cambria Math" panose="02040503050406030204" pitchFamily="18" charset="0"/>
                          </a:rPr>
                        </m:ctrlPr>
                      </m:fPr>
                      <m:num>
                        <m:r>
                          <a:rPr lang="en-US" sz="2200" i="1">
                            <a:latin typeface="Cambria Math"/>
                          </a:rPr>
                          <m:t>𝑁𝑜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𝑑𝑒𝑓𝑒𝑐𝑡</m:t>
                        </m:r>
                        <m:r>
                          <a:rPr lang="en-US" sz="2200" i="1">
                            <a:latin typeface="Cambria Math"/>
                          </a:rPr>
                          <m:t> </m:t>
                        </m:r>
                        <m:r>
                          <a:rPr lang="en-US" sz="2200" i="1">
                            <a:latin typeface="Cambria Math"/>
                          </a:rPr>
                          <m:t>𝑖𝑛</m:t>
                        </m:r>
                        <m:r>
                          <a:rPr lang="en-US" sz="2200" i="1">
                            <a:latin typeface="Cambria Math"/>
                          </a:rPr>
                          <m:t> </m:t>
                        </m:r>
                        <m:r>
                          <a:rPr lang="en-US" sz="2200" i="1">
                            <a:latin typeface="Cambria Math"/>
                          </a:rPr>
                          <m:t>𝑎𝑙𝑙</m:t>
                        </m:r>
                        <m:r>
                          <a:rPr lang="en-US" sz="2200" i="1">
                            <a:latin typeface="Cambria Math"/>
                          </a:rPr>
                          <m:t> </m:t>
                        </m:r>
                        <m:r>
                          <a:rPr lang="en-US" sz="2200" i="1">
                            <a:latin typeface="Cambria Math"/>
                          </a:rPr>
                          <m:t>𝑠𝑎𝑚𝑝𝑙𝑒𝑠</m:t>
                        </m:r>
                      </m:num>
                      <m:den>
                        <m:r>
                          <a:rPr lang="en-US" sz="2200" i="1">
                            <a:latin typeface="Cambria Math"/>
                          </a:rPr>
                          <m:t>𝑡𝑜𝑡𝑎𝑙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𝑠𝑎𝑚𝑝𝑙𝑒𝑠</m:t>
                        </m:r>
                      </m:den>
                    </m:f>
                  </m:oMath>
                </a14:m>
                <a:endParaRPr lang="en-US" sz="2200" dirty="0"/>
              </a:p>
              <a:p>
                <a:r>
                  <a:rPr lang="en-US" sz="2200" dirty="0"/>
                  <a:t>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𝐶</m:t>
                        </m:r>
                      </m:e>
                    </m:acc>
                  </m:oMath>
                </a14:m>
                <a:endParaRPr lang="en-US" sz="2200" dirty="0"/>
              </a:p>
              <a:p>
                <a:pPr marL="0" indent="0">
                  <a:buNone/>
                </a:pPr>
                <a:r>
                  <a:rPr lang="en-US" sz="2200" dirty="0"/>
                  <a:t>    UCL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𝐶</m:t>
                        </m:r>
                      </m:e>
                    </m:acc>
                    <m:r>
                      <a:rPr lang="en-US" sz="2200" i="1">
                        <a:latin typeface="Cambria Math"/>
                      </a:rPr>
                      <m:t>+3</m:t>
                    </m:r>
                    <m:rad>
                      <m:radPr>
                        <m:degHide m:val="on"/>
                        <m:ctrlPr>
                          <a:rPr lang="en-US" sz="2200" i="1">
                            <a:latin typeface="Cambria Math" panose="02040503050406030204" pitchFamily="18" charset="0"/>
                          </a:rPr>
                        </m:ctrlPr>
                      </m:radPr>
                      <m:deg/>
                      <m:e>
                        <m:acc>
                          <m:accPr>
                            <m:chr m:val="̅"/>
                            <m:ctrlPr>
                              <a:rPr lang="en-US" sz="2200" i="1">
                                <a:latin typeface="Cambria Math" panose="02040503050406030204" pitchFamily="18" charset="0"/>
                              </a:rPr>
                            </m:ctrlPr>
                          </m:accPr>
                          <m:e>
                            <m:r>
                              <a:rPr lang="en-US" sz="2200" i="1">
                                <a:latin typeface="Cambria Math"/>
                              </a:rPr>
                              <m:t>𝐶</m:t>
                            </m:r>
                          </m:e>
                        </m:acc>
                      </m:e>
                    </m:rad>
                  </m:oMath>
                </a14:m>
                <a:endParaRPr lang="en-US" sz="2200" dirty="0"/>
              </a:p>
              <a:p>
                <a:pPr marL="0" indent="0">
                  <a:buNone/>
                </a:pPr>
                <a:r>
                  <a:rPr lang="en-US" sz="2200" dirty="0"/>
                  <a:t>    LCL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𝐶</m:t>
                        </m:r>
                      </m:e>
                    </m:acc>
                    <m:r>
                      <a:rPr lang="en-US" sz="2200" i="1">
                        <a:latin typeface="Cambria Math"/>
                      </a:rPr>
                      <m:t>−3</m:t>
                    </m:r>
                  </m:oMath>
                </a14:m>
                <a:r>
                  <a:rPr lang="en-US" sz="2200" dirty="0"/>
                  <a:t> </a:t>
                </a:r>
                <a14:m>
                  <m:oMath xmlns:m="http://schemas.openxmlformats.org/officeDocument/2006/math">
                    <m:rad>
                      <m:radPr>
                        <m:degHide m:val="on"/>
                        <m:ctrlPr>
                          <a:rPr lang="en-US" sz="2200" i="1">
                            <a:latin typeface="Cambria Math" panose="02040503050406030204" pitchFamily="18" charset="0"/>
                          </a:rPr>
                        </m:ctrlPr>
                      </m:radPr>
                      <m:deg/>
                      <m:e>
                        <m:acc>
                          <m:accPr>
                            <m:chr m:val="̅"/>
                            <m:ctrlPr>
                              <a:rPr lang="en-US" sz="2200" i="1">
                                <a:latin typeface="Cambria Math" panose="02040503050406030204" pitchFamily="18" charset="0"/>
                              </a:rPr>
                            </m:ctrlPr>
                          </m:accPr>
                          <m:e>
                            <m:r>
                              <a:rPr lang="en-US" sz="2200" i="1">
                                <a:latin typeface="Cambria Math"/>
                              </a:rPr>
                              <m:t>𝐶</m:t>
                            </m:r>
                          </m:e>
                        </m:acc>
                      </m:e>
                    </m:rad>
                  </m:oMath>
                </a14:m>
                <a:endParaRPr lang="en-US" sz="2200" dirty="0"/>
              </a:p>
              <a:p>
                <a:pPr marL="0" indent="0">
                  <a:buNone/>
                </a:pPr>
                <a:endParaRPr lang="en-US" sz="2200" dirty="0"/>
              </a:p>
              <a:p>
                <a:r>
                  <a:rPr lang="en-US" sz="2200" dirty="0"/>
                  <a:t>If the no. of defects with in the UCL and LCL then process is in control. If it lie outside then process is out of control.</a:t>
                </a:r>
              </a:p>
              <a:p>
                <a:endParaRPr lang="en-US" sz="2200" dirty="0"/>
              </a:p>
              <a:p>
                <a:endParaRPr lang="en-US" sz="2200" dirty="0"/>
              </a:p>
              <a:p>
                <a:endParaRPr lang="en-US" sz="2200" dirty="0"/>
              </a:p>
              <a:p>
                <a:pPr marL="0" indent="0">
                  <a:buNone/>
                </a:pPr>
                <a:endParaRPr lang="en-US" sz="2200" dirty="0"/>
              </a:p>
              <a:p>
                <a:pPr marL="0" indent="0">
                  <a:buNone/>
                </a:pPr>
                <a:r>
                  <a:rPr lang="en-US" sz="2200" dirty="0"/>
                  <a:t> </a:t>
                </a:r>
                <a:endParaRPr lang="en-US" sz="2200" b="1"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24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116D518-E556-4EBA-8E38-AA20E40D7BE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40116FE4-E670-452B-9B62-0423A8BB6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083358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1000"/>
                                        <p:tgtEl>
                                          <p:spTgt spid="3">
                                            <p:txEl>
                                              <p:pRg st="12" end="12"/>
                                            </p:txEl>
                                          </p:spTgt>
                                        </p:tgtEl>
                                      </p:cBhvr>
                                    </p:animEffect>
                                    <p:anim calcmode="lin" valueType="num">
                                      <p:cBhvr>
                                        <p:cTn id="57"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Example-1</a:t>
                </a:r>
                <a:r>
                  <a:rPr lang="en-US" sz="2200" dirty="0"/>
                  <a:t> Ten pieces of cloth out of different rolls of equal length contained the following defects: 1,3,5,0,6,0,9,4,4,3</a:t>
                </a:r>
              </a:p>
              <a:p>
                <a:pPr marL="0" indent="0">
                  <a:buNone/>
                </a:pPr>
                <a:r>
                  <a:rPr lang="en-US" sz="2200" dirty="0"/>
                  <a:t>Draw a control chart for the no. of defects and state whether the process is in state of statistical control.</a:t>
                </a:r>
              </a:p>
              <a:p>
                <a:pPr marL="0" indent="0">
                  <a:buNone/>
                </a:pPr>
                <a:r>
                  <a:rPr lang="en-US" sz="2200" b="1" dirty="0"/>
                  <a:t>Sol:</a:t>
                </a: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𝐶</m:t>
                        </m:r>
                      </m:e>
                    </m:acc>
                    <m:r>
                      <a:rPr lang="en-US" sz="2200" i="1">
                        <a:latin typeface="Cambria Math"/>
                      </a:rPr>
                      <m:t>=</m:t>
                    </m:r>
                    <m:f>
                      <m:fPr>
                        <m:ctrlPr>
                          <a:rPr lang="en-US" sz="2200" i="1">
                            <a:latin typeface="Cambria Math" panose="02040503050406030204" pitchFamily="18" charset="0"/>
                          </a:rPr>
                        </m:ctrlPr>
                      </m:fPr>
                      <m:num>
                        <m:r>
                          <a:rPr lang="en-US" sz="2200" i="1">
                            <a:latin typeface="Cambria Math"/>
                          </a:rPr>
                          <m:t>𝑁𝑜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𝑑𝑒𝑓𝑒𝑐𝑡</m:t>
                        </m:r>
                        <m:r>
                          <a:rPr lang="en-US" sz="2200" i="1">
                            <a:latin typeface="Cambria Math"/>
                          </a:rPr>
                          <m:t> </m:t>
                        </m:r>
                        <m:r>
                          <a:rPr lang="en-US" sz="2200" i="1">
                            <a:latin typeface="Cambria Math"/>
                          </a:rPr>
                          <m:t>𝑖𝑛</m:t>
                        </m:r>
                        <m:r>
                          <a:rPr lang="en-US" sz="2200" i="1">
                            <a:latin typeface="Cambria Math"/>
                          </a:rPr>
                          <m:t> </m:t>
                        </m:r>
                        <m:r>
                          <a:rPr lang="en-US" sz="2200" i="1">
                            <a:latin typeface="Cambria Math"/>
                          </a:rPr>
                          <m:t>𝑎𝑙𝑙</m:t>
                        </m:r>
                        <m:r>
                          <a:rPr lang="en-US" sz="2200" i="1">
                            <a:latin typeface="Cambria Math"/>
                          </a:rPr>
                          <m:t> </m:t>
                        </m:r>
                        <m:r>
                          <a:rPr lang="en-US" sz="2200" i="1">
                            <a:latin typeface="Cambria Math"/>
                          </a:rPr>
                          <m:t>𝑠𝑎𝑚𝑝𝑙𝑒𝑠</m:t>
                        </m:r>
                      </m:num>
                      <m:den>
                        <m:r>
                          <a:rPr lang="en-US" sz="2200" i="1">
                            <a:latin typeface="Cambria Math"/>
                          </a:rPr>
                          <m:t>𝑡𝑜𝑡𝑎𝑙</m:t>
                        </m:r>
                        <m:r>
                          <a:rPr lang="en-US" sz="2200" i="1">
                            <a:latin typeface="Cambria Math"/>
                          </a:rPr>
                          <m:t> </m:t>
                        </m:r>
                        <m:r>
                          <a:rPr lang="en-US" sz="2200" i="1">
                            <a:latin typeface="Cambria Math"/>
                          </a:rPr>
                          <m:t>𝑛𝑜</m:t>
                        </m:r>
                        <m:r>
                          <a:rPr lang="en-US" sz="2200" i="1">
                            <a:latin typeface="Cambria Math"/>
                          </a:rPr>
                          <m:t>. </m:t>
                        </m:r>
                        <m:r>
                          <a:rPr lang="en-US" sz="2200" i="1">
                            <a:latin typeface="Cambria Math"/>
                          </a:rPr>
                          <m:t>𝑜𝑓</m:t>
                        </m:r>
                        <m:r>
                          <a:rPr lang="en-US" sz="2200" i="1">
                            <a:latin typeface="Cambria Math"/>
                          </a:rPr>
                          <m:t> </m:t>
                        </m:r>
                        <m:r>
                          <a:rPr lang="en-US" sz="2200" i="1">
                            <a:latin typeface="Cambria Math"/>
                          </a:rPr>
                          <m:t>𝑠𝑎𝑚𝑝𝑙𝑒𝑠</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35</m:t>
                        </m:r>
                      </m:num>
                      <m:den>
                        <m:r>
                          <a:rPr lang="en-US" sz="2200" i="1">
                            <a:latin typeface="Cambria Math"/>
                          </a:rPr>
                          <m:t>10</m:t>
                        </m:r>
                      </m:den>
                    </m:f>
                    <m:r>
                      <a:rPr lang="en-US" sz="2200" i="1">
                        <a:latin typeface="Cambria Math"/>
                      </a:rPr>
                      <m:t>=3.5</m:t>
                    </m:r>
                  </m:oMath>
                </a14:m>
                <a:endParaRPr lang="en-US" sz="2200" dirty="0"/>
              </a:p>
              <a:p>
                <a:pPr marL="0" indent="0">
                  <a:buNone/>
                </a:pPr>
                <a:r>
                  <a:rPr lang="en-US" sz="2200" dirty="0"/>
                  <a:t>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𝐶</m:t>
                        </m:r>
                      </m:e>
                    </m:acc>
                    <m:r>
                      <a:rPr lang="en-US" sz="2200" i="1">
                        <a:latin typeface="Cambria Math"/>
                      </a:rPr>
                      <m:t>=3.5</m:t>
                    </m:r>
                  </m:oMath>
                </a14:m>
                <a:endParaRPr lang="en-US" sz="2200" dirty="0"/>
              </a:p>
              <a:p>
                <a:pPr marL="0" indent="0">
                  <a:buNone/>
                </a:pPr>
                <a:r>
                  <a:rPr lang="en-US" sz="2200" dirty="0"/>
                  <a:t>UCL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𝐶</m:t>
                        </m:r>
                      </m:e>
                    </m:acc>
                    <m:r>
                      <a:rPr lang="en-US" sz="2200" i="1">
                        <a:latin typeface="Cambria Math"/>
                      </a:rPr>
                      <m:t>+3</m:t>
                    </m:r>
                    <m:rad>
                      <m:radPr>
                        <m:degHide m:val="on"/>
                        <m:ctrlPr>
                          <a:rPr lang="en-US" sz="2200" i="1">
                            <a:latin typeface="Cambria Math" panose="02040503050406030204" pitchFamily="18" charset="0"/>
                          </a:rPr>
                        </m:ctrlPr>
                      </m:radPr>
                      <m:deg/>
                      <m:e>
                        <m:acc>
                          <m:accPr>
                            <m:chr m:val="̅"/>
                            <m:ctrlPr>
                              <a:rPr lang="en-US" sz="2200" i="1">
                                <a:latin typeface="Cambria Math" panose="02040503050406030204" pitchFamily="18" charset="0"/>
                              </a:rPr>
                            </m:ctrlPr>
                          </m:accPr>
                          <m:e>
                            <m:r>
                              <a:rPr lang="en-US" sz="2200" i="1">
                                <a:latin typeface="Cambria Math"/>
                              </a:rPr>
                              <m:t>𝐶</m:t>
                            </m:r>
                          </m:e>
                        </m:acc>
                      </m:e>
                    </m:rad>
                    <m:r>
                      <a:rPr lang="en-US" sz="2200" i="1">
                        <a:latin typeface="Cambria Math"/>
                      </a:rPr>
                      <m:t>=9.112</m:t>
                    </m:r>
                  </m:oMath>
                </a14:m>
                <a:endParaRPr lang="en-US" sz="2200" dirty="0"/>
              </a:p>
              <a:p>
                <a:pPr marL="0" indent="0">
                  <a:buNone/>
                </a:pPr>
                <a:r>
                  <a:rPr lang="en-US" sz="2200" dirty="0"/>
                  <a:t>LCL</a:t>
                </a:r>
                <a14:m>
                  <m:oMath xmlns:m="http://schemas.openxmlformats.org/officeDocument/2006/math">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𝐶</m:t>
                        </m:r>
                      </m:e>
                    </m:acc>
                    <m:r>
                      <a:rPr lang="en-US" sz="2200" i="1">
                        <a:latin typeface="Cambria Math"/>
                      </a:rPr>
                      <m:t>−3</m:t>
                    </m:r>
                  </m:oMath>
                </a14:m>
                <a:r>
                  <a:rPr lang="en-US" sz="2200" dirty="0"/>
                  <a:t> </a:t>
                </a:r>
                <a14:m>
                  <m:oMath xmlns:m="http://schemas.openxmlformats.org/officeDocument/2006/math">
                    <m:rad>
                      <m:radPr>
                        <m:degHide m:val="on"/>
                        <m:ctrlPr>
                          <a:rPr lang="en-US" sz="2200" i="1">
                            <a:latin typeface="Cambria Math" panose="02040503050406030204" pitchFamily="18" charset="0"/>
                          </a:rPr>
                        </m:ctrlPr>
                      </m:radPr>
                      <m:deg/>
                      <m:e>
                        <m:acc>
                          <m:accPr>
                            <m:chr m:val="̅"/>
                            <m:ctrlPr>
                              <a:rPr lang="en-US" sz="2200" i="1">
                                <a:latin typeface="Cambria Math" panose="02040503050406030204" pitchFamily="18" charset="0"/>
                              </a:rPr>
                            </m:ctrlPr>
                          </m:accPr>
                          <m:e>
                            <m:r>
                              <a:rPr lang="en-US" sz="2200" i="1">
                                <a:latin typeface="Cambria Math"/>
                              </a:rPr>
                              <m:t>𝐶</m:t>
                            </m:r>
                          </m:e>
                        </m:acc>
                      </m:e>
                    </m:rad>
                    <m:r>
                      <a:rPr lang="en-US" sz="2200" i="1">
                        <a:latin typeface="Cambria Math"/>
                      </a:rPr>
                      <m:t>=−2.112</m:t>
                    </m:r>
                  </m:oMath>
                </a14:m>
                <a:endParaRPr lang="en-US" sz="2200" b="1" dirty="0"/>
              </a:p>
              <a:p>
                <a:pPr marL="0" indent="0">
                  <a:buNone/>
                </a:pPr>
                <a:r>
                  <a:rPr lang="en-US" sz="2200" dirty="0"/>
                  <a:t>here LCL is negative so LCL=0</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795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CD32B60-7274-4169-8920-1DA9010FDB9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EEDB1C76-0DAA-446B-8111-9232EA09D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777791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F6E5C5-812E-465B-9F84-38EFAF8ECC6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a:p>
        </p:txBody>
      </p:sp>
      <p:pic>
        <p:nvPicPr>
          <p:cNvPr id="7168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113" t="17602" r="19107" b="17809"/>
          <a:stretch/>
        </p:blipFill>
        <p:spPr bwMode="auto">
          <a:xfrm>
            <a:off x="723900" y="1143000"/>
            <a:ext cx="7658100" cy="4689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 </a:t>
            </a:r>
            <a:r>
              <a:rPr lang="en-US" sz="2400" b="1" dirty="0"/>
              <a:t>Control Charts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FB5356BF-7000-4413-B531-E8290FD7A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40622613"/>
      </p:ext>
    </p:extLst>
  </p:cSld>
  <p:clrMapOvr>
    <a:masterClrMapping/>
  </p:clrMapOvr>
  <p:transition spd="slow">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buNone/>
            </a:pPr>
            <a:r>
              <a:rPr lang="en-US" sz="2200" b="1" dirty="0"/>
              <a:t>Q1 </a:t>
            </a:r>
            <a:r>
              <a:rPr lang="en-US" sz="2200" dirty="0"/>
              <a:t>The no. of defective needles of sewing machines has been given in the following table on the basis of daily inspection:</a:t>
            </a:r>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r>
              <a:rPr lang="en-US" sz="2200" dirty="0"/>
              <a:t>Prepare p-chart and state whether the production process is in control.</a:t>
            </a:r>
          </a:p>
          <a:p>
            <a:pPr marL="0" indent="0" algn="just">
              <a:buNone/>
            </a:pPr>
            <a:r>
              <a:rPr lang="en-US" sz="2200" b="1" dirty="0" err="1"/>
              <a:t>Ans</a:t>
            </a:r>
            <a:r>
              <a:rPr lang="en-US" sz="2200" b="1" dirty="0"/>
              <a:t>: Process is not in control.</a:t>
            </a:r>
          </a:p>
          <a:p>
            <a:pPr marL="0" indent="0">
              <a:buNone/>
            </a:pPr>
            <a:r>
              <a:rPr lang="en-US" sz="2200" dirty="0"/>
              <a:t> </a:t>
            </a:r>
          </a:p>
          <a:p>
            <a:pPr marL="0" indent="0">
              <a:buNone/>
            </a:pPr>
            <a:endParaRPr lang="en-US" sz="2200" dirty="0"/>
          </a:p>
        </p:txBody>
      </p:sp>
      <p:sp>
        <p:nvSpPr>
          <p:cNvPr id="4" name="Date Placeholder 3"/>
          <p:cNvSpPr>
            <a:spLocks noGrp="1"/>
          </p:cNvSpPr>
          <p:nvPr>
            <p:ph type="dt" sz="half" idx="10"/>
          </p:nvPr>
        </p:nvSpPr>
        <p:spPr/>
        <p:txBody>
          <a:bodyPr/>
          <a:lstStyle/>
          <a:p>
            <a:fld id="{42D024B5-BE90-45FA-84F0-778573A52C3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Daily Quiz(CO2)</a:t>
            </a:r>
            <a:endParaRPr kumimoji="0" lang="en-US" sz="2400" b="1" i="0" u="none" strike="noStrike" kern="1200" cap="none" spc="0" normalizeH="0" baseline="0" noProof="0" dirty="0">
              <a:ln>
                <a:noFill/>
              </a:ln>
              <a:solidFill>
                <a:schemeClr val="dk1"/>
              </a:solidFill>
              <a:effectLst/>
              <a:uLnTx/>
              <a:uFillTx/>
            </a:endParaRP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27" y="1981200"/>
            <a:ext cx="80041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C0F2C997-E8AF-466A-A717-65F3B79A5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875195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r>
              <a:rPr lang="en-US" sz="2200" dirty="0"/>
              <a:t>Self Made Video Link:</a:t>
            </a:r>
          </a:p>
          <a:p>
            <a:pPr marL="0" marR="0" indent="0">
              <a:lnSpc>
                <a:spcPct val="115000"/>
              </a:lnSpc>
              <a:spcBef>
                <a:spcPts val="0"/>
              </a:spcBef>
              <a:spcAft>
                <a:spcPts val="1000"/>
              </a:spcAft>
              <a:buNone/>
            </a:pPr>
            <a:r>
              <a:rPr lang="en-US" sz="1800" dirty="0">
                <a:effectLst/>
                <a:latin typeface="Calibri" panose="020F0502020204030204" pitchFamily="34" charset="0"/>
                <a:ea typeface="Calibri" panose="020F0502020204030204" pitchFamily="34" charset="0"/>
                <a:cs typeface="Mangal" panose="02040503050203030202" pitchFamily="18" charset="0"/>
              </a:rPr>
              <a:t>	</a:t>
            </a:r>
            <a:r>
              <a:rPr lang="en-US" sz="2000" dirty="0">
                <a:effectLst/>
                <a:latin typeface="Calibri" panose="020F0502020204030204" pitchFamily="34" charset="0"/>
                <a:ea typeface="Calibri" panose="020F0502020204030204" pitchFamily="34" charset="0"/>
                <a:cs typeface="Mangal" panose="02040503050203030202" pitchFamily="18" charset="0"/>
              </a:rPr>
              <a:t>Test of hypothesis						</a:t>
            </a:r>
            <a:r>
              <a:rPr lang="en-US" sz="2000" u="sng" dirty="0">
                <a:solidFill>
                  <a:srgbClr val="0000FF"/>
                </a:solidFill>
                <a:effectLst/>
                <a:latin typeface="Calibri" panose="020F0502020204030204" pitchFamily="34" charset="0"/>
                <a:ea typeface="Calibri" panose="020F0502020204030204" pitchFamily="34" charset="0"/>
                <a:cs typeface="Mangal" panose="02040503050203030202" pitchFamily="18" charset="0"/>
                <a:hlinkClick r:id="rId2"/>
              </a:rPr>
              <a:t>https://youtu.be/h-NtACvrPfQ</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15000"/>
              </a:lnSpc>
              <a:spcBef>
                <a:spcPts val="0"/>
              </a:spcBef>
              <a:spcAft>
                <a:spcPts val="1000"/>
              </a:spcAft>
              <a:buNone/>
            </a:pPr>
            <a:r>
              <a:rPr lang="en-US" sz="2000" dirty="0">
                <a:effectLst/>
                <a:latin typeface="Calibri" panose="020F0502020204030204" pitchFamily="34" charset="0"/>
                <a:ea typeface="Calibri" panose="020F0502020204030204" pitchFamily="34" charset="0"/>
                <a:cs typeface="Mangal" panose="02040503050203030202" pitchFamily="18" charset="0"/>
              </a:rPr>
              <a:t>	Test of hypothesis for large samples-Z-test				</a:t>
            </a:r>
            <a:r>
              <a:rPr lang="en-US" sz="2000" u="sng" dirty="0">
                <a:solidFill>
                  <a:srgbClr val="0000FF"/>
                </a:solidFill>
                <a:effectLst/>
                <a:latin typeface="Calibri" panose="020F0502020204030204" pitchFamily="34" charset="0"/>
                <a:ea typeface="Calibri" panose="020F0502020204030204" pitchFamily="34" charset="0"/>
                <a:cs typeface="Mangal" panose="02040503050203030202" pitchFamily="18" charset="0"/>
                <a:hlinkClick r:id="rId3"/>
              </a:rPr>
              <a:t>https://youtu.be/a8MYgSRknmI</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15000"/>
              </a:lnSpc>
              <a:spcBef>
                <a:spcPts val="0"/>
              </a:spcBef>
              <a:spcAft>
                <a:spcPts val="1000"/>
              </a:spcAft>
              <a:buNone/>
            </a:pPr>
            <a:r>
              <a:rPr lang="en-US" sz="2000" dirty="0">
                <a:effectLst/>
                <a:latin typeface="Calibri" panose="020F0502020204030204" pitchFamily="34" charset="0"/>
                <a:ea typeface="Calibri" panose="020F0502020204030204" pitchFamily="34" charset="0"/>
                <a:cs typeface="Mangal" panose="02040503050203030202" pitchFamily="18" charset="0"/>
              </a:rPr>
              <a:t>	Test of hypothesis for large samples-t test				</a:t>
            </a:r>
            <a:r>
              <a:rPr lang="en-US" sz="2000" u="sng" dirty="0">
                <a:solidFill>
                  <a:srgbClr val="0000FF"/>
                </a:solidFill>
                <a:effectLst/>
                <a:latin typeface="Calibri" panose="020F0502020204030204" pitchFamily="34" charset="0"/>
                <a:ea typeface="Calibri" panose="020F0502020204030204" pitchFamily="34" charset="0"/>
                <a:cs typeface="Mangal" panose="02040503050203030202" pitchFamily="18" charset="0"/>
                <a:hlinkClick r:id="rId4"/>
              </a:rPr>
              <a:t>https://youtu.be/msJXJgrY1t4</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15000"/>
              </a:lnSpc>
              <a:spcBef>
                <a:spcPts val="0"/>
              </a:spcBef>
              <a:spcAft>
                <a:spcPts val="1000"/>
              </a:spcAft>
              <a:buNone/>
            </a:pPr>
            <a:r>
              <a:rPr lang="en-US" sz="2000" dirty="0">
                <a:latin typeface="Calibri" panose="020F0502020204030204" pitchFamily="34" charset="0"/>
                <a:ea typeface="Calibri" panose="020F0502020204030204" pitchFamily="34" charset="0"/>
                <a:cs typeface="Mangal" panose="02040503050203030202" pitchFamily="18" charset="0"/>
              </a:rPr>
              <a:t>	</a:t>
            </a:r>
            <a:r>
              <a:rPr lang="en-US" sz="2000" dirty="0">
                <a:effectLst/>
                <a:latin typeface="Calibri" panose="020F0502020204030204" pitchFamily="34" charset="0"/>
                <a:ea typeface="Calibri" panose="020F0502020204030204" pitchFamily="34" charset="0"/>
                <a:cs typeface="Mangal" panose="02040503050203030202" pitchFamily="18" charset="0"/>
              </a:rPr>
              <a:t>F-test								</a:t>
            </a:r>
            <a:r>
              <a:rPr lang="en-US" sz="2000" u="sng" dirty="0">
                <a:solidFill>
                  <a:srgbClr val="0000FF"/>
                </a:solidFill>
                <a:effectLst/>
                <a:latin typeface="Calibri" panose="020F0502020204030204" pitchFamily="34" charset="0"/>
                <a:ea typeface="Calibri" panose="020F0502020204030204" pitchFamily="34" charset="0"/>
                <a:cs typeface="Mangal" panose="02040503050203030202" pitchFamily="18" charset="0"/>
                <a:hlinkClick r:id="rId5"/>
              </a:rPr>
              <a:t>https://youtu.be/argjx9DJdxY</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15000"/>
              </a:lnSpc>
              <a:spcBef>
                <a:spcPts val="0"/>
              </a:spcBef>
              <a:spcAft>
                <a:spcPts val="1000"/>
              </a:spcAft>
              <a:buNone/>
            </a:pPr>
            <a:r>
              <a:rPr lang="en-US" sz="2000" dirty="0">
                <a:effectLst/>
                <a:latin typeface="Calibri" panose="020F0502020204030204" pitchFamily="34" charset="0"/>
                <a:ea typeface="Calibri" panose="020F0502020204030204" pitchFamily="34" charset="0"/>
                <a:cs typeface="Mangal" panose="02040503050203030202" pitchFamily="18" charset="0"/>
              </a:rPr>
              <a:t>	Chi square Test							</a:t>
            </a:r>
            <a:r>
              <a:rPr lang="en-US" sz="2000" u="sng" dirty="0">
                <a:solidFill>
                  <a:srgbClr val="0000FF"/>
                </a:solidFill>
                <a:effectLst/>
                <a:latin typeface="Calibri" panose="020F0502020204030204" pitchFamily="34" charset="0"/>
                <a:ea typeface="Calibri" panose="020F0502020204030204" pitchFamily="34" charset="0"/>
                <a:cs typeface="Mangal" panose="02040503050203030202" pitchFamily="18" charset="0"/>
                <a:hlinkClick r:id="rId6"/>
              </a:rPr>
              <a:t>https://youtu.be/ayaa7_e1cIA</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sz="2200" dirty="0"/>
          </a:p>
        </p:txBody>
      </p:sp>
      <p:sp>
        <p:nvSpPr>
          <p:cNvPr id="4" name="Date Placeholder 3"/>
          <p:cNvSpPr>
            <a:spLocks noGrp="1"/>
          </p:cNvSpPr>
          <p:nvPr>
            <p:ph type="dt" sz="half" idx="10"/>
          </p:nvPr>
        </p:nvSpPr>
        <p:spPr/>
        <p:txBody>
          <a:bodyPr/>
          <a:lstStyle/>
          <a:p>
            <a:fld id="{51B84D43-88F2-46D4-8F8A-C4C4017A5433}"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1" i="0" u="none" strike="noStrike" kern="1200" cap="none" spc="0" normalizeH="0" noProof="0" dirty="0">
                <a:ln>
                  <a:noFill/>
                </a:ln>
                <a:solidFill>
                  <a:schemeClr val="dk1"/>
                </a:solidFill>
                <a:effectLst/>
                <a:uLnTx/>
                <a:uFillTx/>
                <a:latin typeface="+mn-lt"/>
                <a:ea typeface="+mn-ea"/>
                <a:cs typeface="+mn-cs"/>
              </a:rPr>
              <a:t> Links, </a:t>
            </a:r>
            <a:r>
              <a:rPr kumimoji="0" lang="en-US" sz="2400" b="1" i="0" u="none" strike="noStrike" kern="1200" cap="none" spc="0" normalizeH="0" noProof="0" dirty="0" err="1">
                <a:ln>
                  <a:noFill/>
                </a:ln>
                <a:solidFill>
                  <a:schemeClr val="dk1"/>
                </a:solidFill>
                <a:effectLst/>
                <a:uLnTx/>
                <a:uFillTx/>
                <a:latin typeface="+mn-lt"/>
                <a:ea typeface="+mn-ea"/>
                <a:cs typeface="+mn-cs"/>
              </a:rPr>
              <a:t>Youtube</a:t>
            </a:r>
            <a:r>
              <a:rPr kumimoji="0" lang="en-US" sz="2400" b="1" i="0" u="none" strike="noStrike" kern="1200" cap="none" spc="0" normalizeH="0" noProof="0" dirty="0">
                <a:ln>
                  <a:noFill/>
                </a:ln>
                <a:solidFill>
                  <a:schemeClr val="dk1"/>
                </a:solidFill>
                <a:effectLst/>
                <a:uLnTx/>
                <a:uFillTx/>
                <a:latin typeface="+mn-lt"/>
                <a:ea typeface="+mn-ea"/>
                <a:cs typeface="+mn-cs"/>
              </a:rPr>
              <a:t> &amp; NPTEL Video Links and Online Courses Details(CO2)</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CEAD68EC-159A-4802-80EF-5F7501DE81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259915154"/>
      </p:ext>
    </p:extLst>
  </p:cSld>
  <p:clrMapOvr>
    <a:masterClrMapping/>
  </p:clrMapOvr>
  <p:transition spd="slow">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534400" cy="4572000"/>
          </a:xfrm>
        </p:spPr>
        <p:txBody>
          <a:bodyPr>
            <a:noAutofit/>
          </a:bodyPr>
          <a:lstStyle/>
          <a:p>
            <a:pPr marL="0" indent="0">
              <a:buNone/>
            </a:pPr>
            <a:r>
              <a:rPr lang="en-US" sz="2200" dirty="0"/>
              <a:t>Self Made Video Link:</a:t>
            </a:r>
          </a:p>
          <a:p>
            <a:pPr marL="0" marR="0" indent="0">
              <a:lnSpc>
                <a:spcPct val="115000"/>
              </a:lnSpc>
              <a:spcBef>
                <a:spcPts val="0"/>
              </a:spcBef>
              <a:spcAft>
                <a:spcPts val="1000"/>
              </a:spcAft>
              <a:buNone/>
            </a:pPr>
            <a:r>
              <a:rPr lang="en-US" sz="1800" dirty="0">
                <a:effectLst/>
                <a:latin typeface="Calibri" panose="020F0502020204030204" pitchFamily="34" charset="0"/>
                <a:ea typeface="Calibri" panose="020F0502020204030204" pitchFamily="34" charset="0"/>
                <a:cs typeface="Mangal" panose="02040503050203030202" pitchFamily="18" charset="0"/>
              </a:rPr>
              <a:t>	</a:t>
            </a:r>
          </a:p>
          <a:p>
            <a:pPr marL="0" marR="0" indent="0">
              <a:lnSpc>
                <a:spcPct val="115000"/>
              </a:lnSpc>
              <a:spcBef>
                <a:spcPts val="0"/>
              </a:spcBef>
              <a:spcAft>
                <a:spcPts val="1000"/>
              </a:spcAft>
              <a:buNone/>
            </a:pPr>
            <a:r>
              <a:rPr lang="en-US" sz="1800" dirty="0">
                <a:latin typeface="Calibri" panose="020F0502020204030204" pitchFamily="34" charset="0"/>
                <a:ea typeface="Calibri" panose="020F0502020204030204" pitchFamily="34" charset="0"/>
                <a:cs typeface="Mangal" panose="02040503050203030202" pitchFamily="18" charset="0"/>
              </a:rPr>
              <a:t>	</a:t>
            </a:r>
            <a:r>
              <a:rPr lang="en-US" sz="2000" dirty="0">
                <a:effectLst/>
                <a:latin typeface="Calibri" panose="020F0502020204030204" pitchFamily="34" charset="0"/>
                <a:ea typeface="Calibri" panose="020F0502020204030204" pitchFamily="34" charset="0"/>
                <a:cs typeface="Mangal" panose="02040503050203030202" pitchFamily="18" charset="0"/>
              </a:rPr>
              <a:t>Statistical quality control &amp; control chart for Variable		</a:t>
            </a:r>
            <a:r>
              <a:rPr lang="en-US" sz="2000" u="sng" dirty="0">
                <a:solidFill>
                  <a:srgbClr val="0000FF"/>
                </a:solidFill>
                <a:effectLst/>
                <a:latin typeface="Calibri" panose="020F0502020204030204" pitchFamily="34" charset="0"/>
                <a:ea typeface="Calibri" panose="020F0502020204030204" pitchFamily="34" charset="0"/>
                <a:cs typeface="Mangal" panose="02040503050203030202" pitchFamily="18" charset="0"/>
                <a:hlinkClick r:id="rId2"/>
              </a:rPr>
              <a:t>https://youtu.be/89bs12h_Cg0</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r>
              <a:rPr lang="en-US" sz="2000" dirty="0">
                <a:effectLst/>
                <a:latin typeface="Calibri" panose="020F0502020204030204" pitchFamily="34" charset="0"/>
                <a:ea typeface="Calibri" panose="020F0502020204030204" pitchFamily="34" charset="0"/>
                <a:cs typeface="Mangal" panose="02040503050203030202" pitchFamily="18" charset="0"/>
              </a:rPr>
              <a:t>	Control chart for attributes						</a:t>
            </a:r>
            <a:r>
              <a:rPr lang="en-US" sz="2000" u="sng" dirty="0">
                <a:solidFill>
                  <a:srgbClr val="0000FF"/>
                </a:solidFill>
                <a:effectLst/>
                <a:latin typeface="Calibri" panose="020F0502020204030204" pitchFamily="34" charset="0"/>
                <a:ea typeface="Calibri" panose="020F0502020204030204" pitchFamily="34" charset="0"/>
                <a:cs typeface="Mangal" panose="02040503050203030202" pitchFamily="18" charset="0"/>
                <a:hlinkClick r:id="rId3"/>
              </a:rPr>
              <a:t>https://youtu.be/q6BwAotTI04</a:t>
            </a:r>
            <a:endParaRPr lang="en-US" sz="2400" dirty="0"/>
          </a:p>
        </p:txBody>
      </p:sp>
      <p:sp>
        <p:nvSpPr>
          <p:cNvPr id="4" name="Date Placeholder 3"/>
          <p:cNvSpPr>
            <a:spLocks noGrp="1"/>
          </p:cNvSpPr>
          <p:nvPr>
            <p:ph type="dt" sz="half" idx="10"/>
          </p:nvPr>
        </p:nvSpPr>
        <p:spPr/>
        <p:txBody>
          <a:bodyPr/>
          <a:lstStyle/>
          <a:p>
            <a:fld id="{50719809-40AD-4568-967A-F35779B73AD0}"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0"/>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1" i="0" u="none" strike="noStrike" kern="1200" cap="none" spc="0" normalizeH="0" noProof="0" dirty="0">
                <a:ln>
                  <a:noFill/>
                </a:ln>
                <a:solidFill>
                  <a:schemeClr val="dk1"/>
                </a:solidFill>
                <a:effectLst/>
                <a:uLnTx/>
                <a:uFillTx/>
                <a:latin typeface="+mn-lt"/>
                <a:ea typeface="+mn-ea"/>
                <a:cs typeface="+mn-cs"/>
              </a:rPr>
              <a:t> Links, </a:t>
            </a:r>
            <a:r>
              <a:rPr kumimoji="0" lang="en-US" sz="2400" b="1" i="0" u="none" strike="noStrike" kern="1200" cap="none" spc="0" normalizeH="0" noProof="0" dirty="0" err="1">
                <a:ln>
                  <a:noFill/>
                </a:ln>
                <a:solidFill>
                  <a:schemeClr val="dk1"/>
                </a:solidFill>
                <a:effectLst/>
                <a:uLnTx/>
                <a:uFillTx/>
                <a:latin typeface="+mn-lt"/>
                <a:ea typeface="+mn-ea"/>
                <a:cs typeface="+mn-cs"/>
              </a:rPr>
              <a:t>Youtube</a:t>
            </a:r>
            <a:r>
              <a:rPr kumimoji="0" lang="en-US" sz="2400" b="1" i="0" u="none" strike="noStrike" kern="1200" cap="none" spc="0" normalizeH="0" noProof="0" dirty="0">
                <a:ln>
                  <a:noFill/>
                </a:ln>
                <a:solidFill>
                  <a:schemeClr val="dk1"/>
                </a:solidFill>
                <a:effectLst/>
                <a:uLnTx/>
                <a:uFillTx/>
                <a:latin typeface="+mn-lt"/>
                <a:ea typeface="+mn-ea"/>
                <a:cs typeface="+mn-cs"/>
              </a:rPr>
              <a:t> &amp; NPTEL Video Links and Online Courses Details(CO2)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83B633E0-5FD9-46D8-AE75-E2B1CB43E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877348867"/>
      </p:ext>
    </p:extLst>
  </p:cSld>
  <p:clrMapOvr>
    <a:masterClrMapping/>
  </p:clrMapOvr>
  <p:transition spd="slow">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0200"/>
            <a:ext cx="8534400" cy="4876800"/>
          </a:xfrm>
        </p:spPr>
        <p:txBody>
          <a:bodyPr>
            <a:noAutofit/>
          </a:bodyPr>
          <a:lstStyle/>
          <a:p>
            <a:pPr marL="0" indent="0" algn="just">
              <a:buNone/>
            </a:pPr>
            <a:r>
              <a:rPr lang="en-US" sz="2200" dirty="0"/>
              <a:t>Suggested video link</a:t>
            </a:r>
          </a:p>
          <a:p>
            <a:r>
              <a:rPr lang="en-US" sz="2200" dirty="0"/>
              <a:t>Testing of hypothesis</a:t>
            </a:r>
          </a:p>
          <a:p>
            <a:r>
              <a:rPr lang="en-US" sz="2200" dirty="0">
                <a:hlinkClick r:id="rId2"/>
              </a:rPr>
              <a:t>https://nptel.ac.in/content/storage2/courses/103106120/LectureNotes/Lec3_1.pdf</a:t>
            </a:r>
            <a:endParaRPr lang="en-US" sz="2200" dirty="0"/>
          </a:p>
        </p:txBody>
      </p:sp>
      <p:sp>
        <p:nvSpPr>
          <p:cNvPr id="4" name="Date Placeholder 3"/>
          <p:cNvSpPr>
            <a:spLocks noGrp="1"/>
          </p:cNvSpPr>
          <p:nvPr>
            <p:ph type="dt" sz="half" idx="10"/>
          </p:nvPr>
        </p:nvSpPr>
        <p:spPr/>
        <p:txBody>
          <a:bodyPr/>
          <a:lstStyle/>
          <a:p>
            <a:fld id="{33AF41D9-A041-45A1-BBE7-B1097AD003F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sp>
        <p:nvSpPr>
          <p:cNvPr id="7" name="Title 1"/>
          <p:cNvSpPr txBox="1">
            <a:spLocks/>
          </p:cNvSpPr>
          <p:nvPr/>
        </p:nvSpPr>
        <p:spPr>
          <a:xfrm>
            <a:off x="1371600" y="0"/>
            <a:ext cx="7772400" cy="1219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1" i="0" u="none" strike="noStrike" kern="1200" cap="none" spc="0" normalizeH="0" noProof="0" dirty="0">
                <a:ln>
                  <a:noFill/>
                </a:ln>
                <a:solidFill>
                  <a:schemeClr val="dk1"/>
                </a:solidFill>
                <a:effectLst/>
                <a:uLnTx/>
                <a:uFillTx/>
                <a:latin typeface="+mn-lt"/>
                <a:ea typeface="+mn-ea"/>
                <a:cs typeface="+mn-cs"/>
              </a:rPr>
              <a:t> Links, </a:t>
            </a:r>
            <a:r>
              <a:rPr kumimoji="0" lang="en-US" sz="2400" b="1" i="0" u="none" strike="noStrike" kern="1200" cap="none" spc="0" normalizeH="0" noProof="0" dirty="0" err="1">
                <a:ln>
                  <a:noFill/>
                </a:ln>
                <a:solidFill>
                  <a:schemeClr val="dk1"/>
                </a:solidFill>
                <a:effectLst/>
                <a:uLnTx/>
                <a:uFillTx/>
                <a:latin typeface="+mn-lt"/>
                <a:ea typeface="+mn-ea"/>
                <a:cs typeface="+mn-cs"/>
              </a:rPr>
              <a:t>Youtube</a:t>
            </a:r>
            <a:r>
              <a:rPr kumimoji="0" lang="en-US" sz="2400" b="1" i="0" u="none" strike="noStrike" kern="1200" cap="none" spc="0" normalizeH="0" noProof="0" dirty="0">
                <a:ln>
                  <a:noFill/>
                </a:ln>
                <a:solidFill>
                  <a:schemeClr val="dk1"/>
                </a:solidFill>
                <a:effectLst/>
                <a:uLnTx/>
                <a:uFillTx/>
                <a:latin typeface="+mn-lt"/>
                <a:ea typeface="+mn-ea"/>
                <a:cs typeface="+mn-cs"/>
              </a:rPr>
              <a:t> &amp; NPTEL Video Links and Online Courses Details(CO2)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B318C39F-AE80-426B-B201-273D4CF5C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44907047"/>
      </p:ext>
    </p:extLst>
  </p:cSld>
  <p:clrMapOvr>
    <a:masterClrMapping/>
  </p:clrMapOvr>
  <p:transition spd="slow">
    <p:push dir="u"/>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1.The following table gives the yields of four varieties of wheat grown in two plots:</a:t>
                </a:r>
              </a:p>
              <a:p>
                <a:pPr marL="0" lvl="0" indent="0">
                  <a:buNone/>
                </a:pPr>
                <a:endParaRPr lang="en-US" sz="2200" dirty="0"/>
              </a:p>
              <a:p>
                <a:pPr marL="0" lvl="0" indent="0">
                  <a:buNone/>
                </a:pPr>
                <a:endParaRPr lang="en-US" sz="2200" dirty="0"/>
              </a:p>
              <a:p>
                <a:pPr marL="0" lvl="0" indent="0">
                  <a:buNone/>
                </a:pPr>
                <a:endParaRPr lang="en-US" sz="2200" dirty="0"/>
              </a:p>
              <a:p>
                <a:pPr marL="0" indent="0">
                  <a:buNone/>
                </a:pPr>
                <a:r>
                  <a:rPr lang="en-US" sz="2200" dirty="0"/>
                  <a:t>Is there any significant  difference in the production of these varieties?(F value for (8,3)</a:t>
                </a:r>
                <a:r>
                  <a:rPr lang="en-US" sz="2200" dirty="0" err="1"/>
                  <a:t>d.f</a:t>
                </a:r>
                <a:r>
                  <a:rPr lang="en-US" sz="2200" dirty="0"/>
                  <a:t> = 4.07 and for (2,6)</a:t>
                </a:r>
                <a:r>
                  <a:rPr lang="en-US" sz="2200" dirty="0" err="1"/>
                  <a:t>d.f</a:t>
                </a:r>
                <a:r>
                  <a:rPr lang="en-US" sz="2200" dirty="0"/>
                  <a:t> = 5.14) 	   </a:t>
                </a:r>
              </a:p>
              <a:p>
                <a:pPr marL="0" indent="0" algn="r">
                  <a:buNone/>
                </a:pPr>
                <a:r>
                  <a:rPr lang="en-US" sz="2200" dirty="0"/>
                  <a:t>Ans. </a:t>
                </a:r>
                <a14:m>
                  <m:oMath xmlns:m="http://schemas.openxmlformats.org/officeDocument/2006/math">
                    <m:sSub>
                      <m:sSubPr>
                        <m:ctrlPr>
                          <a:rPr lang="en-US" sz="2200" i="1">
                            <a:latin typeface="Cambria Math" panose="02040503050406030204" pitchFamily="18" charset="0"/>
                          </a:rPr>
                        </m:ctrlPr>
                      </m:sSubPr>
                      <m:e>
                        <m:r>
                          <a:rPr lang="en-US" sz="2200" b="0" i="1">
                            <a:latin typeface="Cambria Math"/>
                          </a:rPr>
                          <m:t>𝐹</m:t>
                        </m:r>
                      </m:e>
                      <m:sub>
                        <m:r>
                          <a:rPr lang="en-US" sz="2200" b="0" i="1">
                            <a:latin typeface="Cambria Math"/>
                          </a:rPr>
                          <m:t>𝑐𝑎𝑙</m:t>
                        </m:r>
                      </m:sub>
                    </m:sSub>
                    <m:r>
                      <a:rPr lang="en-US" sz="2200" b="0" i="1">
                        <a:latin typeface="Cambria Math"/>
                      </a:rPr>
                      <m:t>=0.385</m:t>
                    </m:r>
                  </m:oMath>
                </a14:m>
                <a:r>
                  <a:rPr lang="en-US" sz="2200" dirty="0"/>
                  <a:t>; Significant</a:t>
                </a:r>
              </a:p>
              <a:p>
                <a:pPr marL="0" lvl="0" indent="0">
                  <a:buNone/>
                </a:pPr>
                <a:r>
                  <a:rPr lang="en-US" sz="2200" dirty="0"/>
                  <a:t>2. The following figures relate to </a:t>
                </a:r>
                <a:r>
                  <a:rPr lang="en-US" sz="2200" dirty="0" err="1"/>
                  <a:t>producting</a:t>
                </a:r>
                <a:r>
                  <a:rPr lang="en-US" sz="2200" dirty="0"/>
                  <a:t> in kg. of three varieties A,B and C of wheat shown in 12 plots :</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704" b="-53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BAC0E86-56BA-41BF-B9ED-354C1E756B6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1375108431"/>
              </p:ext>
            </p:extLst>
          </p:nvPr>
        </p:nvGraphicFramePr>
        <p:xfrm>
          <a:off x="1219200" y="2057400"/>
          <a:ext cx="5383530" cy="985205"/>
        </p:xfrm>
        <a:graphic>
          <a:graphicData uri="http://schemas.openxmlformats.org/drawingml/2006/table">
            <a:tbl>
              <a:tblPr firstRow="1" firstCol="1" bandRow="1">
                <a:tableStyleId>{5C22544A-7EE6-4342-B048-85BDC9FD1C3A}</a:tableStyleId>
              </a:tblPr>
              <a:tblGrid>
                <a:gridCol w="1170305">
                  <a:extLst>
                    <a:ext uri="{9D8B030D-6E8A-4147-A177-3AD203B41FA5}">
                      <a16:colId xmlns:a16="http://schemas.microsoft.com/office/drawing/2014/main" val="20000"/>
                    </a:ext>
                  </a:extLst>
                </a:gridCol>
                <a:gridCol w="1170305">
                  <a:extLst>
                    <a:ext uri="{9D8B030D-6E8A-4147-A177-3AD203B41FA5}">
                      <a16:colId xmlns:a16="http://schemas.microsoft.com/office/drawing/2014/main" val="20001"/>
                    </a:ext>
                  </a:extLst>
                </a:gridCol>
                <a:gridCol w="1170305">
                  <a:extLst>
                    <a:ext uri="{9D8B030D-6E8A-4147-A177-3AD203B41FA5}">
                      <a16:colId xmlns:a16="http://schemas.microsoft.com/office/drawing/2014/main" val="20002"/>
                    </a:ext>
                  </a:extLst>
                </a:gridCol>
                <a:gridCol w="1170305">
                  <a:extLst>
                    <a:ext uri="{9D8B030D-6E8A-4147-A177-3AD203B41FA5}">
                      <a16:colId xmlns:a16="http://schemas.microsoft.com/office/drawing/2014/main" val="20003"/>
                    </a:ext>
                  </a:extLst>
                </a:gridCol>
                <a:gridCol w="702310">
                  <a:extLst>
                    <a:ext uri="{9D8B030D-6E8A-4147-A177-3AD203B41FA5}">
                      <a16:colId xmlns:a16="http://schemas.microsoft.com/office/drawing/2014/main" val="20004"/>
                    </a:ext>
                  </a:extLst>
                </a:gridCol>
              </a:tblGrid>
              <a:tr h="0">
                <a:tc rowSpan="2">
                  <a:txBody>
                    <a:bodyPr/>
                    <a:lstStyle/>
                    <a:p>
                      <a:pPr marL="0" marR="0" algn="just">
                        <a:lnSpc>
                          <a:spcPct val="115000"/>
                        </a:lnSpc>
                        <a:spcBef>
                          <a:spcPts val="0"/>
                        </a:spcBef>
                        <a:spcAft>
                          <a:spcPts val="0"/>
                        </a:spcAft>
                        <a:tabLst>
                          <a:tab pos="5943600" algn="r"/>
                        </a:tabLst>
                      </a:pPr>
                      <a:r>
                        <a:rPr lang="en-US" sz="1200" dirty="0">
                          <a:effectLst/>
                        </a:rPr>
                        <a:t>Plots</a:t>
                      </a:r>
                      <a:endParaRPr lang="en-US" sz="1100" dirty="0">
                        <a:effectLst/>
                        <a:latin typeface="Calibri"/>
                        <a:ea typeface="Times New Roman"/>
                        <a:cs typeface="Times New Roman"/>
                      </a:endParaRPr>
                    </a:p>
                  </a:txBody>
                  <a:tcPr marL="68580" marR="68580" marT="0" marB="0"/>
                </a:tc>
                <a:tc gridSpan="4">
                  <a:txBody>
                    <a:bodyPr/>
                    <a:lstStyle/>
                    <a:p>
                      <a:pPr marL="0" marR="0" algn="just">
                        <a:lnSpc>
                          <a:spcPct val="115000"/>
                        </a:lnSpc>
                        <a:spcBef>
                          <a:spcPts val="0"/>
                        </a:spcBef>
                        <a:spcAft>
                          <a:spcPts val="0"/>
                        </a:spcAft>
                        <a:tabLst>
                          <a:tab pos="5943600" algn="r"/>
                        </a:tabLst>
                      </a:pPr>
                      <a:r>
                        <a:rPr lang="en-US" sz="1200" dirty="0">
                          <a:effectLst/>
                        </a:rPr>
                        <a:t>                                                      Varieties</a:t>
                      </a:r>
                      <a:endParaRPr lang="en-US" sz="1100" dirty="0">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marR="0" algn="just">
                        <a:lnSpc>
                          <a:spcPct val="115000"/>
                        </a:lnSpc>
                        <a:spcBef>
                          <a:spcPts val="0"/>
                        </a:spcBef>
                        <a:spcAft>
                          <a:spcPts val="0"/>
                        </a:spcAft>
                        <a:tabLst>
                          <a:tab pos="5943600" algn="r"/>
                        </a:tabLst>
                      </a:pPr>
                      <a:r>
                        <a:rPr lang="en-US" sz="1200">
                          <a:effectLst/>
                        </a:rPr>
                        <a:t>A</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B</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C</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D</a:t>
                      </a:r>
                      <a:endParaRPr lang="en-US" sz="11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0">
                <a:tc>
                  <a:txBody>
                    <a:bodyPr/>
                    <a:lstStyle/>
                    <a:p>
                      <a:pPr marL="0" marR="0" algn="just">
                        <a:lnSpc>
                          <a:spcPct val="115000"/>
                        </a:lnSpc>
                        <a:spcBef>
                          <a:spcPts val="0"/>
                        </a:spcBef>
                        <a:spcAft>
                          <a:spcPts val="0"/>
                        </a:spcAft>
                        <a:tabLst>
                          <a:tab pos="5943600" algn="r"/>
                        </a:tabLst>
                      </a:pPr>
                      <a:r>
                        <a:rPr lang="en-US" sz="1200">
                          <a:effectLst/>
                        </a:rPr>
                        <a:t>1</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200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230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250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300</a:t>
                      </a:r>
                      <a:endParaRPr lang="en-US" sz="11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0">
                <a:tc>
                  <a:txBody>
                    <a:bodyPr/>
                    <a:lstStyle/>
                    <a:p>
                      <a:pPr marL="0" marR="0" algn="just">
                        <a:lnSpc>
                          <a:spcPct val="115000"/>
                        </a:lnSpc>
                        <a:spcBef>
                          <a:spcPts val="0"/>
                        </a:spcBef>
                        <a:spcAft>
                          <a:spcPts val="0"/>
                        </a:spcAft>
                        <a:tabLst>
                          <a:tab pos="5943600" algn="r"/>
                        </a:tabLst>
                      </a:pPr>
                      <a:r>
                        <a:rPr lang="en-US" sz="1200">
                          <a:effectLst/>
                        </a:rPr>
                        <a:t>2</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190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270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300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270</a:t>
                      </a:r>
                      <a:endParaRPr lang="en-US" sz="110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0">
                <a:tc>
                  <a:txBody>
                    <a:bodyPr/>
                    <a:lstStyle/>
                    <a:p>
                      <a:pPr marL="0" marR="0" algn="just">
                        <a:lnSpc>
                          <a:spcPct val="115000"/>
                        </a:lnSpc>
                        <a:spcBef>
                          <a:spcPts val="0"/>
                        </a:spcBef>
                        <a:spcAft>
                          <a:spcPts val="0"/>
                        </a:spcAft>
                        <a:tabLst>
                          <a:tab pos="5943600" algn="r"/>
                        </a:tabLst>
                      </a:pPr>
                      <a:r>
                        <a:rPr lang="en-US" sz="1200">
                          <a:effectLst/>
                        </a:rPr>
                        <a:t>3</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240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150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145</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dirty="0">
                          <a:effectLst/>
                        </a:rPr>
                        <a:t>180</a:t>
                      </a:r>
                      <a:endParaRPr lang="en-US" sz="11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9"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Weekly</a:t>
            </a:r>
            <a:r>
              <a:rPr kumimoji="0" lang="en-US" sz="2400" b="1" i="0" u="none" strike="noStrike" kern="1200" cap="none" spc="0" normalizeH="0" noProof="0" dirty="0">
                <a:ln>
                  <a:noFill/>
                </a:ln>
                <a:solidFill>
                  <a:schemeClr val="dk1"/>
                </a:solidFill>
                <a:effectLst/>
                <a:uLnTx/>
                <a:uFillTx/>
                <a:latin typeface="+mn-lt"/>
                <a:ea typeface="+mn-ea"/>
                <a:cs typeface="+mn-cs"/>
              </a:rPr>
              <a:t> Assignment</a:t>
            </a:r>
            <a:r>
              <a:rPr lang="en-US" sz="2400" b="1" dirty="0"/>
              <a:t> (</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a:extLst>
              <a:ext uri="{FF2B5EF4-FFF2-40B4-BE49-F238E27FC236}">
                <a16:creationId xmlns:a16="http://schemas.microsoft.com/office/drawing/2014/main" id="{D2D672B5-A10E-4285-A401-DBB70E48E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A :-		14	16	18</a:t>
                </a:r>
              </a:p>
              <a:p>
                <a:pPr marL="0" indent="0">
                  <a:buNone/>
                </a:pPr>
                <a:r>
                  <a:rPr lang="en-US" sz="2200" dirty="0"/>
                  <a:t>B :- 	14	13	15	22</a:t>
                </a:r>
              </a:p>
              <a:p>
                <a:pPr marL="0" indent="0">
                  <a:buNone/>
                </a:pPr>
                <a:r>
                  <a:rPr lang="en-US" sz="2200" dirty="0"/>
                  <a:t>C :- 	18	16	19	19	20</a:t>
                </a:r>
              </a:p>
              <a:p>
                <a:pPr marL="0" indent="0">
                  <a:buNone/>
                </a:pPr>
                <a:r>
                  <a:rPr lang="en-US" sz="2200" dirty="0"/>
                  <a:t>Is there any significant  difference in the production of these varieties?(F value for (2,9)</a:t>
                </a:r>
                <a:r>
                  <a:rPr lang="en-US" sz="2200" dirty="0" err="1"/>
                  <a:t>d.f</a:t>
                </a:r>
                <a:r>
                  <a:rPr lang="en-US" sz="2200" dirty="0"/>
                  <a:t> = 4.261 ) 					        		</a:t>
                </a:r>
                <a:r>
                  <a:rPr lang="en-US" sz="2200" b="1" dirty="0"/>
                  <a:t>Ans.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a:rPr>
                          <m:t>𝑭</m:t>
                        </m:r>
                      </m:e>
                      <m:sub>
                        <m:r>
                          <a:rPr lang="en-US" sz="2200" b="1" i="1">
                            <a:latin typeface="Cambria Math"/>
                          </a:rPr>
                          <m:t>𝒄𝒂𝒍</m:t>
                        </m:r>
                      </m:sub>
                    </m:sSub>
                    <m:r>
                      <a:rPr lang="en-US" sz="2200" b="1" i="1">
                        <a:latin typeface="Cambria Math"/>
                      </a:rPr>
                      <m:t>=</m:t>
                    </m:r>
                    <m:r>
                      <a:rPr lang="en-US" sz="2200" b="1" i="1">
                        <a:latin typeface="Cambria Math"/>
                      </a:rPr>
                      <m:t>𝟏</m:t>
                    </m:r>
                    <m:r>
                      <a:rPr lang="en-US" sz="2200" b="1" i="1">
                        <a:latin typeface="Cambria Math"/>
                      </a:rPr>
                      <m:t>.</m:t>
                    </m:r>
                    <m:r>
                      <a:rPr lang="en-US" sz="2200" b="1" i="1">
                        <a:latin typeface="Cambria Math"/>
                      </a:rPr>
                      <m:t>𝟏𝟐𝟓</m:t>
                    </m:r>
                    <m:r>
                      <a:rPr lang="en-US" sz="2200" b="1" i="1">
                        <a:latin typeface="Cambria Math"/>
                      </a:rPr>
                      <m:t> </m:t>
                    </m:r>
                  </m:oMath>
                </a14:m>
                <a:r>
                  <a:rPr lang="en-US" sz="2200" b="1" dirty="0"/>
                  <a:t>; Significant</a:t>
                </a:r>
                <a:r>
                  <a:rPr lang="en-US" sz="2200" dirty="0"/>
                  <a:t>  </a:t>
                </a:r>
              </a:p>
              <a:p>
                <a:pPr marL="0" lvl="0" indent="0">
                  <a:buNone/>
                </a:pPr>
                <a:r>
                  <a:rPr lang="en-US" sz="2200" dirty="0"/>
                  <a:t>3. The number of defects per unit in a Sample of 330 units of a manufactured product was found as follows</a:t>
                </a:r>
              </a:p>
              <a:p>
                <a:pPr marL="0" lvl="0" indent="0">
                  <a:buNone/>
                </a:pPr>
                <a:endParaRPr lang="en-US" sz="2200" dirty="0"/>
              </a:p>
              <a:p>
                <a:pPr marL="0" lvl="0" indent="0">
                  <a:buNone/>
                </a:pPr>
                <a:endParaRPr lang="en-US" sz="2200" dirty="0"/>
              </a:p>
              <a:p>
                <a:pPr marL="0" lv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428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C9C449A-0F58-4B64-BB2D-712CCDD8615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536533730"/>
              </p:ext>
            </p:extLst>
          </p:nvPr>
        </p:nvGraphicFramePr>
        <p:xfrm>
          <a:off x="1143000" y="4495800"/>
          <a:ext cx="5318125" cy="656590"/>
        </p:xfrm>
        <a:graphic>
          <a:graphicData uri="http://schemas.openxmlformats.org/drawingml/2006/table">
            <a:tbl>
              <a:tblPr firstRow="1" firstCol="1" bandRow="1">
                <a:tableStyleId>{5C22544A-7EE6-4342-B048-85BDC9FD1C3A}</a:tableStyleId>
              </a:tblPr>
              <a:tblGrid>
                <a:gridCol w="1876425">
                  <a:extLst>
                    <a:ext uri="{9D8B030D-6E8A-4147-A177-3AD203B41FA5}">
                      <a16:colId xmlns:a16="http://schemas.microsoft.com/office/drawing/2014/main" val="20000"/>
                    </a:ext>
                  </a:extLst>
                </a:gridCol>
                <a:gridCol w="782320">
                  <a:extLst>
                    <a:ext uri="{9D8B030D-6E8A-4147-A177-3AD203B41FA5}">
                      <a16:colId xmlns:a16="http://schemas.microsoft.com/office/drawing/2014/main" val="20001"/>
                    </a:ext>
                  </a:extLst>
                </a:gridCol>
                <a:gridCol w="704215">
                  <a:extLst>
                    <a:ext uri="{9D8B030D-6E8A-4147-A177-3AD203B41FA5}">
                      <a16:colId xmlns:a16="http://schemas.microsoft.com/office/drawing/2014/main" val="20002"/>
                    </a:ext>
                  </a:extLst>
                </a:gridCol>
                <a:gridCol w="704215">
                  <a:extLst>
                    <a:ext uri="{9D8B030D-6E8A-4147-A177-3AD203B41FA5}">
                      <a16:colId xmlns:a16="http://schemas.microsoft.com/office/drawing/2014/main" val="20003"/>
                    </a:ext>
                  </a:extLst>
                </a:gridCol>
                <a:gridCol w="625475">
                  <a:extLst>
                    <a:ext uri="{9D8B030D-6E8A-4147-A177-3AD203B41FA5}">
                      <a16:colId xmlns:a16="http://schemas.microsoft.com/office/drawing/2014/main" val="20004"/>
                    </a:ext>
                  </a:extLst>
                </a:gridCol>
                <a:gridCol w="625475">
                  <a:extLst>
                    <a:ext uri="{9D8B030D-6E8A-4147-A177-3AD203B41FA5}">
                      <a16:colId xmlns:a16="http://schemas.microsoft.com/office/drawing/2014/main" val="20005"/>
                    </a:ext>
                  </a:extLst>
                </a:gridCol>
              </a:tblGrid>
              <a:tr h="200025">
                <a:tc>
                  <a:txBody>
                    <a:bodyPr/>
                    <a:lstStyle/>
                    <a:p>
                      <a:pPr marL="0" marR="0" algn="just">
                        <a:lnSpc>
                          <a:spcPct val="115000"/>
                        </a:lnSpc>
                        <a:spcBef>
                          <a:spcPts val="0"/>
                        </a:spcBef>
                        <a:spcAft>
                          <a:spcPts val="0"/>
                        </a:spcAft>
                      </a:pPr>
                      <a:r>
                        <a:rPr lang="en-US" sz="2000" dirty="0">
                          <a:effectLst/>
                        </a:rPr>
                        <a:t>No. of defects</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0</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1</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2</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a:effectLst/>
                        </a:rPr>
                        <a:t>3</a:t>
                      </a:r>
                      <a:endParaRPr lang="en-US" sz="20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a:effectLst/>
                        </a:rPr>
                        <a:t>4</a:t>
                      </a:r>
                      <a:endParaRPr lang="en-US" sz="20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311150">
                <a:tc>
                  <a:txBody>
                    <a:bodyPr/>
                    <a:lstStyle/>
                    <a:p>
                      <a:pPr marL="0" marR="0" algn="just">
                        <a:lnSpc>
                          <a:spcPct val="115000"/>
                        </a:lnSpc>
                        <a:spcBef>
                          <a:spcPts val="0"/>
                        </a:spcBef>
                        <a:spcAft>
                          <a:spcPts val="0"/>
                        </a:spcAft>
                      </a:pPr>
                      <a:r>
                        <a:rPr lang="en-US" sz="2000" dirty="0">
                          <a:effectLst/>
                        </a:rPr>
                        <a:t>No. of units</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214</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92</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20</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3</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1</a:t>
                      </a:r>
                      <a:endParaRPr lang="en-US" sz="20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Weekly</a:t>
            </a:r>
            <a:r>
              <a:rPr kumimoji="0" lang="en-US" sz="2400" b="1" i="0" u="none" strike="noStrike" kern="1200" cap="none" spc="0" normalizeH="0" noProof="0" dirty="0">
                <a:ln>
                  <a:noFill/>
                </a:ln>
                <a:solidFill>
                  <a:schemeClr val="dk1"/>
                </a:solidFill>
                <a:effectLst/>
                <a:uLnTx/>
                <a:uFillTx/>
                <a:latin typeface="+mn-lt"/>
                <a:ea typeface="+mn-ea"/>
                <a:cs typeface="+mn-cs"/>
              </a:rPr>
              <a:t> Assignment </a:t>
            </a:r>
            <a:r>
              <a:rPr lang="en-US" sz="2400" b="1" dirty="0"/>
              <a:t>(</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a:extLst>
              <a:ext uri="{FF2B5EF4-FFF2-40B4-BE49-F238E27FC236}">
                <a16:creationId xmlns:a16="http://schemas.microsoft.com/office/drawing/2014/main" id="{1EB52B98-2B40-489E-9F73-A03A97A75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1920399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
            </a:pPr>
            <a:r>
              <a:rPr lang="en-US" sz="2000" dirty="0">
                <a:effectLst/>
                <a:ea typeface="Calibri" panose="020F0502020204030204" pitchFamily="34" charset="0"/>
              </a:rPr>
              <a:t>Knowledge of Mathematics I </a:t>
            </a:r>
            <a:r>
              <a:rPr lang="en-US" sz="2000" dirty="0">
                <a:ea typeface="Calibri" panose="020F0502020204030204" pitchFamily="34" charset="0"/>
              </a:rPr>
              <a:t>,</a:t>
            </a:r>
            <a:r>
              <a:rPr lang="en-US" sz="2000" dirty="0">
                <a:effectLst/>
                <a:ea typeface="Calibri" panose="020F0502020204030204" pitchFamily="34" charset="0"/>
              </a:rPr>
              <a:t>II and III of B. Tech or equivalent.</a:t>
            </a:r>
            <a:endParaRPr lang="en-US" sz="2000" dirty="0"/>
          </a:p>
        </p:txBody>
      </p:sp>
      <p:sp>
        <p:nvSpPr>
          <p:cNvPr id="4" name="Date Placeholder 3"/>
          <p:cNvSpPr>
            <a:spLocks noGrp="1"/>
          </p:cNvSpPr>
          <p:nvPr>
            <p:ph type="dt" sz="half" idx="10"/>
          </p:nvPr>
        </p:nvSpPr>
        <p:spPr/>
        <p:txBody>
          <a:bodyPr/>
          <a:lstStyle/>
          <a:p>
            <a:fld id="{98D475B7-5681-4109-B995-282ABA135ABD}"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 and Recap(CO2)</a:t>
            </a:r>
          </a:p>
        </p:txBody>
      </p:sp>
      <p:pic>
        <p:nvPicPr>
          <p:cNvPr id="9" name="Picture 8">
            <a:extLst>
              <a:ext uri="{FF2B5EF4-FFF2-40B4-BE49-F238E27FC236}">
                <a16:creationId xmlns:a16="http://schemas.microsoft.com/office/drawing/2014/main" id="{17E52280-B824-447B-B19A-997C7BF58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130523375"/>
      </p:ext>
    </p:extLst>
  </p:cSld>
  <p:clrMapOvr>
    <a:masterClrMapping/>
  </p:clrMapOvr>
  <p:transition spd="slow">
    <p:push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(Given as 5% level of significance, the value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 2</m:t>
                        </m:r>
                      </m:sup>
                    </m:sSup>
                  </m:oMath>
                </a14:m>
                <a:r>
                  <a:rPr lang="en-US" sz="2200" dirty="0"/>
                  <a:t> for 1 </a:t>
                </a:r>
                <a:r>
                  <a:rPr lang="en-US" sz="2200" dirty="0" err="1"/>
                  <a:t>d.f</a:t>
                </a:r>
                <a:r>
                  <a:rPr lang="en-US" sz="2200" dirty="0"/>
                  <a:t> = 3.84).</a:t>
                </a:r>
                <a:r>
                  <a:rPr lang="en-US" sz="2200" b="1" dirty="0"/>
                  <a:t>                                            Ans. </a:t>
                </a:r>
                <a14:m>
                  <m:oMath xmlns:m="http://schemas.openxmlformats.org/officeDocument/2006/math">
                    <m:sSub>
                      <m:sSubPr>
                        <m:ctrlPr>
                          <a:rPr lang="en-US" sz="2200" b="1" i="1">
                            <a:latin typeface="Cambria Math" panose="02040503050406030204" pitchFamily="18" charset="0"/>
                          </a:rPr>
                        </m:ctrlPr>
                      </m:sSubPr>
                      <m:e>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 2</m:t>
                            </m:r>
                          </m:sup>
                        </m:sSup>
                      </m:e>
                      <m:sub>
                        <m:r>
                          <a:rPr lang="en-US" sz="2200" b="1" i="1">
                            <a:latin typeface="Cambria Math"/>
                          </a:rPr>
                          <m:t>𝒄𝒂𝒍</m:t>
                        </m:r>
                      </m:sub>
                    </m:sSub>
                    <m:r>
                      <a:rPr lang="en-US" sz="2200" b="1" i="1">
                        <a:latin typeface="Cambria Math"/>
                      </a:rPr>
                      <m:t>=</m:t>
                    </m:r>
                    <m:r>
                      <a:rPr lang="en-US" sz="2200" b="1" i="1">
                        <a:latin typeface="Cambria Math"/>
                      </a:rPr>
                      <m:t>𝟎</m:t>
                    </m:r>
                    <m:r>
                      <a:rPr lang="en-US" sz="2200" b="1" i="1">
                        <a:latin typeface="Cambria Math"/>
                      </a:rPr>
                      <m:t>.</m:t>
                    </m:r>
                    <m:r>
                      <a:rPr lang="en-US" sz="2200" b="1" i="1">
                        <a:latin typeface="Cambria Math"/>
                      </a:rPr>
                      <m:t>𝟎𝟐𝟗𝟓</m:t>
                    </m:r>
                  </m:oMath>
                </a14:m>
                <a:r>
                  <a:rPr lang="en-US" sz="2200" b="1" dirty="0"/>
                  <a:t>; Significant</a:t>
                </a:r>
                <a:r>
                  <a:rPr lang="en-US" sz="2200" dirty="0"/>
                  <a:t> </a:t>
                </a:r>
              </a:p>
              <a:p>
                <a:pPr marL="0" lvl="0" indent="0">
                  <a:buNone/>
                </a:pPr>
                <a:r>
                  <a:rPr lang="en-US" sz="2200" dirty="0"/>
                  <a:t>4. A milk producer’s union wishes to test whether the preference pattern of consumers for its product is dependent on income levels. A random sample of 500 individuals gives the following data:</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2859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D81170A-4D9F-4B03-B50B-0EC3D0F8ADE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501321197"/>
              </p:ext>
            </p:extLst>
          </p:nvPr>
        </p:nvGraphicFramePr>
        <p:xfrm>
          <a:off x="1680104" y="3232245"/>
          <a:ext cx="5783791" cy="2670810"/>
        </p:xfrm>
        <a:graphic>
          <a:graphicData uri="http://schemas.openxmlformats.org/drawingml/2006/table">
            <a:tbl>
              <a:tblPr firstRow="1" firstCol="1" bandRow="1">
                <a:tableStyleId>{5C22544A-7EE6-4342-B048-85BDC9FD1C3A}</a:tableStyleId>
              </a:tblPr>
              <a:tblGrid>
                <a:gridCol w="1100455">
                  <a:extLst>
                    <a:ext uri="{9D8B030D-6E8A-4147-A177-3AD203B41FA5}">
                      <a16:colId xmlns:a16="http://schemas.microsoft.com/office/drawing/2014/main" val="20000"/>
                    </a:ext>
                  </a:extLst>
                </a:gridCol>
                <a:gridCol w="135678">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5">
                  <a:extLst>
                    <a:ext uri="{9D8B030D-6E8A-4147-A177-3AD203B41FA5}">
                      <a16:colId xmlns:a16="http://schemas.microsoft.com/office/drawing/2014/main" val="20003"/>
                    </a:ext>
                  </a:extLst>
                </a:gridCol>
                <a:gridCol w="135678">
                  <a:extLst>
                    <a:ext uri="{9D8B030D-6E8A-4147-A177-3AD203B41FA5}">
                      <a16:colId xmlns:a16="http://schemas.microsoft.com/office/drawing/2014/main" val="20004"/>
                    </a:ext>
                  </a:extLst>
                </a:gridCol>
                <a:gridCol w="1105535">
                  <a:extLst>
                    <a:ext uri="{9D8B030D-6E8A-4147-A177-3AD203B41FA5}">
                      <a16:colId xmlns:a16="http://schemas.microsoft.com/office/drawing/2014/main" val="20005"/>
                    </a:ext>
                  </a:extLst>
                </a:gridCol>
                <a:gridCol w="1105535">
                  <a:extLst>
                    <a:ext uri="{9D8B030D-6E8A-4147-A177-3AD203B41FA5}">
                      <a16:colId xmlns:a16="http://schemas.microsoft.com/office/drawing/2014/main" val="20006"/>
                    </a:ext>
                  </a:extLst>
                </a:gridCol>
              </a:tblGrid>
              <a:tr h="151130">
                <a:tc rowSpan="2" gridSpan="2">
                  <a:txBody>
                    <a:bodyPr/>
                    <a:lstStyle/>
                    <a:p>
                      <a:pPr marL="0" marR="0" algn="just">
                        <a:lnSpc>
                          <a:spcPct val="115000"/>
                        </a:lnSpc>
                        <a:spcBef>
                          <a:spcPts val="0"/>
                        </a:spcBef>
                        <a:spcAft>
                          <a:spcPts val="0"/>
                        </a:spcAft>
                      </a:pPr>
                      <a:r>
                        <a:rPr lang="en-US" sz="2000" dirty="0">
                          <a:effectLst/>
                        </a:rPr>
                        <a:t>Income</a:t>
                      </a:r>
                      <a:endParaRPr lang="en-US" sz="2000" dirty="0">
                        <a:effectLst/>
                        <a:latin typeface="Calibri"/>
                        <a:ea typeface="Times New Roman"/>
                        <a:cs typeface="Times New Roman"/>
                      </a:endParaRPr>
                    </a:p>
                  </a:txBody>
                  <a:tcPr marL="68580" marR="68580" marT="0" marB="0"/>
                </a:tc>
                <a:tc rowSpan="2" hMerge="1">
                  <a:txBody>
                    <a:bodyPr/>
                    <a:lstStyle/>
                    <a:p>
                      <a:endParaRPr lang="en-US"/>
                    </a:p>
                  </a:txBody>
                  <a:tcPr/>
                </a:tc>
                <a:tc gridSpan="5">
                  <a:txBody>
                    <a:bodyPr/>
                    <a:lstStyle/>
                    <a:p>
                      <a:pPr marL="0" marR="0" algn="just">
                        <a:lnSpc>
                          <a:spcPct val="115000"/>
                        </a:lnSpc>
                        <a:spcBef>
                          <a:spcPts val="0"/>
                        </a:spcBef>
                        <a:spcAft>
                          <a:spcPts val="0"/>
                        </a:spcAft>
                      </a:pPr>
                      <a:r>
                        <a:rPr lang="en-US" sz="2000" dirty="0">
                          <a:effectLst/>
                        </a:rPr>
                        <a:t>                                       Product Preferred</a:t>
                      </a:r>
                      <a:endParaRPr lang="en-US" sz="2000" dirty="0">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0805">
                <a:tc gridSpan="2" vMerge="1">
                  <a:txBody>
                    <a:bodyPr/>
                    <a:lstStyle/>
                    <a:p>
                      <a:endParaRPr lang="en-US"/>
                    </a:p>
                  </a:txBody>
                  <a:tcPr/>
                </a:tc>
                <a:tc hMerge="1" vMerge="1">
                  <a:txBody>
                    <a:bodyPr/>
                    <a:lstStyle/>
                    <a:p>
                      <a:endParaRPr lang="en-US"/>
                    </a:p>
                  </a:txBody>
                  <a:tcPr/>
                </a:tc>
                <a:tc>
                  <a:txBody>
                    <a:bodyPr/>
                    <a:lstStyle/>
                    <a:p>
                      <a:pPr marL="0" marR="0" algn="just">
                        <a:lnSpc>
                          <a:spcPct val="115000"/>
                        </a:lnSpc>
                        <a:spcBef>
                          <a:spcPts val="0"/>
                        </a:spcBef>
                        <a:spcAft>
                          <a:spcPts val="0"/>
                        </a:spcAft>
                      </a:pPr>
                      <a:r>
                        <a:rPr lang="en-US" sz="2000" dirty="0">
                          <a:effectLst/>
                        </a:rPr>
                        <a:t>Product A</a:t>
                      </a:r>
                      <a:endParaRPr lang="en-US" sz="2000" dirty="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dirty="0">
                          <a:effectLst/>
                        </a:rPr>
                        <a:t>Product B</a:t>
                      </a:r>
                      <a:endParaRPr lang="en-US" sz="2000" dirty="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dirty="0">
                          <a:effectLst/>
                        </a:rPr>
                        <a:t>Product C</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Total</a:t>
                      </a:r>
                      <a:endParaRPr lang="en-US" sz="20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160655">
                <a:tc gridSpan="2">
                  <a:txBody>
                    <a:bodyPr/>
                    <a:lstStyle/>
                    <a:p>
                      <a:pPr marL="0" marR="0" algn="just">
                        <a:lnSpc>
                          <a:spcPct val="115000"/>
                        </a:lnSpc>
                        <a:spcBef>
                          <a:spcPts val="0"/>
                        </a:spcBef>
                        <a:spcAft>
                          <a:spcPts val="0"/>
                        </a:spcAft>
                      </a:pPr>
                      <a:r>
                        <a:rPr lang="en-US" sz="2000">
                          <a:effectLst/>
                        </a:rPr>
                        <a:t>Low</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170</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30</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80</a:t>
                      </a:r>
                      <a:endParaRPr lang="en-US" sz="20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280</a:t>
                      </a:r>
                      <a:endParaRPr lang="en-US" sz="20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151130">
                <a:tc gridSpan="2">
                  <a:txBody>
                    <a:bodyPr/>
                    <a:lstStyle/>
                    <a:p>
                      <a:pPr marL="0" marR="0" algn="just">
                        <a:lnSpc>
                          <a:spcPct val="115000"/>
                        </a:lnSpc>
                        <a:spcBef>
                          <a:spcPts val="0"/>
                        </a:spcBef>
                        <a:spcAft>
                          <a:spcPts val="0"/>
                        </a:spcAft>
                      </a:pPr>
                      <a:r>
                        <a:rPr lang="en-US" sz="2000">
                          <a:effectLst/>
                        </a:rPr>
                        <a:t>Medium</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50</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25</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60</a:t>
                      </a:r>
                      <a:endParaRPr lang="en-US" sz="20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135</a:t>
                      </a:r>
                      <a:endParaRPr lang="en-US" sz="20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160655">
                <a:tc gridSpan="2">
                  <a:txBody>
                    <a:bodyPr/>
                    <a:lstStyle/>
                    <a:p>
                      <a:pPr marL="0" marR="0" algn="just">
                        <a:lnSpc>
                          <a:spcPct val="115000"/>
                        </a:lnSpc>
                        <a:spcBef>
                          <a:spcPts val="0"/>
                        </a:spcBef>
                        <a:spcAft>
                          <a:spcPts val="0"/>
                        </a:spcAft>
                      </a:pPr>
                      <a:r>
                        <a:rPr lang="en-US" sz="2000">
                          <a:effectLst/>
                        </a:rPr>
                        <a:t>High</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20</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10</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55</a:t>
                      </a:r>
                      <a:endParaRPr lang="en-US" sz="20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85</a:t>
                      </a:r>
                      <a:endParaRPr lang="en-US" sz="20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03200">
                <a:tc>
                  <a:txBody>
                    <a:bodyPr/>
                    <a:lstStyle/>
                    <a:p>
                      <a:pPr marL="0" marR="0" algn="just">
                        <a:lnSpc>
                          <a:spcPct val="115000"/>
                        </a:lnSpc>
                        <a:spcBef>
                          <a:spcPts val="0"/>
                        </a:spcBef>
                        <a:spcAft>
                          <a:spcPts val="0"/>
                        </a:spcAft>
                      </a:pPr>
                      <a:r>
                        <a:rPr lang="en-US" sz="2000">
                          <a:effectLst/>
                        </a:rPr>
                        <a:t>Total </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240</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65</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195</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dirty="0">
                          <a:effectLst/>
                        </a:rPr>
                        <a:t>500</a:t>
                      </a:r>
                      <a:endParaRPr lang="en-US" sz="20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Weekly</a:t>
            </a:r>
            <a:r>
              <a:rPr kumimoji="0" lang="en-US" sz="2400" b="1" i="0" u="none" strike="noStrike" kern="1200" cap="none" spc="0" normalizeH="0" noProof="0" dirty="0">
                <a:ln>
                  <a:noFill/>
                </a:ln>
                <a:solidFill>
                  <a:schemeClr val="dk1"/>
                </a:solidFill>
                <a:effectLst/>
                <a:uLnTx/>
                <a:uFillTx/>
                <a:latin typeface="+mn-lt"/>
                <a:ea typeface="+mn-ea"/>
                <a:cs typeface="+mn-cs"/>
              </a:rPr>
              <a:t> Assignment </a:t>
            </a:r>
            <a:r>
              <a:rPr lang="en-US" sz="2400" b="1" dirty="0"/>
              <a:t>(</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a:extLst>
              <a:ext uri="{FF2B5EF4-FFF2-40B4-BE49-F238E27FC236}">
                <a16:creationId xmlns:a16="http://schemas.microsoft.com/office/drawing/2014/main" id="{716C904F-A73F-43B3-9D69-22B8F0AE1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403304200"/>
      </p:ext>
    </p:extLst>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Can you conclude that the preference patterns are independent of income levels?(Given as 5% level of significance, the value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 2</m:t>
                        </m:r>
                      </m:sup>
                    </m:sSup>
                  </m:oMath>
                </a14:m>
                <a:r>
                  <a:rPr lang="en-US" sz="2200" dirty="0"/>
                  <a:t> for 4 </a:t>
                </a:r>
                <a:r>
                  <a:rPr lang="en-US" sz="2200" dirty="0" err="1"/>
                  <a:t>d.f</a:t>
                </a:r>
                <a:r>
                  <a:rPr lang="en-US" sz="2200" dirty="0"/>
                  <a:t> = 9.49).</a:t>
                </a:r>
                <a:r>
                  <a:rPr lang="en-US" sz="2200" b="1" dirty="0"/>
                  <a:t> </a:t>
                </a:r>
                <a:r>
                  <a:rPr lang="en-US" sz="2200" dirty="0"/>
                  <a:t>	</a:t>
                </a:r>
                <a:r>
                  <a:rPr lang="en-US" sz="2200" b="1" dirty="0"/>
                  <a:t>                       Ans. </a:t>
                </a:r>
                <a14:m>
                  <m:oMath xmlns:m="http://schemas.openxmlformats.org/officeDocument/2006/math">
                    <m:sSub>
                      <m:sSubPr>
                        <m:ctrlPr>
                          <a:rPr lang="en-US" sz="2200" b="1" i="1">
                            <a:latin typeface="Cambria Math" panose="02040503050406030204" pitchFamily="18" charset="0"/>
                          </a:rPr>
                        </m:ctrlPr>
                      </m:sSubPr>
                      <m:e>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 2</m:t>
                            </m:r>
                          </m:sup>
                        </m:sSup>
                      </m:e>
                      <m:sub>
                        <m:r>
                          <a:rPr lang="en-US" sz="2200" b="1" i="1">
                            <a:latin typeface="Cambria Math"/>
                          </a:rPr>
                          <m:t>𝒄𝒂𝒍</m:t>
                        </m:r>
                      </m:sub>
                    </m:sSub>
                    <m:r>
                      <a:rPr lang="en-US" sz="2200" b="1" i="1">
                        <a:latin typeface="Cambria Math"/>
                      </a:rPr>
                      <m:t>=</m:t>
                    </m:r>
                    <m:r>
                      <a:rPr lang="en-US" sz="2200" b="1" i="1">
                        <a:latin typeface="Cambria Math"/>
                      </a:rPr>
                      <m:t>𝟓𝟏</m:t>
                    </m:r>
                    <m:r>
                      <a:rPr lang="en-US" sz="2200" b="1" i="1">
                        <a:latin typeface="Cambria Math"/>
                      </a:rPr>
                      <m:t>.</m:t>
                    </m:r>
                    <m:r>
                      <a:rPr lang="en-US" sz="2200" b="1" i="1">
                        <a:latin typeface="Cambria Math"/>
                      </a:rPr>
                      <m:t>𝟎𝟑𝟔</m:t>
                    </m:r>
                  </m:oMath>
                </a14:m>
                <a:r>
                  <a:rPr lang="en-US" sz="2200" b="1" dirty="0"/>
                  <a:t>; Not Significant</a:t>
                </a:r>
                <a:endParaRPr lang="en-US" sz="2200" dirty="0"/>
              </a:p>
              <a:p>
                <a:pPr marL="0" lvl="0" indent="0">
                  <a:buNone/>
                </a:pPr>
                <a:r>
                  <a:rPr lang="en-US" sz="2200" dirty="0"/>
                  <a:t>5. Ten pieces of cloth out of different rolls of equal length contained the following number of defects: 1, 3, 5, 0, 6, 0, 9, 4, 4, 3. Draw a control chart for the number of defects and state whether the process is in a state of statistical control.</a:t>
                </a:r>
                <a:r>
                  <a:rPr lang="en-US" sz="2200" b="1" dirty="0"/>
                  <a:t> 	</a:t>
                </a:r>
                <a:endParaRPr lang="en-US" sz="2200" dirty="0"/>
              </a:p>
              <a:p>
                <a:pPr marL="0" indent="0">
                  <a:buNone/>
                </a:pPr>
                <a:r>
                  <a:rPr lang="en-US" sz="2200" b="1" dirty="0"/>
                  <a:t>                                                   Ans. Process is in under statistical control</a:t>
                </a: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3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A672FF8-E09E-43C9-B15C-CDD237AE884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a:p>
        </p:txBody>
      </p:sp>
      <p:sp>
        <p:nvSpPr>
          <p:cNvPr id="7" name="Title 1"/>
          <p:cNvSpPr txBox="1">
            <a:spLocks/>
          </p:cNvSpPr>
          <p:nvPr/>
        </p:nvSpPr>
        <p:spPr>
          <a:xfrm>
            <a:off x="1371600" y="1088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Weekly</a:t>
            </a:r>
            <a:r>
              <a:rPr kumimoji="0" lang="en-US" sz="2400" b="1" i="0" u="none" strike="noStrike" kern="1200" cap="none" spc="0" normalizeH="0" noProof="0" dirty="0">
                <a:ln>
                  <a:noFill/>
                </a:ln>
                <a:solidFill>
                  <a:schemeClr val="dk1"/>
                </a:solidFill>
                <a:effectLst/>
                <a:uLnTx/>
                <a:uFillTx/>
                <a:latin typeface="+mn-lt"/>
                <a:ea typeface="+mn-ea"/>
                <a:cs typeface="+mn-cs"/>
              </a:rPr>
              <a:t> Assignment </a:t>
            </a:r>
            <a:r>
              <a:rPr lang="en-US" sz="2400" b="1" dirty="0"/>
              <a:t>(</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7C304891-9934-4DF9-A0AB-77B3F2D52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754369889"/>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1. A sample of 20 items has mean 42 units and S.D. 5 units. It is a random sample from a normal population with mean 45 units. Then in test of hypothesis we get the following results? For this data </a:t>
                </a:r>
                <a14:m>
                  <m:oMath xmlns:m="http://schemas.openxmlformats.org/officeDocument/2006/math">
                    <m:sSub>
                      <m:sSubPr>
                        <m:ctrlPr>
                          <a:rPr lang="en-US" sz="2200" i="1">
                            <a:latin typeface="Cambria Math" panose="02040503050406030204" pitchFamily="18" charset="0"/>
                          </a:rPr>
                        </m:ctrlPr>
                      </m:sSubPr>
                      <m:e>
                        <m:r>
                          <m:rPr>
                            <m:sty m:val="p"/>
                          </m:rPr>
                          <a:rPr lang="en-US" sz="2200" b="0" i="0">
                            <a:latin typeface="Cambria Math"/>
                          </a:rPr>
                          <m:t>t</m:t>
                        </m:r>
                      </m:e>
                      <m:sub>
                        <m:r>
                          <m:rPr>
                            <m:sty m:val="p"/>
                          </m:rPr>
                          <a:rPr lang="en-US" sz="2200" b="0" i="0">
                            <a:latin typeface="Cambria Math"/>
                          </a:rPr>
                          <m:t>tab</m:t>
                        </m:r>
                      </m:sub>
                    </m:sSub>
                    <m:r>
                      <a:rPr lang="en-US" sz="2200" b="0" i="0">
                        <a:latin typeface="Cambria Math"/>
                      </a:rPr>
                      <m:t>=2.09</m:t>
                    </m:r>
                  </m:oMath>
                </a14:m>
                <a:r>
                  <a:rPr lang="en-US" sz="2200" dirty="0"/>
                  <a:t> at 5% level of significance.                                </a:t>
                </a:r>
              </a:p>
              <a:p>
                <a:pPr marL="457200" lvl="0" indent="-457200">
                  <a:buFont typeface="+mj-lt"/>
                  <a:buAutoNum type="alphaLcParenR"/>
                </a:pPr>
                <a:r>
                  <a:rPr lang="en-US" sz="2200" dirty="0"/>
                  <a:t>D.f. </a:t>
                </a:r>
                <a14:m>
                  <m:oMath xmlns:m="http://schemas.openxmlformats.org/officeDocument/2006/math">
                    <m:r>
                      <m:rPr>
                        <m:sty m:val="p"/>
                      </m:rPr>
                      <a:rPr lang="en-US" sz="2200" b="0" i="0">
                        <a:latin typeface="Cambria Math"/>
                      </a:rPr>
                      <m:t>γ</m:t>
                    </m:r>
                    <m:r>
                      <a:rPr lang="en-US" sz="2200" b="0" i="0">
                        <a:latin typeface="Cambria Math"/>
                      </a:rPr>
                      <m:t>=19</m:t>
                    </m:r>
                  </m:oMath>
                </a14:m>
                <a:endParaRPr lang="en-US" sz="2200" dirty="0"/>
              </a:p>
              <a:p>
                <a:pPr marL="457200" lvl="0" indent="-457200">
                  <a:buFont typeface="+mj-lt"/>
                  <a:buAutoNum type="alphaLcParenR"/>
                </a:pP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m:rPr>
                                <m:sty m:val="p"/>
                              </m:rPr>
                              <a:rPr lang="en-US" sz="2200" b="0" i="0">
                                <a:latin typeface="Cambria Math"/>
                              </a:rPr>
                              <m:t>t</m:t>
                            </m:r>
                          </m:e>
                        </m:d>
                      </m:e>
                      <m:sub>
                        <m:r>
                          <m:rPr>
                            <m:sty m:val="p"/>
                          </m:rPr>
                          <a:rPr lang="en-US" sz="2200" b="0" i="0">
                            <a:latin typeface="Cambria Math"/>
                          </a:rPr>
                          <m:t>cal</m:t>
                        </m:r>
                      </m:sub>
                    </m:sSub>
                    <m:r>
                      <a:rPr lang="en-US" sz="2200" b="0" i="0">
                        <a:latin typeface="Cambria Math"/>
                      </a:rPr>
                      <m:t>=2.615</m:t>
                    </m:r>
                  </m:oMath>
                </a14:m>
                <a:endParaRPr lang="en-US" sz="2200" dirty="0"/>
              </a:p>
              <a:p>
                <a:pPr marL="457200" lvl="0" indent="-457200">
                  <a:buFont typeface="+mj-lt"/>
                  <a:buAutoNum type="alphaLcParenR"/>
                </a:pPr>
                <a14:m>
                  <m:oMath xmlns:m="http://schemas.openxmlformats.org/officeDocument/2006/math">
                    <m:sSub>
                      <m:sSubPr>
                        <m:ctrlPr>
                          <a:rPr lang="en-US" sz="2200" i="1">
                            <a:latin typeface="Cambria Math" panose="02040503050406030204" pitchFamily="18" charset="0"/>
                          </a:rPr>
                        </m:ctrlPr>
                      </m:sSubPr>
                      <m:e>
                        <m:r>
                          <m:rPr>
                            <m:sty m:val="p"/>
                          </m:rPr>
                          <a:rPr lang="en-US" sz="2200" b="0" i="0">
                            <a:latin typeface="Cambria Math"/>
                          </a:rPr>
                          <m:t>H</m:t>
                        </m:r>
                      </m:e>
                      <m:sub>
                        <m:r>
                          <a:rPr lang="en-US" sz="2200" b="0" i="0">
                            <a:latin typeface="Cambria Math"/>
                          </a:rPr>
                          <m:t>1</m:t>
                        </m:r>
                      </m:sub>
                    </m:sSub>
                  </m:oMath>
                </a14:m>
                <a:r>
                  <a:rPr lang="en-US" sz="2200" dirty="0"/>
                  <a:t> accepted</a:t>
                </a:r>
              </a:p>
              <a:p>
                <a:pPr marL="457200" lvl="0" indent="-457200">
                  <a:buFont typeface="+mj-lt"/>
                  <a:buAutoNum type="alphaLcParenR"/>
                </a:pPr>
                <a:r>
                  <a:rPr lang="en-US" sz="2200" dirty="0"/>
                  <a:t>There is significant difference between the sample mean and population mean.</a:t>
                </a:r>
              </a:p>
              <a:p>
                <a:pPr marL="0" lvl="0" indent="0">
                  <a:buNone/>
                </a:pPr>
                <a:r>
                  <a:rPr lang="en-US" sz="2200" dirty="0"/>
                  <a:t>2. A random sample of 900 members has mean 3.4cms. If it is reasonably regarded as a sample from a large population of mean 3.2cms and S.D. 2.3 </a:t>
                </a:r>
                <a:r>
                  <a:rPr lang="en-US" sz="2200" dirty="0" err="1"/>
                  <a:t>cms</a:t>
                </a:r>
                <a:r>
                  <a:rPr lang="en-US" sz="2200" dirty="0"/>
                  <a:t>. If the tabulated value for this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r="-741" b="-983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5A7A2F8-B003-4E5D-ACB4-6F8C80CBAFA0}" type="datetime1">
              <a:rPr lang="en-US" smtClean="0"/>
              <a:t>4/26/2023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172</a:t>
            </a:fld>
            <a:endParaRPr lang="en-US"/>
          </a:p>
        </p:txBody>
      </p:sp>
      <p:sp>
        <p:nvSpPr>
          <p:cNvPr id="9" name="Title 1"/>
          <p:cNvSpPr txBox="1">
            <a:spLocks/>
          </p:cNvSpPr>
          <p:nvPr/>
        </p:nvSpPr>
        <p:spPr>
          <a:xfrm>
            <a:off x="1371600" y="-6531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MCQ</a:t>
            </a:r>
            <a:r>
              <a:rPr kumimoji="0" lang="en-US" sz="2400" b="1" i="0" u="none" strike="noStrike" kern="1200" cap="none" spc="0" normalizeH="0" noProof="0" dirty="0">
                <a:ln>
                  <a:noFill/>
                </a:ln>
                <a:solidFill>
                  <a:schemeClr val="dk1"/>
                </a:solidFill>
                <a:effectLst/>
                <a:uLnTx/>
                <a:uFillTx/>
                <a:latin typeface="+mn-lt"/>
                <a:ea typeface="+mn-ea"/>
                <a:cs typeface="+mn-cs"/>
              </a:rPr>
              <a:t> s</a:t>
            </a:r>
            <a:r>
              <a:rPr lang="en-US" sz="2400" b="1" dirty="0"/>
              <a:t> (</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a:extLst>
              <a:ext uri="{FF2B5EF4-FFF2-40B4-BE49-F238E27FC236}">
                <a16:creationId xmlns:a16="http://schemas.microsoft.com/office/drawing/2014/main" id="{A5DBA30C-82A9-43BA-8E9A-6687C36DC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cSld>
  <p:clrMapOvr>
    <a:masterClrMapping/>
  </p:clrMapOvr>
  <p:transition spd="slow">
    <p:push di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lvl="0" indent="0">
                  <a:buNone/>
                </a:pPr>
                <a:r>
                  <a:rPr lang="en-US" sz="2200" dirty="0"/>
                  <a:t>data is 1.96 at 5% level of significance. Then the following results are true.</a:t>
                </a:r>
              </a:p>
              <a:p>
                <a:pPr marL="457200" lvl="0" indent="-457200">
                  <a:buFont typeface="+mj-lt"/>
                  <a:buAutoNum type="alphaLcParenR"/>
                </a:pPr>
                <a:r>
                  <a:rPr lang="en-US" sz="2200" dirty="0"/>
                  <a:t>Use t-test for single mean.</a:t>
                </a:r>
                <a:r>
                  <a:rPr lang="en-US" sz="2200" b="1" dirty="0"/>
                  <a:t> </a:t>
                </a:r>
              </a:p>
              <a:p>
                <a:pPr marL="457200" lvl="0" indent="-457200">
                  <a:buFont typeface="+mj-lt"/>
                  <a:buAutoNum type="alphaLcParenR"/>
                </a:pPr>
                <a:r>
                  <a:rPr lang="en-US" sz="2200" dirty="0"/>
                  <a:t>Use z-test for single mean.</a:t>
                </a:r>
              </a:p>
              <a:p>
                <a:pPr marL="457200" lvl="0" indent="-457200">
                  <a:buFont typeface="+mj-lt"/>
                  <a:buAutoNum type="alphaLcParenR"/>
                </a:pPr>
                <a:r>
                  <a:rPr lang="en-US" sz="2200" dirty="0"/>
                  <a:t>Use z-test for double mean.</a:t>
                </a:r>
              </a:p>
              <a:p>
                <a:pPr marL="457200" lvl="0" indent="-457200">
                  <a:buFont typeface="+mj-lt"/>
                  <a:buAutoNum type="alphaLcParenR"/>
                </a:pPr>
                <a14:m>
                  <m:oMath xmlns:m="http://schemas.openxmlformats.org/officeDocument/2006/math">
                    <m:sSub>
                      <m:sSubPr>
                        <m:ctrlPr>
                          <a:rPr lang="en-US" sz="2200" i="1">
                            <a:latin typeface="Cambria Math" panose="02040503050406030204" pitchFamily="18" charset="0"/>
                          </a:rPr>
                        </m:ctrlPr>
                      </m:sSubPr>
                      <m:e>
                        <m:r>
                          <m:rPr>
                            <m:sty m:val="p"/>
                          </m:rPr>
                          <a:rPr lang="en-US" sz="2200" i="0">
                            <a:latin typeface="Cambria Math"/>
                          </a:rPr>
                          <m:t>H</m:t>
                        </m:r>
                      </m:e>
                      <m:sub>
                        <m:r>
                          <a:rPr lang="en-US" sz="2200" i="0">
                            <a:latin typeface="Cambria Math"/>
                          </a:rPr>
                          <m:t>0</m:t>
                        </m:r>
                      </m:sub>
                    </m:sSub>
                  </m:oMath>
                </a14:m>
                <a:r>
                  <a:rPr lang="en-US" sz="2200" dirty="0"/>
                  <a:t> is accepted.</a:t>
                </a:r>
              </a:p>
              <a:p>
                <a:pPr marL="0" lvl="0" indent="0">
                  <a:buNone/>
                </a:pPr>
                <a:r>
                  <a:rPr lang="en-US" sz="2200" dirty="0"/>
                  <a:t>3.While testing the significance of difference of two sample means in case of small sample, how is degree of freedom calculated?</a:t>
                </a:r>
                <a:r>
                  <a:rPr lang="en-US" sz="2200" b="1" dirty="0"/>
                  <a:t>                                                      </a:t>
                </a:r>
                <a:endParaRPr lang="en-US" sz="2200" dirty="0"/>
              </a:p>
              <a:p>
                <a:pPr marL="0" indent="0">
                  <a:buNone/>
                </a:pPr>
                <a:r>
                  <a:rPr lang="en-US" sz="2200" dirty="0"/>
                  <a:t>a) </a:t>
                </a:r>
                <a14:m>
                  <m:oMath xmlns:m="http://schemas.openxmlformats.org/officeDocument/2006/math">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1</m:t>
                        </m:r>
                      </m:sub>
                    </m:sSub>
                    <m:r>
                      <a:rPr lang="en-US" sz="2200" i="0">
                        <a:latin typeface="Cambria Math"/>
                      </a:rPr>
                      <m:t>−1</m:t>
                    </m:r>
                  </m:oMath>
                </a14:m>
                <a:br>
                  <a:rPr lang="en-US" sz="2200" dirty="0"/>
                </a:br>
                <a:r>
                  <a:rPr lang="en-US" sz="2200" dirty="0"/>
                  <a:t>b) </a:t>
                </a:r>
                <a14:m>
                  <m:oMath xmlns:m="http://schemas.openxmlformats.org/officeDocument/2006/math">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1</m:t>
                        </m:r>
                      </m:sub>
                    </m:sSub>
                    <m:r>
                      <a:rPr lang="en-US" sz="2200" i="0">
                        <a:latin typeface="Cambria Math"/>
                      </a:rPr>
                      <m:t>+</m:t>
                    </m:r>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2</m:t>
                        </m:r>
                      </m:sub>
                    </m:sSub>
                    <m:r>
                      <a:rPr lang="en-US" sz="2200" i="0">
                        <a:latin typeface="Cambria Math"/>
                      </a:rPr>
                      <m:t>−2</m:t>
                    </m:r>
                  </m:oMath>
                </a14:m>
                <a:br>
                  <a:rPr lang="en-US" sz="2200" dirty="0"/>
                </a:br>
                <a:r>
                  <a:rPr lang="en-US" sz="2200" dirty="0"/>
                  <a:t>c) </a:t>
                </a:r>
                <a14:m>
                  <m:oMath xmlns:m="http://schemas.openxmlformats.org/officeDocument/2006/math">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1</m:t>
                            </m:r>
                          </m:sub>
                        </m:sSub>
                        <m:r>
                          <a:rPr lang="en-US" sz="2200" i="0">
                            <a:latin typeface="Cambria Math"/>
                          </a:rPr>
                          <m:t>−1</m:t>
                        </m:r>
                      </m:e>
                    </m:d>
                    <m:r>
                      <a:rPr lang="en-US" sz="2200" i="0">
                        <a:latin typeface="Cambria Math"/>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2</m:t>
                            </m:r>
                          </m:sub>
                        </m:sSub>
                        <m:r>
                          <a:rPr lang="en-US" sz="2200" i="0">
                            <a:latin typeface="Cambria Math"/>
                          </a:rPr>
                          <m:t>−1</m:t>
                        </m:r>
                      </m:e>
                    </m:d>
                  </m:oMath>
                </a14:m>
                <a:br>
                  <a:rPr lang="en-US" sz="2200" dirty="0"/>
                </a:br>
                <a:r>
                  <a:rPr lang="en-US" sz="2200" dirty="0"/>
                  <a:t>d) </a:t>
                </a:r>
                <a14:m>
                  <m:oMath xmlns:m="http://schemas.openxmlformats.org/officeDocument/2006/math">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2</m:t>
                        </m:r>
                      </m:sub>
                    </m:sSub>
                    <m:r>
                      <a:rPr lang="en-US" sz="2200" i="0">
                        <a:latin typeface="Cambria Math"/>
                      </a:rPr>
                      <m:t>−1</m:t>
                    </m:r>
                  </m:oMath>
                </a14:m>
                <a:endParaRPr lang="en-US" sz="2200" dirty="0"/>
              </a:p>
              <a:p>
                <a:pPr marL="0" lv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r="-27259" b="-2021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5D94592-9175-4404-8F99-6CCA12EF3A44}" type="datetime1">
              <a:rPr lang="en-US" smtClean="0"/>
              <a:t>4/26/2023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MCQ</a:t>
            </a:r>
            <a:r>
              <a:rPr kumimoji="0" lang="en-US" sz="2400" b="1" i="0" u="none" strike="noStrike" kern="1200" cap="none" spc="0" normalizeH="0" noProof="0" dirty="0">
                <a:ln>
                  <a:noFill/>
                </a:ln>
                <a:solidFill>
                  <a:schemeClr val="dk1"/>
                </a:solidFill>
                <a:effectLst/>
                <a:uLnTx/>
                <a:uFillTx/>
                <a:latin typeface="+mn-lt"/>
                <a:ea typeface="+mn-ea"/>
                <a:cs typeface="+mn-cs"/>
              </a:rPr>
              <a:t> s</a:t>
            </a:r>
            <a:r>
              <a:rPr lang="en-US" sz="2400" b="1" dirty="0"/>
              <a:t> (</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a:extLst>
              <a:ext uri="{FF2B5EF4-FFF2-40B4-BE49-F238E27FC236}">
                <a16:creationId xmlns:a16="http://schemas.microsoft.com/office/drawing/2014/main" id="{4329AA04-DC38-4C4E-A7BA-5D162997A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574591528"/>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4. What type of chart will be used to plot the number of defectives in the output of any process? 			   </a:t>
                </a:r>
                <a:br>
                  <a:rPr lang="en-US" sz="2200" dirty="0"/>
                </a:br>
                <a:r>
                  <a:rPr lang="en-US" sz="2200" dirty="0"/>
                  <a:t>a)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𝑋</m:t>
                        </m:r>
                      </m:e>
                    </m:acc>
                  </m:oMath>
                </a14:m>
                <a:r>
                  <a:rPr lang="en-US" sz="2200" dirty="0"/>
                  <a:t> chart</a:t>
                </a:r>
                <a:br>
                  <a:rPr lang="en-US" sz="2200" dirty="0"/>
                </a:br>
                <a:r>
                  <a:rPr lang="en-US" sz="2200" dirty="0"/>
                  <a:t>b) R chart</a:t>
                </a:r>
                <a:br>
                  <a:rPr lang="en-US" sz="2200" dirty="0"/>
                </a:br>
                <a:r>
                  <a:rPr lang="en-US" sz="2200" dirty="0"/>
                  <a:t>c) c chart</a:t>
                </a:r>
                <a:br>
                  <a:rPr lang="en-US" sz="2200" dirty="0"/>
                </a:br>
                <a:r>
                  <a:rPr lang="en-US" sz="2200" dirty="0"/>
                  <a:t>d) p chart</a:t>
                </a:r>
              </a:p>
              <a:p>
                <a:pPr marL="0" indent="0">
                  <a:buNone/>
                </a:pPr>
                <a:r>
                  <a:rPr lang="en-US" sz="2200" dirty="0"/>
                  <a:t>5. Consider a hypothesis H</a:t>
                </a:r>
                <a:r>
                  <a:rPr lang="en-US" sz="2200" baseline="-25000" dirty="0"/>
                  <a:t>0</a:t>
                </a:r>
                <a:r>
                  <a:rPr lang="en-US" sz="2200" dirty="0"/>
                  <a:t> where µ = 5 against H</a:t>
                </a:r>
                <a:r>
                  <a:rPr lang="en-US" sz="2200" baseline="-25000" dirty="0"/>
                  <a:t>1</a:t>
                </a:r>
                <a:r>
                  <a:rPr lang="en-US" sz="2200" dirty="0"/>
                  <a:t> where µ &gt; 5. The test is?</a:t>
                </a:r>
                <a:r>
                  <a:rPr lang="en-US" sz="2200" b="1" dirty="0"/>
                  <a:t>         </a:t>
                </a:r>
                <a:br>
                  <a:rPr lang="en-US" sz="2200" dirty="0"/>
                </a:br>
                <a:r>
                  <a:rPr lang="en-US" sz="2200" dirty="0"/>
                  <a:t>a) Right tailed</a:t>
                </a:r>
                <a:br>
                  <a:rPr lang="en-US" sz="2200" dirty="0"/>
                </a:br>
                <a:r>
                  <a:rPr lang="en-US" sz="2200" dirty="0"/>
                  <a:t>b) Left tailed</a:t>
                </a:r>
                <a:br>
                  <a:rPr lang="en-US" sz="2200" dirty="0"/>
                </a:br>
                <a:r>
                  <a:rPr lang="en-US" sz="2200" dirty="0"/>
                  <a:t>c) Center tailed</a:t>
                </a:r>
                <a:br>
                  <a:rPr lang="en-US" sz="2200" dirty="0"/>
                </a:br>
                <a:r>
                  <a:rPr lang="en-US" sz="2200" dirty="0"/>
                  <a:t>d) Cross tailed</a:t>
                </a:r>
              </a:p>
              <a:p>
                <a:pPr marL="0" lv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280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A94B33F-D48B-4A98-B93D-CD2F8B10B855}" type="datetime1">
              <a:rPr lang="en-US" smtClean="0"/>
              <a:t>4/26/2023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rPr>
              <a:t>MCQs </a:t>
            </a:r>
            <a:r>
              <a:rPr lang="en-US" sz="2400" b="1" dirty="0"/>
              <a:t>(</a:t>
            </a:r>
            <a:r>
              <a:rPr kumimoji="0" lang="en-US" sz="2400" b="1" i="0" u="none" strike="noStrike" kern="1200" cap="none" spc="0" normalizeH="0" baseline="0" noProof="0" dirty="0">
                <a:ln>
                  <a:noFill/>
                </a:ln>
                <a:solidFill>
                  <a:schemeClr val="dk1"/>
                </a:solidFill>
                <a:effectLst/>
                <a:uLnTx/>
                <a:uFillTx/>
              </a:rPr>
              <a:t>CO2)</a:t>
            </a:r>
          </a:p>
        </p:txBody>
      </p:sp>
      <p:pic>
        <p:nvPicPr>
          <p:cNvPr id="9" name="Picture 8">
            <a:extLst>
              <a:ext uri="{FF2B5EF4-FFF2-40B4-BE49-F238E27FC236}">
                <a16:creationId xmlns:a16="http://schemas.microsoft.com/office/drawing/2014/main" id="{9BDB3393-C803-405C-AE61-4D168B186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15393009"/>
      </p:ext>
    </p:extLst>
  </p:cSld>
  <p:clrMapOvr>
    <a:masterClrMapping/>
  </p:clrMapOvr>
  <p:transition spd="slow">
    <p:push di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lvl="0" indent="-457200">
              <a:buAutoNum type="arabicPeriod"/>
            </a:pPr>
            <a:r>
              <a:rPr lang="en-US" sz="2200" dirty="0"/>
              <a:t>Pick out the correct option from Glossary-</a:t>
            </a:r>
          </a:p>
          <a:p>
            <a:pPr marL="514350" lvl="0" indent="-514350">
              <a:buFont typeface="+mj-lt"/>
              <a:buAutoNum type="romanUcPeriod"/>
            </a:pPr>
            <a:r>
              <a:rPr lang="en-US" sz="2200" dirty="0"/>
              <a:t>z-test</a:t>
            </a:r>
          </a:p>
          <a:p>
            <a:pPr marL="514350" lvl="0" indent="-514350">
              <a:buFont typeface="+mj-lt"/>
              <a:buAutoNum type="romanUcPeriod"/>
            </a:pPr>
            <a:r>
              <a:rPr lang="en-US" sz="2200" dirty="0"/>
              <a:t>F-test</a:t>
            </a:r>
          </a:p>
          <a:p>
            <a:pPr marL="514350" lvl="0" indent="-514350">
              <a:buFont typeface="+mj-lt"/>
              <a:buAutoNum type="romanUcPeriod"/>
            </a:pPr>
            <a:r>
              <a:rPr lang="en-US" sz="2200" dirty="0"/>
              <a:t>t-test</a:t>
            </a:r>
          </a:p>
          <a:p>
            <a:pPr marL="514350" lvl="0" indent="-514350">
              <a:buFont typeface="+mj-lt"/>
              <a:buAutoNum type="romanUcPeriod"/>
            </a:pPr>
            <a:r>
              <a:rPr lang="en-US" sz="2200" dirty="0"/>
              <a:t>Chi Square test</a:t>
            </a:r>
          </a:p>
          <a:p>
            <a:pPr marL="0" lvl="0" indent="0">
              <a:buNone/>
            </a:pPr>
            <a:endParaRPr lang="en-US" sz="2200" dirty="0"/>
          </a:p>
          <a:p>
            <a:pPr marL="457200" lvl="0" indent="-457200">
              <a:buFont typeface="+mj-lt"/>
              <a:buAutoNum type="alphaUcPeriod"/>
            </a:pPr>
            <a:r>
              <a:rPr lang="en-US" sz="2200" dirty="0"/>
              <a:t>Is used to test the significance for small sample</a:t>
            </a:r>
          </a:p>
          <a:p>
            <a:pPr marL="457200" indent="-457200">
              <a:buFont typeface="+mj-lt"/>
              <a:buAutoNum type="alphaUcPeriod"/>
            </a:pPr>
            <a:r>
              <a:rPr lang="en-US" sz="2200" dirty="0"/>
              <a:t>Is used to test the significance for large sample</a:t>
            </a:r>
          </a:p>
          <a:p>
            <a:pPr marL="457200" lvl="0" indent="-457200">
              <a:buFont typeface="+mj-lt"/>
              <a:buAutoNum type="alphaUcPeriod"/>
            </a:pPr>
            <a:r>
              <a:rPr lang="en-US" sz="2200" dirty="0"/>
              <a:t>Is also known as variance ratio test</a:t>
            </a:r>
          </a:p>
          <a:p>
            <a:pPr marL="457200" lvl="0" indent="-457200">
              <a:buFont typeface="+mj-lt"/>
              <a:buAutoNum type="alphaUcPeriod"/>
            </a:pPr>
            <a:r>
              <a:rPr lang="en-US" sz="2200" dirty="0"/>
              <a:t>Is used to test the independence of attributes</a:t>
            </a:r>
          </a:p>
          <a:p>
            <a:pPr marL="0" lv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1B7F66D3-57B3-4DA2-87E6-962A59B8D7A0}" type="datetime1">
              <a:rPr lang="en-US" smtClean="0"/>
              <a:t>4/26/2023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Glossary Questions (</a:t>
            </a:r>
            <a:r>
              <a:rPr kumimoji="0" lang="en-US" sz="2400" b="1" i="0" u="none" strike="noStrike" kern="1200" cap="none" spc="0" normalizeH="0" baseline="0" noProof="0" dirty="0">
                <a:ln>
                  <a:noFill/>
                </a:ln>
                <a:solidFill>
                  <a:schemeClr val="dk1"/>
                </a:solidFill>
                <a:effectLst/>
                <a:uLnTx/>
                <a:uFillTx/>
              </a:rPr>
              <a:t>CO2)</a:t>
            </a:r>
          </a:p>
        </p:txBody>
      </p:sp>
      <p:pic>
        <p:nvPicPr>
          <p:cNvPr id="9" name="Picture 8">
            <a:extLst>
              <a:ext uri="{FF2B5EF4-FFF2-40B4-BE49-F238E27FC236}">
                <a16:creationId xmlns:a16="http://schemas.microsoft.com/office/drawing/2014/main" id="{97E76CF6-052A-4420-9A24-0E679AC10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13439508"/>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lvl="0" indent="-457200">
              <a:buAutoNum type="arabicPeriod"/>
            </a:pPr>
            <a:r>
              <a:rPr lang="en-US" sz="2200" dirty="0"/>
              <a:t>Pick out the correct option from Glossary-</a:t>
            </a:r>
          </a:p>
          <a:p>
            <a:pPr marL="514350" lvl="0" indent="-514350">
              <a:buFont typeface="+mj-lt"/>
              <a:buAutoNum type="romanUcPeriod"/>
            </a:pPr>
            <a:r>
              <a:rPr lang="en-US" sz="2200" dirty="0"/>
              <a:t>np-chart</a:t>
            </a:r>
          </a:p>
          <a:p>
            <a:pPr marL="514350" lvl="0" indent="-514350">
              <a:buFont typeface="+mj-lt"/>
              <a:buAutoNum type="romanUcPeriod"/>
            </a:pPr>
            <a:r>
              <a:rPr lang="en-US" sz="2200" dirty="0"/>
              <a:t>p-chart</a:t>
            </a:r>
          </a:p>
          <a:p>
            <a:pPr marL="514350" lvl="0" indent="-514350">
              <a:buFont typeface="+mj-lt"/>
              <a:buAutoNum type="romanUcPeriod"/>
            </a:pPr>
            <a:r>
              <a:rPr lang="en-US" sz="2200" dirty="0"/>
              <a:t>c-chart</a:t>
            </a:r>
          </a:p>
          <a:p>
            <a:pPr marL="514350" lvl="0" indent="-514350">
              <a:buFont typeface="+mj-lt"/>
              <a:buAutoNum type="romanUcPeriod"/>
            </a:pPr>
            <a:r>
              <a:rPr lang="en-US" sz="2200" dirty="0"/>
              <a:t>Control chart for variables</a:t>
            </a:r>
          </a:p>
          <a:p>
            <a:pPr marL="0" lvl="0" indent="0">
              <a:buNone/>
            </a:pPr>
            <a:endParaRPr lang="en-US" sz="2200" dirty="0"/>
          </a:p>
          <a:p>
            <a:pPr marL="457200" lvl="0" indent="-457200">
              <a:buFont typeface="+mj-lt"/>
              <a:buAutoNum type="alphaUcPeriod"/>
            </a:pPr>
            <a:r>
              <a:rPr lang="en-US" sz="2200" dirty="0"/>
              <a:t>Fraction defective chart</a:t>
            </a:r>
          </a:p>
          <a:p>
            <a:pPr marL="457200" indent="-457200">
              <a:buFont typeface="+mj-lt"/>
              <a:buAutoNum type="alphaUcPeriod"/>
            </a:pPr>
            <a:r>
              <a:rPr lang="en-US" sz="2200" dirty="0"/>
              <a:t>No. of defective chart</a:t>
            </a:r>
          </a:p>
          <a:p>
            <a:pPr marL="457200" lvl="0" indent="-457200">
              <a:buFont typeface="+mj-lt"/>
              <a:buAutoNum type="alphaUcPeriod"/>
            </a:pPr>
            <a:r>
              <a:rPr lang="en-US" sz="2200" dirty="0"/>
              <a:t>No. of defect chart</a:t>
            </a:r>
          </a:p>
          <a:p>
            <a:pPr marL="457200" lvl="0" indent="-457200">
              <a:buFont typeface="+mj-lt"/>
              <a:buAutoNum type="alphaUcPeriod"/>
            </a:pPr>
            <a:r>
              <a:rPr lang="en-US" sz="2200" dirty="0"/>
              <a:t>Mean chart</a:t>
            </a:r>
          </a:p>
          <a:p>
            <a:pPr marL="457200" lvl="0" indent="-457200">
              <a:buFont typeface="+mj-lt"/>
              <a:buAutoNum type="alphaUcPeriod"/>
            </a:pPr>
            <a:endParaRPr lang="en-US" sz="2200" dirty="0"/>
          </a:p>
          <a:p>
            <a:pPr marL="0" lv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7A67059E-D1ED-4A09-81DF-E6634FB975A0}" type="datetime1">
              <a:rPr lang="en-US" smtClean="0"/>
              <a:t>4/26/2023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176</a:t>
            </a:fld>
            <a:endParaRPr lang="en-US"/>
          </a:p>
        </p:txBody>
      </p:sp>
      <p:sp>
        <p:nvSpPr>
          <p:cNvPr id="7" name="Title 1"/>
          <p:cNvSpPr txBox="1">
            <a:spLocks/>
          </p:cNvSpPr>
          <p:nvPr/>
        </p:nvSpPr>
        <p:spPr>
          <a:xfrm>
            <a:off x="1371600" y="-6531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Glossary Questions (</a:t>
            </a:r>
            <a:r>
              <a:rPr kumimoji="0" lang="en-US" sz="2400" b="1" i="0" u="none" strike="noStrike" kern="1200" cap="none" spc="0" normalizeH="0" baseline="0" noProof="0" dirty="0">
                <a:ln>
                  <a:noFill/>
                </a:ln>
                <a:solidFill>
                  <a:schemeClr val="dk1"/>
                </a:solidFill>
                <a:effectLst/>
                <a:uLnTx/>
                <a:uFillTx/>
              </a:rPr>
              <a:t>CO2)</a:t>
            </a:r>
          </a:p>
        </p:txBody>
      </p:sp>
      <p:pic>
        <p:nvPicPr>
          <p:cNvPr id="9" name="Picture 8">
            <a:extLst>
              <a:ext uri="{FF2B5EF4-FFF2-40B4-BE49-F238E27FC236}">
                <a16:creationId xmlns:a16="http://schemas.microsoft.com/office/drawing/2014/main" id="{F7B1082D-B6BF-4526-9053-C9527886D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066964068"/>
      </p:ext>
    </p:extLst>
  </p:cSld>
  <p:clrMapOvr>
    <a:masterClrMapping/>
  </p:clrMapOvr>
  <p:transition spd="slow">
    <p:push dir="u"/>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E9EAFD-A5B7-4488-AB2A-B111CB85C440}" type="datetime1">
              <a:rPr lang="en-US" smtClean="0"/>
              <a:t>4/26/2023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Old</a:t>
            </a:r>
            <a:r>
              <a:rPr kumimoji="0" lang="en-US" sz="2400" b="1" i="0" u="none" strike="noStrike" kern="1200" cap="none" spc="0" normalizeH="0" noProof="0" dirty="0">
                <a:ln>
                  <a:noFill/>
                </a:ln>
                <a:solidFill>
                  <a:schemeClr val="dk1"/>
                </a:solidFill>
                <a:effectLst/>
                <a:uLnTx/>
                <a:uFillTx/>
                <a:latin typeface="+mn-lt"/>
                <a:ea typeface="+mn-ea"/>
                <a:cs typeface="+mn-cs"/>
              </a:rPr>
              <a:t> Question Papers</a:t>
            </a:r>
            <a:r>
              <a:rPr lang="en-US" sz="2400" b="1" dirty="0"/>
              <a:t> (</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2" name="Content Placeholder 1">
            <a:extLst>
              <a:ext uri="{FF2B5EF4-FFF2-40B4-BE49-F238E27FC236}">
                <a16:creationId xmlns:a16="http://schemas.microsoft.com/office/drawing/2014/main" id="{DB46EDC8-9A19-4821-9AA0-545F66EE0A52}"/>
              </a:ext>
            </a:extLst>
          </p:cNvPr>
          <p:cNvSpPr>
            <a:spLocks noGrp="1"/>
          </p:cNvSpPr>
          <p:nvPr>
            <p:ph idx="1"/>
          </p:nvPr>
        </p:nvSpPr>
        <p:spPr>
          <a:xfrm>
            <a:off x="457200" y="1169482"/>
            <a:ext cx="8229600" cy="4519036"/>
          </a:xfrm>
        </p:spPr>
        <p:txBody>
          <a:bodyPr>
            <a:normAutofit/>
          </a:bodyPr>
          <a:lstStyle/>
          <a:p>
            <a:pPr marL="0" indent="0">
              <a:buNone/>
            </a:pPr>
            <a:r>
              <a:rPr lang="en-US" sz="2000" dirty="0">
                <a:hlinkClick r:id="rId2"/>
              </a:rPr>
              <a:t>First Sessional Set-1 (CSE,IT,CS,ECE,IOT).docx</a:t>
            </a:r>
            <a:endParaRPr lang="en-US" sz="2000" dirty="0"/>
          </a:p>
          <a:p>
            <a:pPr marL="0" indent="0">
              <a:buNone/>
            </a:pPr>
            <a:r>
              <a:rPr lang="en-US" sz="2000" dirty="0">
                <a:hlinkClick r:id="rId3"/>
              </a:rPr>
              <a:t>Second Sessional Set-2 (CSE,IT,CS,ECE,IOT).docx</a:t>
            </a:r>
            <a:endParaRPr lang="en-US" sz="2000" dirty="0"/>
          </a:p>
          <a:p>
            <a:pPr marL="0" indent="0">
              <a:buNone/>
            </a:pPr>
            <a:r>
              <a:rPr lang="en-IN" sz="2000" dirty="0">
                <a:hlinkClick r:id="rId4"/>
              </a:rPr>
              <a:t>Maths IV PUT.docx</a:t>
            </a:r>
            <a:endParaRPr lang="en-IN" sz="2000" dirty="0"/>
          </a:p>
          <a:p>
            <a:pPr marL="0" indent="0">
              <a:buNone/>
            </a:pPr>
            <a:r>
              <a:rPr lang="en-IN" sz="2000" dirty="0">
                <a:hlinkClick r:id="rId5"/>
              </a:rPr>
              <a:t>Maths IV final paper_2022.pdf</a:t>
            </a:r>
            <a:endParaRPr lang="en-IN" sz="2000" dirty="0"/>
          </a:p>
        </p:txBody>
      </p:sp>
      <p:pic>
        <p:nvPicPr>
          <p:cNvPr id="9" name="Picture 8">
            <a:extLst>
              <a:ext uri="{FF2B5EF4-FFF2-40B4-BE49-F238E27FC236}">
                <a16:creationId xmlns:a16="http://schemas.microsoft.com/office/drawing/2014/main" id="{D683AB26-2FF0-4B5B-A17F-F9BA7A5E8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63336516"/>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817164"/>
                <a:ext cx="8686800" cy="5888436"/>
              </a:xfrm>
            </p:spPr>
            <p:txBody>
              <a:bodyPr>
                <a:noAutofit/>
              </a:bodyPr>
              <a:lstStyle/>
              <a:p>
                <a:pPr marL="514350" lvl="0" indent="-514350">
                  <a:buFont typeface="+mj-lt"/>
                  <a:buAutoNum type="arabicPeriod"/>
                </a:pPr>
                <a:r>
                  <a:rPr lang="en-US" sz="2200" dirty="0"/>
                  <a:t>A random sample of 100 students gave a mean weight of 58 kg with S.D. of 4 kg. Test the hypothesis that mean weight of the population is 60kg. (Take </a:t>
                </a:r>
                <a14:m>
                  <m:oMath xmlns:m="http://schemas.openxmlformats.org/officeDocument/2006/math">
                    <m:r>
                      <a:rPr lang="en-US" sz="2200" i="1">
                        <a:latin typeface="Cambria Math"/>
                      </a:rPr>
                      <m:t>𝛼</m:t>
                    </m:r>
                    <m:r>
                      <a:rPr lang="en-US" sz="2200" i="1">
                        <a:latin typeface="Cambria Math"/>
                      </a:rPr>
                      <m:t>=0.05</m:t>
                    </m:r>
                  </m:oMath>
                </a14:m>
                <a:r>
                  <a:rPr lang="en-US" sz="2200" dirty="0"/>
                  <a:t> )</a:t>
                </a:r>
              </a:p>
              <a:p>
                <a:pPr marL="514350" lvl="0" indent="-514350">
                  <a:buFont typeface="+mj-lt"/>
                  <a:buAutoNum type="arabicPeriod"/>
                </a:pPr>
                <a:r>
                  <a:rPr lang="en-US" sz="2200" dirty="0"/>
                  <a:t>A random sample of 1000 workers from south India shows that their mean wages are Rs.47per week with a S.D. of </a:t>
                </a:r>
                <a:r>
                  <a:rPr lang="en-US" sz="2200" dirty="0" err="1"/>
                  <a:t>Rs</a:t>
                </a:r>
                <a:r>
                  <a:rPr lang="en-US" sz="2200" dirty="0"/>
                  <a:t>. 28. A random sample of 1500 workers from north India a mean wages of </a:t>
                </a:r>
                <a:r>
                  <a:rPr lang="en-US" sz="2200" dirty="0" err="1"/>
                  <a:t>Rs</a:t>
                </a:r>
                <a:r>
                  <a:rPr lang="en-US" sz="2200" dirty="0"/>
                  <a:t>. 49 per week with a S.D. of </a:t>
                </a:r>
                <a:r>
                  <a:rPr lang="en-US" sz="2200" dirty="0" err="1"/>
                  <a:t>Rs</a:t>
                </a:r>
                <a:r>
                  <a:rPr lang="en-US" sz="2200" dirty="0"/>
                  <a:t>. 40. Is there any significant between the mean levels of wages in two places?(Take </a:t>
                </a:r>
                <a14:m>
                  <m:oMath xmlns:m="http://schemas.openxmlformats.org/officeDocument/2006/math">
                    <m:r>
                      <a:rPr lang="en-US" sz="2200" i="1">
                        <a:latin typeface="Cambria Math"/>
                      </a:rPr>
                      <m:t>𝛼</m:t>
                    </m:r>
                    <m:r>
                      <a:rPr lang="en-US" sz="2200" i="1">
                        <a:latin typeface="Cambria Math"/>
                      </a:rPr>
                      <m:t>=0.05</m:t>
                    </m:r>
                  </m:oMath>
                </a14:m>
                <a:r>
                  <a:rPr lang="en-US" sz="2200" dirty="0"/>
                  <a:t>)</a:t>
                </a:r>
              </a:p>
              <a:p>
                <a:pPr marL="514350" lvl="0" indent="-514350">
                  <a:buFont typeface="+mj-lt"/>
                  <a:buAutoNum type="arabicPeriod"/>
                </a:pPr>
                <a:r>
                  <a:rPr lang="en-US" sz="2200" dirty="0"/>
                  <a:t>The 9 items of a sample have the following values: 45,47,50,52,48,47,49,53,51. Does the mean of these values differ significantly from the assumed mean 47.5? (Test at 5% level of significance). (The value of </a:t>
                </a:r>
                <a14:m>
                  <m:oMath xmlns:m="http://schemas.openxmlformats.org/officeDocument/2006/math">
                    <m:r>
                      <a:rPr lang="en-US" sz="2200" i="1">
                        <a:latin typeface="Cambria Math"/>
                      </a:rPr>
                      <m:t>𝑡</m:t>
                    </m:r>
                  </m:oMath>
                </a14:m>
                <a:r>
                  <a:rPr lang="en-US" sz="2200" dirty="0"/>
                  <a:t> at </a:t>
                </a:r>
                <a14:m>
                  <m:oMath xmlns:m="http://schemas.openxmlformats.org/officeDocument/2006/math">
                    <m:r>
                      <a:rPr lang="en-US" sz="2200" i="1">
                        <a:latin typeface="Cambria Math"/>
                      </a:rPr>
                      <m:t>5%</m:t>
                    </m:r>
                  </m:oMath>
                </a14:m>
                <a:r>
                  <a:rPr lang="en-US" sz="2200" dirty="0"/>
                  <a:t> level of significance for 8 degree of freedom is 2.31).</a:t>
                </a:r>
              </a:p>
              <a:p>
                <a:pPr marL="514350" lvl="0" indent="-514350">
                  <a:buFont typeface="+mj-lt"/>
                  <a:buAutoNum type="arabicPeriod"/>
                </a:pPr>
                <a:r>
                  <a:rPr lang="en-US" sz="2200" dirty="0"/>
                  <a:t>The height of 6 randomly chosen sailor in inches are 63, 65,68,69,71 and 72. Those of 9 randomly chosen soldiers are 61, 62,65,66,69,70,71,72 and 73. Test at 5% level of significance whether the sailor are on the average taller than soldiers.</a:t>
                </a:r>
              </a:p>
              <a:p>
                <a:pPr marL="514350" indent="-514350">
                  <a:buFont typeface="+mj-lt"/>
                  <a:buAutoNum type="arabicPeriod"/>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817164"/>
                <a:ext cx="8686800" cy="5888436"/>
              </a:xfrm>
              <a:blipFill rotWithShape="1">
                <a:blip r:embed="rId2"/>
                <a:stretch>
                  <a:fillRect l="-982" t="-828" r="-1123" b="-106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A607994-FE42-4476-8B98-97D53736F399}" type="datetime1">
              <a:rPr lang="en-US" smtClean="0"/>
              <a:t>4/26/2023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Expected Questions for University Exam (CO2)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6E620EED-5540-4985-A14F-2EB2542DE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817164"/>
                <a:ext cx="8229600" cy="5355036"/>
              </a:xfrm>
            </p:spPr>
            <p:txBody>
              <a:bodyPr>
                <a:normAutofit/>
              </a:bodyPr>
              <a:lstStyle/>
              <a:p>
                <a:pPr marL="0" lvl="0" indent="0">
                  <a:buNone/>
                </a:pPr>
                <a:r>
                  <a:rPr lang="en-US" sz="2200" dirty="0"/>
                  <a:t>5. Two independent sample of sizes 7 and 6 have the following values:</a:t>
                </a:r>
              </a:p>
              <a:p>
                <a:pPr marL="0" indent="0">
                  <a:buNone/>
                </a:pPr>
                <a:r>
                  <a:rPr lang="en-US" sz="2200" dirty="0"/>
                  <a:t>Sample A:	28	30	32	33	33	29	34</a:t>
                </a:r>
              </a:p>
              <a:p>
                <a:pPr marL="0" indent="0">
                  <a:buNone/>
                </a:pPr>
                <a:r>
                  <a:rPr lang="en-US" sz="2200" dirty="0"/>
                  <a:t>Sample B:	29	30	30	24	27	29</a:t>
                </a:r>
              </a:p>
              <a:p>
                <a:pPr marL="0" indent="0">
                  <a:buNone/>
                </a:pPr>
                <a:r>
                  <a:rPr lang="en-US" sz="2200" dirty="0"/>
                  <a:t>Examine whether the samples have been drawn from normal populations having the same variance? (Given that 	the value of </a:t>
                </a:r>
                <a14:m>
                  <m:oMath xmlns:m="http://schemas.openxmlformats.org/officeDocument/2006/math">
                    <m:r>
                      <a:rPr lang="en-US" sz="2200" i="1">
                        <a:latin typeface="Cambria Math"/>
                      </a:rPr>
                      <m:t>𝐹</m:t>
                    </m:r>
                  </m:oMath>
                </a14:m>
                <a:r>
                  <a:rPr lang="en-US" sz="2200" dirty="0"/>
                  <a:t> at 5% level of significance for (6,5) </a:t>
                </a:r>
                <a:r>
                  <a:rPr lang="en-US" sz="2200" dirty="0" err="1"/>
                  <a:t>d.f.</a:t>
                </a:r>
                <a:r>
                  <a:rPr lang="en-US" sz="2200" dirty="0"/>
                  <a:t> is 4.95 and for (5,6) </a:t>
                </a:r>
                <a:r>
                  <a:rPr lang="en-US" sz="2200" dirty="0" err="1"/>
                  <a:t>d.f.</a:t>
                </a:r>
                <a:r>
                  <a:rPr lang="en-US" sz="2200" dirty="0"/>
                  <a:t> is 4.39).</a:t>
                </a:r>
              </a:p>
              <a:p>
                <a:pPr marL="0" lvl="0" indent="0">
                  <a:buNone/>
                </a:pPr>
                <a:r>
                  <a:rPr lang="en-US" sz="2200" dirty="0"/>
                  <a:t>6.Write short notes on following-</a:t>
                </a:r>
              </a:p>
              <a:p>
                <a:pPr marL="571500" lvl="0" indent="-571500">
                  <a:buFont typeface="+mj-lt"/>
                  <a:buAutoNum type="romanLcPeriod"/>
                </a:pPr>
                <a:r>
                  <a:rPr lang="en-US" sz="2200" dirty="0"/>
                  <a:t>Null hypothesis and alternate hypothesis</a:t>
                </a:r>
              </a:p>
              <a:p>
                <a:pPr marL="571500" lvl="0" indent="-571500">
                  <a:buFont typeface="+mj-lt"/>
                  <a:buAutoNum type="romanLcPeriod"/>
                </a:pPr>
                <a:r>
                  <a:rPr lang="en-US" sz="2200" dirty="0"/>
                  <a:t>Level of significance</a:t>
                </a:r>
              </a:p>
              <a:p>
                <a:pPr marL="571500" lvl="0" indent="-571500">
                  <a:buFont typeface="+mj-lt"/>
                  <a:buAutoNum type="romanLcPeriod"/>
                </a:pPr>
                <a:r>
                  <a:rPr lang="en-US" sz="2200" dirty="0"/>
                  <a:t>Critical Region</a:t>
                </a:r>
              </a:p>
              <a:p>
                <a:pPr marL="0" lvl="0" indent="0">
                  <a:buNone/>
                </a:pPr>
                <a:r>
                  <a:rPr lang="en-US" sz="2200" dirty="0"/>
                  <a:t>7. A Survey of 240 families with 4 children is given below-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817164"/>
                <a:ext cx="8229600" cy="5355036"/>
              </a:xfrm>
              <a:blipFill rotWithShape="1">
                <a:blip r:embed="rId2"/>
                <a:stretch>
                  <a:fillRect l="-1037" t="-683" r="-10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AD5AF24-B604-4928-A071-71F00EE4C7A2}" type="datetime1">
              <a:rPr lang="en-US" smtClean="0"/>
              <a:t>4/26/2023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Expected Questions for University Exam (CO2)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FAF86DB1-FAEA-4545-A74E-89108CC3F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72834085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458200" cy="4953000"/>
          </a:xfrm>
        </p:spPr>
        <p:txBody>
          <a:bodyPr>
            <a:noAutofit/>
          </a:bodyPr>
          <a:lstStyle/>
          <a:p>
            <a:r>
              <a:rPr lang="en-US" sz="2200" dirty="0">
                <a:effectLst/>
                <a:latin typeface="+mj-lt"/>
                <a:ea typeface="Times New Roman" panose="02020603050405020304" pitchFamily="18" charset="0"/>
              </a:rPr>
              <a:t>In first </a:t>
            </a:r>
            <a:r>
              <a:rPr lang="en-US" sz="2200" dirty="0">
                <a:latin typeface="+mj-lt"/>
                <a:ea typeface="Times New Roman" panose="02020603050405020304" pitchFamily="18" charset="0"/>
              </a:rPr>
              <a:t>four modules, we</a:t>
            </a:r>
            <a:r>
              <a:rPr lang="en-US" sz="2200" dirty="0">
                <a:effectLst/>
                <a:latin typeface="+mj-lt"/>
                <a:ea typeface="Times New Roman" panose="02020603050405020304" pitchFamily="18" charset="0"/>
              </a:rPr>
              <a:t> will discuss Statistics.</a:t>
            </a:r>
          </a:p>
          <a:p>
            <a:r>
              <a:rPr lang="en-US" sz="2200" dirty="0">
                <a:latin typeface="+mj-lt"/>
                <a:ea typeface="Times New Roman" panose="02020603050405020304" pitchFamily="18" charset="0"/>
              </a:rPr>
              <a:t>In 5</a:t>
            </a:r>
            <a:r>
              <a:rPr lang="en-US" sz="2200" baseline="30000" dirty="0">
                <a:latin typeface="+mj-lt"/>
                <a:ea typeface="Times New Roman" panose="02020603050405020304" pitchFamily="18" charset="0"/>
              </a:rPr>
              <a:t>th</a:t>
            </a:r>
            <a:r>
              <a:rPr lang="en-US" sz="2200" dirty="0">
                <a:latin typeface="+mj-lt"/>
                <a:ea typeface="Times New Roman" panose="02020603050405020304" pitchFamily="18" charset="0"/>
              </a:rPr>
              <a:t> module we will discuss  wavelet Transform &amp; aptitude part.  </a:t>
            </a:r>
          </a:p>
          <a:p>
            <a:pPr marL="0" indent="0">
              <a:buNone/>
            </a:pPr>
            <a:r>
              <a:rPr lang="en-US" sz="2200" dirty="0">
                <a:latin typeface="+mj-lt"/>
                <a:ea typeface="Times New Roman" panose="02020603050405020304" pitchFamily="18" charset="0"/>
              </a:rPr>
              <a:t>Video Links:</a:t>
            </a:r>
          </a:p>
          <a:p>
            <a:r>
              <a:rPr lang="en-US" sz="2200" dirty="0">
                <a:effectLst/>
                <a:latin typeface="+mj-lt"/>
                <a:ea typeface="Times New Roman" panose="02020603050405020304" pitchFamily="18" charset="0"/>
                <a:hlinkClick r:id="rId3"/>
              </a:rPr>
              <a:t>https://youtu.be/cKakQI_jl3w</a:t>
            </a:r>
            <a:endParaRPr lang="en-US" sz="2200" dirty="0">
              <a:effectLst/>
              <a:latin typeface="+mj-lt"/>
              <a:ea typeface="Times New Roman" panose="02020603050405020304" pitchFamily="18" charset="0"/>
            </a:endParaRPr>
          </a:p>
          <a:p>
            <a:r>
              <a:rPr lang="en-US" sz="2200" dirty="0">
                <a:effectLst/>
                <a:latin typeface="+mj-lt"/>
                <a:ea typeface="Times New Roman" panose="02020603050405020304" pitchFamily="18" charset="0"/>
                <a:hlinkClick r:id="rId4"/>
              </a:rPr>
              <a:t>https://youtu.be/bMSYgnrM-zw</a:t>
            </a:r>
            <a:endParaRPr lang="en-US" sz="2200" dirty="0">
              <a:latin typeface="+mj-lt"/>
              <a:ea typeface="Times New Roman" panose="02020603050405020304" pitchFamily="18" charset="0"/>
            </a:endParaRPr>
          </a:p>
          <a:p>
            <a:r>
              <a:rPr lang="en-US" sz="2200" dirty="0">
                <a:effectLst/>
                <a:latin typeface="+mj-lt"/>
                <a:ea typeface="Times New Roman" panose="02020603050405020304" pitchFamily="18" charset="0"/>
                <a:hlinkClick r:id="rId5"/>
              </a:rPr>
              <a:t>https://youtu.be/mZ-FREAgCyY</a:t>
            </a:r>
            <a:endParaRPr lang="en-US" sz="2200" dirty="0">
              <a:effectLst/>
              <a:latin typeface="+mj-lt"/>
              <a:ea typeface="Times New Roman" panose="02020603050405020304" pitchFamily="18" charset="0"/>
            </a:endParaRPr>
          </a:p>
          <a:p>
            <a:pPr marL="0" indent="0">
              <a:buNone/>
            </a:pPr>
            <a:endParaRPr lang="en-US" sz="2200" dirty="0">
              <a:effectLst/>
              <a:latin typeface="+mj-lt"/>
              <a:ea typeface="Times New Roman" panose="02020603050405020304" pitchFamily="18" charset="0"/>
            </a:endParaRPr>
          </a:p>
        </p:txBody>
      </p:sp>
      <p:sp>
        <p:nvSpPr>
          <p:cNvPr id="6" name="Date Placeholder 5"/>
          <p:cNvSpPr>
            <a:spLocks noGrp="1"/>
          </p:cNvSpPr>
          <p:nvPr>
            <p:ph type="dt" sz="half" idx="10"/>
          </p:nvPr>
        </p:nvSpPr>
        <p:spPr/>
        <p:txBody>
          <a:bodyPr/>
          <a:lstStyle/>
          <a:p>
            <a:fld id="{F89187F4-9272-40A1-8BCB-2B206435B30E}" type="datetime1">
              <a:rPr lang="en-US" smtClean="0"/>
              <a:t>4/26/2023</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18</a:t>
            </a:fld>
            <a:endParaRPr lang="en-US" dirty="0"/>
          </a:p>
        </p:txBody>
      </p:sp>
      <p:sp>
        <p:nvSpPr>
          <p:cNvPr id="8" name="Title 1"/>
          <p:cNvSpPr txBox="1">
            <a:spLocks/>
          </p:cNvSpPr>
          <p:nvPr/>
        </p:nvSpPr>
        <p:spPr>
          <a:xfrm>
            <a:off x="1371600" y="1"/>
            <a:ext cx="7772400" cy="8826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Brief Introduction about the Sub</a:t>
            </a:r>
            <a:r>
              <a:rPr lang="en-US" sz="2400" b="1" dirty="0" err="1"/>
              <a:t>ject</a:t>
            </a:r>
            <a:r>
              <a:rPr lang="en-US" sz="2400" b="1" dirty="0"/>
              <a:t> with Video Links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pic>
        <p:nvPicPr>
          <p:cNvPr id="13" name="Picture 12">
            <a:extLst>
              <a:ext uri="{FF2B5EF4-FFF2-40B4-BE49-F238E27FC236}">
                <a16:creationId xmlns:a16="http://schemas.microsoft.com/office/drawing/2014/main" id="{67B7BB02-406A-4D53-904F-785909EE8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val="4070585778"/>
      </p:ext>
    </p:extLst>
  </p:cSld>
  <p:clrMapOvr>
    <a:masterClrMapping/>
  </p:clrMapOvr>
  <p:transition spd="slow">
    <p:push dir="u"/>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1FBA10-56F1-44D5-AEA3-6AB41E3B9396}" type="datetime1">
              <a:rPr lang="en-US" smtClean="0"/>
              <a:t>4/26/2023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Expected Questions for University Exam (CO2)</a:t>
            </a:r>
            <a:endParaRPr kumimoji="0" lang="en-US" sz="2400" b="1" i="0" u="none" strike="noStrike" kern="1200" cap="none" spc="0" normalizeH="0" baseline="0" noProof="0" dirty="0">
              <a:ln>
                <a:noFill/>
              </a:ln>
              <a:solidFill>
                <a:schemeClr val="dk1"/>
              </a:solidFill>
              <a:effectLst/>
              <a:uLnTx/>
              <a:uFillTx/>
            </a:endParaRP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457200" y="914400"/>
                <a:ext cx="8229600" cy="5211763"/>
              </a:xfrm>
            </p:spPr>
            <p:txBody>
              <a:bodyPr>
                <a:noAutofit/>
              </a:bodyPr>
              <a:lstStyle/>
              <a:p>
                <a:endParaRPr lang="en-US" sz="2200" dirty="0"/>
              </a:p>
              <a:p>
                <a:endParaRPr lang="en-US" sz="2200" dirty="0"/>
              </a:p>
              <a:p>
                <a:endParaRPr lang="en-US" sz="2200" dirty="0"/>
              </a:p>
              <a:p>
                <a:pPr marL="0" indent="0">
                  <a:buNone/>
                </a:pPr>
                <a:endParaRPr lang="en-US" sz="2200" dirty="0"/>
              </a:p>
              <a:p>
                <a:pPr marL="0" indent="0">
                  <a:buNone/>
                </a:pPr>
                <a:r>
                  <a:rPr lang="en-US" sz="2200" dirty="0"/>
                  <a:t>Use Chi Square test to state whether the male and female birth are equally possible. The value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2</m:t>
                        </m:r>
                      </m:sup>
                    </m:sSup>
                  </m:oMath>
                </a14:m>
                <a:r>
                  <a:rPr lang="en-US" sz="2200" dirty="0"/>
                  <a:t>for 4 degree of freedom at 5% level of significance is 9.49.</a:t>
                </a:r>
              </a:p>
              <a:p>
                <a:pPr marL="0" lvl="0" indent="0">
                  <a:buNone/>
                </a:pPr>
                <a:r>
                  <a:rPr lang="en-US" sz="2200" dirty="0"/>
                  <a:t>8. A die is thrown 276 times and the results of these throws are given below:  			    </a:t>
                </a:r>
              </a:p>
              <a:p>
                <a:pPr marL="0" indent="0">
                  <a:buNone/>
                </a:pPr>
                <a:r>
                  <a:rPr lang="en-US" sz="2200" dirty="0"/>
                  <a:t>No. appeared on the die:1	2	3	4	5	6</a:t>
                </a:r>
              </a:p>
              <a:p>
                <a:pPr marL="0" indent="0">
                  <a:buNone/>
                </a:pPr>
                <a:r>
                  <a:rPr lang="en-US" sz="2200" dirty="0"/>
                  <a:t>Frequency		 40	32	29	59	57	59</a:t>
                </a:r>
              </a:p>
              <a:p>
                <a:pPr marL="0" indent="0">
                  <a:buNone/>
                </a:pPr>
                <a:r>
                  <a:rPr lang="en-US" sz="2200" dirty="0"/>
                  <a:t>Test whether the die is biased or not. (The value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2</m:t>
                        </m:r>
                      </m:sup>
                    </m:sSup>
                  </m:oMath>
                </a14:m>
                <a:r>
                  <a:rPr lang="en-US" sz="2200" dirty="0"/>
                  <a:t> at </a:t>
                </a:r>
                <a14:m>
                  <m:oMath xmlns:m="http://schemas.openxmlformats.org/officeDocument/2006/math">
                    <m:r>
                      <a:rPr lang="en-US" sz="2200" i="1">
                        <a:latin typeface="Cambria Math"/>
                      </a:rPr>
                      <m:t>5%</m:t>
                    </m:r>
                  </m:oMath>
                </a14:m>
                <a:r>
                  <a:rPr lang="en-US" sz="2200" dirty="0"/>
                  <a:t> level of significance for 5 degree of freedom is 11.09).</a:t>
                </a:r>
              </a:p>
              <a:p>
                <a:pPr marL="0" indent="0">
                  <a:buNone/>
                </a:pPr>
                <a:endParaRPr lang="en-US" sz="2200" dirty="0"/>
              </a:p>
              <a:p>
                <a:pPr marL="0" indent="0">
                  <a:buNone/>
                </a:pPr>
                <a:endParaRPr lang="en-US" sz="2200" dirty="0"/>
              </a:p>
              <a:p>
                <a:endParaRPr lang="en-US" sz="2200" dirty="0"/>
              </a:p>
              <a:p>
                <a:endParaRPr lang="en-US" sz="2200" dirty="0"/>
              </a:p>
              <a:p>
                <a:endParaRPr lang="en-US" sz="2200" dirty="0"/>
              </a:p>
              <a:p>
                <a:endParaRPr lang="en-US" sz="2200" dirty="0"/>
              </a:p>
              <a:p>
                <a:r>
                  <a:rPr lang="en-US" sz="2200" dirty="0"/>
                  <a:t>c</a:t>
                </a:r>
              </a:p>
              <a:p>
                <a:endParaRPr lang="en-US" sz="2200" dirty="0"/>
              </a:p>
              <a:p>
                <a:endParaRPr lang="en-US" sz="2200" dirty="0"/>
              </a:p>
              <a:p>
                <a:endParaRPr lang="en-US" sz="2200" dirty="0"/>
              </a:p>
              <a:p>
                <a:endParaRPr lang="en-US" sz="2200" dirty="0"/>
              </a:p>
              <a:p>
                <a:endParaRPr lang="en-US" sz="22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457200" y="914400"/>
                <a:ext cx="8229600" cy="5211763"/>
              </a:xfrm>
              <a:blipFill>
                <a:blip r:embed="rId2"/>
                <a:stretch>
                  <a:fillRect l="-963" r="-1111" b="-52047"/>
                </a:stretch>
              </a:blipFill>
            </p:spPr>
            <p:txBody>
              <a:bodyPr/>
              <a:lstStyle/>
              <a:p>
                <a:r>
                  <a:rPr lang="hi-IN">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99" y="826262"/>
            <a:ext cx="7242175"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9B8028AA-BC30-4A77-A0EA-8DA53BAD67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572311753"/>
      </p:ext>
    </p:extLst>
  </p:cSld>
  <p:clrMapOvr>
    <a:masterClrMapping/>
  </p:clrMapOvr>
  <p:transition spd="slow">
    <p:push dir="u"/>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We discussed the following  topics:</a:t>
            </a:r>
          </a:p>
          <a:p>
            <a:pPr>
              <a:buFont typeface="Wingdings" pitchFamily="2" charset="2"/>
              <a:buChar char="ü"/>
            </a:pPr>
            <a:r>
              <a:rPr lang="en-US" sz="2200" dirty="0"/>
              <a:t>Test of hypothesis</a:t>
            </a:r>
          </a:p>
          <a:p>
            <a:pPr>
              <a:buFont typeface="Wingdings" pitchFamily="2" charset="2"/>
              <a:buChar char="ü"/>
            </a:pPr>
            <a:r>
              <a:rPr lang="en-US" sz="2200" dirty="0"/>
              <a:t>Test of hypothesis for large samples( Z-test) </a:t>
            </a:r>
          </a:p>
          <a:p>
            <a:pPr>
              <a:buFont typeface="Wingdings" pitchFamily="2" charset="2"/>
              <a:buChar char="ü"/>
            </a:pPr>
            <a:r>
              <a:rPr lang="en-US" sz="2200" dirty="0"/>
              <a:t>Test of hypothesis for small samples (t-test, F-test)</a:t>
            </a:r>
          </a:p>
          <a:p>
            <a:pPr>
              <a:buFont typeface="Wingdings" pitchFamily="2" charset="2"/>
              <a:buChar char="ü"/>
            </a:pPr>
            <a:r>
              <a:rPr lang="en-US" sz="2200" dirty="0"/>
              <a:t>Chi square test One way ANOVA</a:t>
            </a:r>
          </a:p>
          <a:p>
            <a:pPr>
              <a:buFont typeface="Wingdings" pitchFamily="2" charset="2"/>
              <a:buChar char="ü"/>
            </a:pPr>
            <a:r>
              <a:rPr lang="en-US" sz="2200" dirty="0"/>
              <a:t>Statistical Quality Control</a:t>
            </a:r>
          </a:p>
          <a:p>
            <a:pPr>
              <a:buFont typeface="Wingdings" pitchFamily="2" charset="2"/>
              <a:buChar char="ü"/>
            </a:pPr>
            <a:r>
              <a:rPr lang="en-US" sz="2200" dirty="0"/>
              <a:t>Control charts</a:t>
            </a:r>
          </a:p>
          <a:p>
            <a:pPr>
              <a:buFont typeface="Wingdings" pitchFamily="2" charset="2"/>
              <a:buChar char="ü"/>
            </a:pPr>
            <a:r>
              <a:rPr lang="en-US" sz="2200" dirty="0"/>
              <a:t>Control charts for variables(mean and range charts)</a:t>
            </a:r>
          </a:p>
          <a:p>
            <a:pPr>
              <a:buFont typeface="Wingdings" pitchFamily="2" charset="2"/>
              <a:buChar char="ü"/>
            </a:pPr>
            <a:r>
              <a:rPr lang="en-US" sz="2200" dirty="0"/>
              <a:t>Control charts for attributes(P chart, </a:t>
            </a:r>
            <a:r>
              <a:rPr lang="en-US" sz="2200" dirty="0" err="1"/>
              <a:t>np</a:t>
            </a:r>
            <a:r>
              <a:rPr lang="en-US" sz="2200" dirty="0"/>
              <a:t> chart, C chart)</a:t>
            </a:r>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E0C0F0D5-FE72-449F-90E4-AE9CBB31BAB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Recap of unit</a:t>
            </a:r>
            <a:r>
              <a:rPr lang="en-US" sz="2400" b="1" noProof="0" dirty="0"/>
              <a:t>(CO2)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C7027F32-C68C-4DC9-AA71-31FCF9F73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80307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143000"/>
            <a:ext cx="8229600" cy="5441490"/>
          </a:xfrm>
          <a:prstGeom prst="rect">
            <a:avLst/>
          </a:prstGeom>
          <a:noFill/>
        </p:spPr>
        <p:txBody>
          <a:bodyPr wrap="square" lIns="91440" tIns="45720" rIns="91440" bIns="45720">
            <a:spAutoFit/>
          </a:bodyPr>
          <a:lstStyle/>
          <a:p>
            <a:pPr marL="0" lvl="0" indent="0" algn="ctr">
              <a:buNone/>
            </a:pPr>
            <a:r>
              <a:rPr lang="en-US" sz="2200" b="1" u="sng" dirty="0"/>
              <a:t>Text Books</a:t>
            </a:r>
          </a:p>
          <a:p>
            <a:pPr lvl="0"/>
            <a:r>
              <a:rPr lang="en-US" sz="2200" dirty="0"/>
              <a:t>Erwin </a:t>
            </a:r>
            <a:r>
              <a:rPr lang="en-US" sz="2200" dirty="0" err="1"/>
              <a:t>Kreyszig</a:t>
            </a:r>
            <a:r>
              <a:rPr lang="en-US" sz="2200" dirty="0"/>
              <a:t>, Advanced Engineering Mathematics, 9thEdition, John Wiley &amp; Sons, 2006.</a:t>
            </a:r>
          </a:p>
          <a:p>
            <a:pPr marL="0" lvl="0" indent="0">
              <a:buNone/>
            </a:pPr>
            <a:endParaRPr lang="en-US" sz="2200" dirty="0"/>
          </a:p>
          <a:p>
            <a:pPr lvl="0"/>
            <a:r>
              <a:rPr lang="en-US" sz="2200" dirty="0"/>
              <a:t>P. G. </a:t>
            </a:r>
            <a:r>
              <a:rPr lang="en-US" sz="2200" dirty="0" err="1"/>
              <a:t>Hoel</a:t>
            </a:r>
            <a:r>
              <a:rPr lang="en-US" sz="2200" dirty="0"/>
              <a:t>, S. C. Port and C. J. Stone, Introduction to Probability Theory, Universal Book Stall, 2003(Reprint).</a:t>
            </a:r>
          </a:p>
          <a:p>
            <a:pPr lvl="0"/>
            <a:endParaRPr lang="en-US" sz="2200" dirty="0"/>
          </a:p>
          <a:p>
            <a:pPr lvl="0"/>
            <a:r>
              <a:rPr lang="en-US" sz="2200" dirty="0"/>
              <a:t>S. Ross: A First Course in Probability, 6th Ed., Pearson Education India, 2002.</a:t>
            </a:r>
          </a:p>
          <a:p>
            <a:pPr lvl="0"/>
            <a:endParaRPr lang="en-US" sz="2200" dirty="0"/>
          </a:p>
          <a:p>
            <a:pPr lvl="0"/>
            <a:r>
              <a:rPr lang="en-US" sz="2200" dirty="0"/>
              <a:t>W. Feller, An Introduction to Probability Theory and its Applications, Vol. 1, 3rd Ed., Wiley, 1968.</a:t>
            </a:r>
          </a:p>
          <a:p>
            <a:pPr lvl="0" algn="just"/>
            <a:endParaRPr lang="en-US" sz="2200" dirty="0"/>
          </a:p>
          <a:p>
            <a:pPr>
              <a:buNone/>
            </a:pPr>
            <a:r>
              <a:rPr lang="en-US" sz="2200" dirty="0"/>
              <a:t> </a:t>
            </a:r>
          </a:p>
        </p:txBody>
      </p:sp>
      <p:sp>
        <p:nvSpPr>
          <p:cNvPr id="4" name="Date Placeholder 3"/>
          <p:cNvSpPr>
            <a:spLocks noGrp="1"/>
          </p:cNvSpPr>
          <p:nvPr>
            <p:ph type="dt" sz="half" idx="10"/>
          </p:nvPr>
        </p:nvSpPr>
        <p:spPr/>
        <p:txBody>
          <a:bodyPr/>
          <a:lstStyle/>
          <a:p>
            <a:fld id="{76F81FD5-9953-49C9-804C-DDE01BA3C65E}" type="datetime1">
              <a:rPr lang="en-US" smtClean="0"/>
              <a:t>4/26/2023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182</a:t>
            </a:fld>
            <a:endParaRPr lang="en-US"/>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References</a:t>
            </a:r>
            <a:endParaRPr kumimoji="0" lang="en-US" sz="2400" b="1" i="0" u="none" strike="noStrike" kern="1200" cap="none" spc="0" normalizeH="0" baseline="0" noProof="0" dirty="0">
              <a:ln>
                <a:noFill/>
              </a:ln>
              <a:solidFill>
                <a:schemeClr val="dk1"/>
              </a:solidFill>
              <a:effectLst/>
              <a:uLnTx/>
              <a:uFillTx/>
            </a:endParaRPr>
          </a:p>
        </p:txBody>
      </p:sp>
      <p:pic>
        <p:nvPicPr>
          <p:cNvPr id="11" name="Picture 10">
            <a:extLst>
              <a:ext uri="{FF2B5EF4-FFF2-40B4-BE49-F238E27FC236}">
                <a16:creationId xmlns:a16="http://schemas.microsoft.com/office/drawing/2014/main" id="{0C356602-F1B0-4EF2-9648-52A1CD070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304"/>
            <a:ext cx="1295400" cy="549276"/>
          </a:xfrm>
          <a:prstGeom prst="rect">
            <a:avLst/>
          </a:prstGeom>
        </p:spPr>
      </p:pic>
    </p:spTree>
    <p:extLst>
      <p:ext uri="{BB962C8B-B14F-4D97-AF65-F5344CB8AC3E}">
        <p14:creationId xmlns:p14="http://schemas.microsoft.com/office/powerpoint/2010/main" val="6751005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838200"/>
            <a:ext cx="8229600" cy="5373779"/>
          </a:xfrm>
          <a:prstGeom prst="rect">
            <a:avLst/>
          </a:prstGeom>
          <a:noFill/>
        </p:spPr>
        <p:txBody>
          <a:bodyPr wrap="square" lIns="91440" tIns="45720" rIns="91440" bIns="45720">
            <a:spAutoFit/>
          </a:bodyPr>
          <a:lstStyle/>
          <a:p>
            <a:pPr algn="ctr">
              <a:buNone/>
            </a:pPr>
            <a:endParaRPr lang="en-US" sz="2200" u="sng" dirty="0"/>
          </a:p>
          <a:p>
            <a:r>
              <a:rPr lang="en-US" sz="2200" dirty="0"/>
              <a:t> B.S. Grewal, Higher Engineering Mathematics, Khanna Publishers, 35th Edition, 2000. 2.T.Veerarajan : Engineering Mathematics (for semester III), Tata McGraw-Hill, New Delhi.</a:t>
            </a:r>
          </a:p>
          <a:p>
            <a:pPr marL="0" indent="0">
              <a:buNone/>
            </a:pPr>
            <a:endParaRPr lang="en-US" sz="2200" dirty="0"/>
          </a:p>
          <a:p>
            <a:pPr lvl="0"/>
            <a:r>
              <a:rPr lang="en-US" sz="2200" dirty="0"/>
              <a:t>R.K. Jain and S.R.K. </a:t>
            </a:r>
            <a:r>
              <a:rPr lang="en-US" sz="2200" dirty="0" err="1"/>
              <a:t>Iyenger</a:t>
            </a:r>
            <a:r>
              <a:rPr lang="en-US" sz="2200" dirty="0"/>
              <a:t>: Advance Engineering Mathematics; </a:t>
            </a:r>
            <a:r>
              <a:rPr lang="en-US" sz="2200" dirty="0" err="1"/>
              <a:t>Narosa</a:t>
            </a:r>
            <a:r>
              <a:rPr lang="en-US" sz="2200" dirty="0"/>
              <a:t> Publishing House, New Delhi.</a:t>
            </a:r>
          </a:p>
          <a:p>
            <a:pPr lvl="0"/>
            <a:endParaRPr lang="en-US" sz="2200" dirty="0"/>
          </a:p>
          <a:p>
            <a:pPr lvl="0"/>
            <a:r>
              <a:rPr lang="en-US" sz="2200" dirty="0"/>
              <a:t>J.N. </a:t>
            </a:r>
            <a:r>
              <a:rPr lang="en-US" sz="2200" dirty="0" err="1"/>
              <a:t>Kapur</a:t>
            </a:r>
            <a:r>
              <a:rPr lang="en-US" sz="2200" dirty="0"/>
              <a:t>: Mathematical Statistics; S. Chand &amp; Sons Company Limited, New Delhi.</a:t>
            </a:r>
          </a:p>
          <a:p>
            <a:pPr lvl="0"/>
            <a:endParaRPr lang="en-US" sz="2200" dirty="0"/>
          </a:p>
          <a:p>
            <a:pPr lvl="0"/>
            <a:r>
              <a:rPr lang="en-US" sz="2200" dirty="0" err="1"/>
              <a:t>D.N.Elhance,V</a:t>
            </a:r>
            <a:r>
              <a:rPr lang="en-US" sz="2200" dirty="0"/>
              <a:t>. </a:t>
            </a:r>
            <a:r>
              <a:rPr lang="en-US" sz="2200" dirty="0" err="1"/>
              <a:t>Elhance</a:t>
            </a:r>
            <a:r>
              <a:rPr lang="en-US" sz="2200" dirty="0"/>
              <a:t> &amp; B.M. </a:t>
            </a:r>
            <a:r>
              <a:rPr lang="en-US" sz="2200" dirty="0" err="1"/>
              <a:t>Aggarwal</a:t>
            </a:r>
            <a:r>
              <a:rPr lang="en-US" sz="2200" dirty="0"/>
              <a:t>: Fundamentals of Statistics; </a:t>
            </a:r>
            <a:r>
              <a:rPr lang="en-US" sz="2200" dirty="0" err="1"/>
              <a:t>Kitab</a:t>
            </a:r>
            <a:r>
              <a:rPr lang="en-US" sz="2200" dirty="0"/>
              <a:t> </a:t>
            </a:r>
            <a:r>
              <a:rPr lang="en-US" sz="2200" dirty="0" err="1"/>
              <a:t>Mahal</a:t>
            </a:r>
            <a:r>
              <a:rPr lang="en-US" sz="2200" dirty="0"/>
              <a:t> Distributers, New Delhi.</a:t>
            </a:r>
          </a:p>
          <a:p>
            <a:pPr lvl="0" algn="just">
              <a:buNone/>
            </a:pPr>
            <a:endParaRPr lang="en-US" sz="2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 name="Date Placeholder 3"/>
          <p:cNvSpPr>
            <a:spLocks noGrp="1"/>
          </p:cNvSpPr>
          <p:nvPr>
            <p:ph type="dt" sz="half" idx="10"/>
          </p:nvPr>
        </p:nvSpPr>
        <p:spPr/>
        <p:txBody>
          <a:bodyPr/>
          <a:lstStyle/>
          <a:p>
            <a:fld id="{138396C2-D044-44CB-9712-BB3E580FEB68}" type="datetime1">
              <a:rPr lang="en-US" smtClean="0"/>
              <a:t>4/26/2023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References</a:t>
            </a:r>
            <a:endParaRPr kumimoji="0" lang="en-US" sz="2400" b="1" i="0" u="none" strike="noStrike" kern="1200" cap="none" spc="0" normalizeH="0" baseline="0" noProof="0" dirty="0">
              <a:ln>
                <a:noFill/>
              </a:ln>
              <a:solidFill>
                <a:schemeClr val="dk1"/>
              </a:solidFill>
              <a:effectLst/>
              <a:uLnTx/>
              <a:uFillTx/>
            </a:endParaRPr>
          </a:p>
        </p:txBody>
      </p:sp>
      <p:pic>
        <p:nvPicPr>
          <p:cNvPr id="10" name="Picture 9">
            <a:extLst>
              <a:ext uri="{FF2B5EF4-FFF2-40B4-BE49-F238E27FC236}">
                <a16:creationId xmlns:a16="http://schemas.microsoft.com/office/drawing/2014/main" id="{6E4FD4AC-32F5-45D0-9D02-FBA5B2C1D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304"/>
            <a:ext cx="1295400" cy="549276"/>
          </a:xfrm>
          <a:prstGeom prst="rect">
            <a:avLst/>
          </a:prstGeom>
        </p:spPr>
      </p:pic>
    </p:spTree>
    <p:extLst>
      <p:ext uri="{BB962C8B-B14F-4D97-AF65-F5344CB8AC3E}">
        <p14:creationId xmlns:p14="http://schemas.microsoft.com/office/powerpoint/2010/main" val="23999538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0965BC-D61F-4E6B-9B61-95FB8FF25584}" type="datetime1">
              <a:rPr lang="en-US" smtClean="0"/>
              <a:t>4/26/2023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184</a:t>
            </a:fld>
            <a:endParaRPr lang="en-US"/>
          </a:p>
        </p:txBody>
      </p:sp>
      <p:sp>
        <p:nvSpPr>
          <p:cNvPr id="9" name="Content Placeholder 8"/>
          <p:cNvSpPr>
            <a:spLocks noGrp="1"/>
          </p:cNvSpPr>
          <p:nvPr>
            <p:ph idx="1"/>
          </p:nvPr>
        </p:nvSpPr>
        <p:spPr>
          <a:xfrm>
            <a:off x="2745692" y="1143000"/>
            <a:ext cx="3805016" cy="1107996"/>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7" name="Picture 6">
            <a:extLst>
              <a:ext uri="{FF2B5EF4-FFF2-40B4-BE49-F238E27FC236}">
                <a16:creationId xmlns:a16="http://schemas.microsoft.com/office/drawing/2014/main" id="{EAD5D8F7-7DFA-4987-A5C5-8B8A73091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362" y="2582996"/>
            <a:ext cx="4017675" cy="2057400"/>
          </a:xfrm>
          <a:prstGeom prst="rect">
            <a:avLst/>
          </a:prstGeom>
        </p:spPr>
      </p:pic>
    </p:spTree>
    <p:extLst>
      <p:ext uri="{BB962C8B-B14F-4D97-AF65-F5344CB8AC3E}">
        <p14:creationId xmlns:p14="http://schemas.microsoft.com/office/powerpoint/2010/main" val="25552202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4724400" cy="4724400"/>
          </a:xfrm>
        </p:spPr>
        <p:txBody>
          <a:bodyPr>
            <a:noAutofit/>
          </a:bodyPr>
          <a:lstStyle/>
          <a:p>
            <a:endParaRPr lang="en-US" sz="2200" dirty="0"/>
          </a:p>
          <a:p>
            <a:endParaRPr lang="en-US" sz="2200" dirty="0"/>
          </a:p>
          <a:p>
            <a:endParaRPr lang="en-US" sz="2200" dirty="0"/>
          </a:p>
        </p:txBody>
      </p:sp>
      <p:sp>
        <p:nvSpPr>
          <p:cNvPr id="6" name="Date Placeholder 5"/>
          <p:cNvSpPr>
            <a:spLocks noGrp="1"/>
          </p:cNvSpPr>
          <p:nvPr>
            <p:ph type="dt" sz="half" idx="10"/>
          </p:nvPr>
        </p:nvSpPr>
        <p:spPr/>
        <p:txBody>
          <a:bodyPr/>
          <a:lstStyle/>
          <a:p>
            <a:fld id="{F6799BBA-2338-4409-9865-2D1AA8394D01}" type="datetime1">
              <a:rPr lang="en-US" smtClean="0"/>
              <a:t>4/26/2023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19</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Unit Content</a:t>
            </a: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11" name="TextBox 10">
            <a:extLst>
              <a:ext uri="{FF2B5EF4-FFF2-40B4-BE49-F238E27FC236}">
                <a16:creationId xmlns:a16="http://schemas.microsoft.com/office/drawing/2014/main" id="{F58943FA-4C8A-4A0E-9BE4-589FF0524F89}"/>
              </a:ext>
            </a:extLst>
          </p:cNvPr>
          <p:cNvSpPr txBox="1"/>
          <p:nvPr/>
        </p:nvSpPr>
        <p:spPr>
          <a:xfrm>
            <a:off x="609600" y="990600"/>
            <a:ext cx="8305800" cy="5016758"/>
          </a:xfrm>
          <a:prstGeom prst="rect">
            <a:avLst/>
          </a:prstGeom>
          <a:noFill/>
        </p:spPr>
        <p:txBody>
          <a:bodyPr wrap="square">
            <a:spAutoFit/>
          </a:bodyPr>
          <a:lstStyle/>
          <a:p>
            <a:pPr marL="342900" indent="-342900" algn="just">
              <a:buFont typeface="Arial" panose="020B0604020202020204" pitchFamily="34" charset="0"/>
              <a:buChar char="•"/>
            </a:pPr>
            <a:r>
              <a:rPr lang="en-US" sz="2000" dirty="0">
                <a:effectLst/>
                <a:latin typeface="+mj-lt"/>
                <a:ea typeface="Times New Roman" panose="02020603050405020304" pitchFamily="18" charset="0"/>
              </a:rPr>
              <a:t>Testing a Hypothesis, </a:t>
            </a:r>
            <a:endParaRPr lang="en-US" sz="2000" dirty="0">
              <a:latin typeface="+mj-lt"/>
              <a:ea typeface="Times New Roman" panose="02020603050405020304" pitchFamily="18" charset="0"/>
            </a:endParaRP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Null hypothesis</a:t>
            </a:r>
            <a:endParaRPr lang="en-US" sz="2000" dirty="0">
              <a:latin typeface="+mj-lt"/>
              <a:ea typeface="Times New Roman" panose="02020603050405020304" pitchFamily="18" charset="0"/>
            </a:endParaRP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Alternative hypothesis</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Level of significance</a:t>
            </a:r>
            <a:endParaRPr lang="en-US" sz="2000" dirty="0">
              <a:latin typeface="+mj-lt"/>
              <a:ea typeface="Times New Roman" panose="02020603050405020304" pitchFamily="18" charset="0"/>
            </a:endParaRP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Confidence limits </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p-value</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Test of significance of difference of means</a:t>
            </a:r>
            <a:r>
              <a:rPr lang="en-US" sz="2000" dirty="0">
                <a:latin typeface="+mj-lt"/>
                <a:ea typeface="Times New Roman" panose="02020603050405020304" pitchFamily="18" charset="0"/>
              </a:rPr>
              <a:t>:</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Z-test </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t-test </a:t>
            </a:r>
            <a:endParaRPr lang="en-US" sz="2000" dirty="0">
              <a:latin typeface="+mj-lt"/>
              <a:ea typeface="Times New Roman" panose="02020603050405020304" pitchFamily="18" charset="0"/>
            </a:endParaRP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Chi-square test </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F-test</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ANOVA: One way and Two way</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Statistical Quality Control (SQC)</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Control Charts</a:t>
            </a:r>
            <a:endParaRPr lang="en-US" sz="2000" dirty="0">
              <a:latin typeface="+mj-lt"/>
              <a:ea typeface="Times New Roman" panose="02020603050405020304" pitchFamily="18" charset="0"/>
            </a:endParaRP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Control Charts for variables (Mean and Range Charts)</a:t>
            </a:r>
          </a:p>
          <a:p>
            <a:pPr marL="342900" indent="-342900" algn="just">
              <a:buFont typeface="Arial" panose="020B0604020202020204" pitchFamily="34" charset="0"/>
              <a:buChar char="•"/>
            </a:pPr>
            <a:r>
              <a:rPr lang="en-US" sz="2000" dirty="0">
                <a:effectLst/>
                <a:latin typeface="+mj-lt"/>
                <a:ea typeface="Times New Roman" panose="02020603050405020304" pitchFamily="18" charset="0"/>
              </a:rPr>
              <a:t>Control Charts for Variables ( p, np and C charts).</a:t>
            </a:r>
          </a:p>
        </p:txBody>
      </p:sp>
      <p:pic>
        <p:nvPicPr>
          <p:cNvPr id="12" name="Picture 11">
            <a:extLst>
              <a:ext uri="{FF2B5EF4-FFF2-40B4-BE49-F238E27FC236}">
                <a16:creationId xmlns:a16="http://schemas.microsoft.com/office/drawing/2014/main" id="{789037CE-45A6-4E84-AD94-A598EFD5E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95413051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8EB2FB6-2955-45FD-B24D-45C244B4D8C3}" type="datetime1">
              <a:rPr lang="en-US" smtClean="0"/>
              <a:t>4/26/2023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II</a:t>
            </a:r>
          </a:p>
        </p:txBody>
      </p:sp>
      <p:sp>
        <p:nvSpPr>
          <p:cNvPr id="15" name="TextBox 14">
            <a:extLst>
              <a:ext uri="{FF2B5EF4-FFF2-40B4-BE49-F238E27FC236}">
                <a16:creationId xmlns:a16="http://schemas.microsoft.com/office/drawing/2014/main" id="{6E45072F-2D8C-4921-B190-B10B45B46958}"/>
              </a:ext>
            </a:extLst>
          </p:cNvPr>
          <p:cNvSpPr txBox="1"/>
          <p:nvPr/>
        </p:nvSpPr>
        <p:spPr>
          <a:xfrm>
            <a:off x="609600" y="1295400"/>
            <a:ext cx="6019800" cy="4062651"/>
          </a:xfrm>
          <a:prstGeom prst="rect">
            <a:avLst/>
          </a:prstGeom>
          <a:noFill/>
        </p:spPr>
        <p:txBody>
          <a:bodyPr wrap="square">
            <a:spAutoFit/>
          </a:bodyPr>
          <a:lstStyle/>
          <a:p>
            <a:pPr>
              <a:defRPr/>
            </a:pPr>
            <a:r>
              <a:rPr lang="en-US" sz="2000" dirty="0">
                <a:solidFill>
                  <a:prstClr val="black"/>
                </a:solidFill>
                <a:latin typeface="Times New Roman" panose="02020603050405020304" pitchFamily="18" charset="0"/>
              </a:rPr>
              <a:t>Dr. Kunti Mishra</a:t>
            </a:r>
          </a:p>
          <a:p>
            <a:pPr>
              <a:defRPr/>
            </a:pPr>
            <a:r>
              <a:rPr lang="en-US" sz="2000" dirty="0">
                <a:solidFill>
                  <a:prstClr val="black"/>
                </a:solidFill>
                <a:latin typeface="Times New Roman" panose="02020603050405020304" pitchFamily="18" charset="0"/>
              </a:rPr>
              <a:t>Assistant Professor</a:t>
            </a:r>
          </a:p>
          <a:p>
            <a:pPr>
              <a:defRPr/>
            </a:pPr>
            <a:r>
              <a:rPr lang="en-US" sz="2000" dirty="0">
                <a:solidFill>
                  <a:prstClr val="black"/>
                </a:solidFill>
                <a:latin typeface="Times New Roman" panose="02020603050405020304" pitchFamily="18" charset="0"/>
              </a:rPr>
              <a:t>Department of Mathematics</a:t>
            </a:r>
          </a:p>
          <a:p>
            <a:pPr>
              <a:defRPr/>
            </a:pPr>
            <a:endParaRPr lang="en-US" sz="2000" dirty="0">
              <a:solidFill>
                <a:prstClr val="black"/>
              </a:solidFill>
              <a:latin typeface="Times New Roman" panose="02020603050405020304" pitchFamily="18" charset="0"/>
            </a:endParaRPr>
          </a:p>
          <a:p>
            <a:pPr>
              <a:defRPr/>
            </a:pPr>
            <a:r>
              <a:rPr lang="en-US" sz="2000" dirty="0">
                <a:solidFill>
                  <a:prstClr val="black"/>
                </a:solidFill>
                <a:latin typeface="Times New Roman" panose="02020603050405020304" pitchFamily="18" charset="0"/>
              </a:rPr>
              <a:t>Qualifications : </a:t>
            </a:r>
          </a:p>
          <a:p>
            <a:pPr>
              <a:defRPr/>
            </a:pPr>
            <a:r>
              <a:rPr lang="en-US" sz="2000" dirty="0">
                <a:solidFill>
                  <a:prstClr val="black"/>
                </a:solidFill>
                <a:latin typeface="Times New Roman" panose="02020603050405020304" pitchFamily="18" charset="0"/>
              </a:rPr>
              <a:t>M.Sc.(</a:t>
            </a:r>
            <a:r>
              <a:rPr lang="en-US" sz="2000" dirty="0" err="1">
                <a:solidFill>
                  <a:prstClr val="black"/>
                </a:solidFill>
                <a:latin typeface="Times New Roman" panose="02020603050405020304" pitchFamily="18" charset="0"/>
              </a:rPr>
              <a:t>Maths</a:t>
            </a:r>
            <a:r>
              <a:rPr lang="en-US" sz="2000" dirty="0">
                <a:solidFill>
                  <a:prstClr val="black"/>
                </a:solidFill>
                <a:latin typeface="Times New Roman" panose="02020603050405020304" pitchFamily="18" charset="0"/>
              </a:rPr>
              <a:t>), M. Tech.(Gold Medalist) in A</a:t>
            </a:r>
            <a:r>
              <a:rPr lang="en-US" sz="2000" dirty="0" err="1">
                <a:solidFill>
                  <a:prstClr val="black"/>
                </a:solidFill>
                <a:latin typeface="Times New Roman" panose="02020603050405020304" pitchFamily="18" charset="0"/>
              </a:rPr>
              <a:t>pplied</a:t>
            </a:r>
            <a:r>
              <a:rPr lang="en-US" sz="2000" dirty="0">
                <a:solidFill>
                  <a:prstClr val="black"/>
                </a:solidFill>
                <a:latin typeface="Times New Roman" panose="02020603050405020304" pitchFamily="18" charset="0"/>
              </a:rPr>
              <a:t> and Computational M</a:t>
            </a:r>
            <a:r>
              <a:rPr lang="en-US" sz="2000" dirty="0" err="1">
                <a:solidFill>
                  <a:prstClr val="black"/>
                </a:solidFill>
                <a:latin typeface="Times New Roman" panose="02020603050405020304" pitchFamily="18" charset="0"/>
              </a:rPr>
              <a:t>athematics</a:t>
            </a:r>
            <a:r>
              <a:rPr lang="en-US" sz="2000" dirty="0">
                <a:solidFill>
                  <a:prstClr val="black"/>
                </a:solidFill>
                <a:latin typeface="Times New Roman" panose="02020603050405020304" pitchFamily="18" charset="0"/>
              </a:rPr>
              <a:t>, </a:t>
            </a:r>
            <a:r>
              <a:rPr lang="en-US" sz="2000" dirty="0" err="1">
                <a:solidFill>
                  <a:prstClr val="black"/>
                </a:solidFill>
                <a:latin typeface="Times New Roman" panose="02020603050405020304" pitchFamily="18" charset="0"/>
              </a:rPr>
              <a:t>Ph.D</a:t>
            </a:r>
            <a:endParaRPr lang="en-US" sz="2000" dirty="0">
              <a:solidFill>
                <a:prstClr val="black"/>
              </a:solidFill>
              <a:latin typeface="Times New Roman" panose="02020603050405020304" pitchFamily="18" charset="0"/>
            </a:endParaRPr>
          </a:p>
          <a:p>
            <a:pPr>
              <a:defRPr/>
            </a:pPr>
            <a:endParaRPr lang="en-US" sz="2000" dirty="0">
              <a:solidFill>
                <a:prstClr val="black"/>
              </a:solidFill>
              <a:latin typeface="Times New Roman" panose="02020603050405020304" pitchFamily="18" charset="0"/>
            </a:endParaRPr>
          </a:p>
          <a:p>
            <a:pPr>
              <a:defRPr/>
            </a:pPr>
            <a:r>
              <a:rPr lang="en-US" sz="2000" dirty="0">
                <a:solidFill>
                  <a:prstClr val="black"/>
                </a:solidFill>
                <a:latin typeface="Times New Roman" panose="02020603050405020304" pitchFamily="18" charset="0"/>
              </a:rPr>
              <a:t>P</a:t>
            </a:r>
            <a:r>
              <a:rPr lang="en-US" sz="2000" dirty="0" err="1">
                <a:solidFill>
                  <a:prstClr val="black"/>
                </a:solidFill>
                <a:latin typeface="Times New Roman" panose="02020603050405020304" pitchFamily="18" charset="0"/>
              </a:rPr>
              <a:t>h.D</a:t>
            </a:r>
            <a:r>
              <a:rPr lang="en-US" sz="2000" dirty="0">
                <a:solidFill>
                  <a:prstClr val="black"/>
                </a:solidFill>
                <a:latin typeface="Times New Roman" panose="02020603050405020304" pitchFamily="18" charset="0"/>
              </a:rPr>
              <a:t>. Thesis : Some Investigations in Fractal Theory</a:t>
            </a:r>
          </a:p>
          <a:p>
            <a:pPr>
              <a:defRPr/>
            </a:pPr>
            <a:r>
              <a:rPr lang="en-US" sz="2000" dirty="0">
                <a:solidFill>
                  <a:prstClr val="black"/>
                </a:solidFill>
                <a:latin typeface="Times New Roman" panose="02020603050405020304" pitchFamily="18" charset="0"/>
              </a:rPr>
              <a:t>Total Number of Research Papers:15</a:t>
            </a:r>
          </a:p>
          <a:p>
            <a:pPr>
              <a:defRPr/>
            </a:pPr>
            <a:r>
              <a:rPr lang="en-US" sz="2000" dirty="0">
                <a:solidFill>
                  <a:prstClr val="black"/>
                </a:solidFill>
                <a:latin typeface="Times New Roman" panose="02020603050405020304" pitchFamily="18" charset="0"/>
              </a:rPr>
              <a:t>Area of Interests: Fixed Point Theory, Fractals</a:t>
            </a:r>
          </a:p>
          <a:p>
            <a:pPr>
              <a:defRPr/>
            </a:pPr>
            <a:r>
              <a:rPr lang="en-US" sz="2000" dirty="0">
                <a:solidFill>
                  <a:prstClr val="black"/>
                </a:solidFill>
                <a:latin typeface="Times New Roman" panose="02020603050405020304" pitchFamily="18" charset="0"/>
              </a:rPr>
              <a:t>Teaching Experience: 9 years</a:t>
            </a:r>
          </a:p>
          <a:p>
            <a:pPr>
              <a:defRPr/>
            </a:pPr>
            <a:endParaRPr lang="en-US" dirty="0">
              <a:solidFill>
                <a:prstClr val="black"/>
              </a:solidFill>
              <a:latin typeface="Calibri"/>
            </a:endParaRPr>
          </a:p>
        </p:txBody>
      </p:sp>
      <p:pic>
        <p:nvPicPr>
          <p:cNvPr id="2" name="Picture 1">
            <a:extLst>
              <a:ext uri="{FF2B5EF4-FFF2-40B4-BE49-F238E27FC236}">
                <a16:creationId xmlns:a16="http://schemas.microsoft.com/office/drawing/2014/main" id="{6A32A091-28FB-73F7-7697-1714E5818D7C}"/>
              </a:ext>
            </a:extLst>
          </p:cNvPr>
          <p:cNvPicPr>
            <a:picLocks noChangeAspect="1"/>
          </p:cNvPicPr>
          <p:nvPr/>
        </p:nvPicPr>
        <p:blipFill rotWithShape="1">
          <a:blip r:embed="rId3">
            <a:extLst>
              <a:ext uri="{28A0092B-C50C-407E-A947-70E740481C1C}">
                <a14:useLocalDpi xmlns:a14="http://schemas.microsoft.com/office/drawing/2010/main" val="0"/>
              </a:ext>
            </a:extLst>
          </a:blip>
          <a:srcRect t="28109" r="1774" b="17058"/>
          <a:stretch/>
        </p:blipFill>
        <p:spPr>
          <a:xfrm>
            <a:off x="6500788" y="1295400"/>
            <a:ext cx="1271612" cy="1307028"/>
          </a:xfrm>
          <a:prstGeom prst="rect">
            <a:avLst/>
          </a:prstGeom>
        </p:spPr>
      </p:pic>
      <p:sp>
        <p:nvSpPr>
          <p:cNvPr id="3" name="Title 1">
            <a:extLst>
              <a:ext uri="{FF2B5EF4-FFF2-40B4-BE49-F238E27FC236}">
                <a16:creationId xmlns:a16="http://schemas.microsoft.com/office/drawing/2014/main" id="{DD34457E-711F-B971-DC65-42B318DD9BEB}"/>
              </a:ext>
            </a:extLst>
          </p:cNvPr>
          <p:cNvSpPr txBox="1">
            <a:spLocks/>
          </p:cNvSpPr>
          <p:nvPr/>
        </p:nvSpPr>
        <p:spPr>
          <a:xfrm>
            <a:off x="1246887" y="0"/>
            <a:ext cx="7897113" cy="46808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2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spcBef>
                <a:spcPct val="0"/>
              </a:spcBef>
              <a:defRPr/>
            </a:pPr>
            <a:r>
              <a:rPr lang="en-US" sz="2400" b="1" dirty="0">
                <a:latin typeface="Times New Roman" panose="02020603050405020304" pitchFamily="18" charset="0"/>
                <a:cs typeface="Times New Roman" panose="02020603050405020304" pitchFamily="18" charset="0"/>
              </a:rPr>
              <a:t>BRIEF INTRODUCTION OF FACULTY</a:t>
            </a:r>
          </a:p>
        </p:txBody>
      </p:sp>
      <p:pic>
        <p:nvPicPr>
          <p:cNvPr id="5" name="Picture 4">
            <a:extLst>
              <a:ext uri="{FF2B5EF4-FFF2-40B4-BE49-F238E27FC236}">
                <a16:creationId xmlns:a16="http://schemas.microsoft.com/office/drawing/2014/main" id="{2F645A94-C7E7-6680-A219-6CE9A73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0663"/>
            <a:ext cx="1295400" cy="549276"/>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17164"/>
            <a:ext cx="8458200" cy="5431236"/>
          </a:xfrm>
        </p:spPr>
        <p:txBody>
          <a:bodyPr>
            <a:noAutofit/>
          </a:bodyPr>
          <a:lstStyle/>
          <a:p>
            <a:pPr algn="just"/>
            <a:r>
              <a:rPr lang="en-US" sz="2200" dirty="0"/>
              <a:t>The objective of this course is to familiarize the engineers with Statistical techniques  and its applications in real world. </a:t>
            </a:r>
          </a:p>
          <a:p>
            <a:pPr algn="just"/>
            <a:r>
              <a:rPr lang="en-US" sz="2200" dirty="0"/>
              <a:t>The concept of hypothesis, ANOVA and quality control by control charts.</a:t>
            </a:r>
          </a:p>
          <a:p>
            <a:pPr marL="0" indent="0">
              <a:buNone/>
            </a:pPr>
            <a:endParaRPr lang="en-US" sz="2200" dirty="0"/>
          </a:p>
        </p:txBody>
      </p:sp>
      <p:sp>
        <p:nvSpPr>
          <p:cNvPr id="4" name="Date Placeholder 3"/>
          <p:cNvSpPr>
            <a:spLocks noGrp="1"/>
          </p:cNvSpPr>
          <p:nvPr>
            <p:ph type="dt" sz="half" idx="10"/>
          </p:nvPr>
        </p:nvSpPr>
        <p:spPr/>
        <p:txBody>
          <a:bodyPr/>
          <a:lstStyle/>
          <a:p>
            <a:fld id="{2881CF70-1FC6-4F33-8D4E-0275BD5E7923}" type="datetime1">
              <a:rPr lang="en-US" smtClean="0"/>
              <a:t>4/26/2023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noProof="0" dirty="0">
                <a:ln>
                  <a:noFill/>
                </a:ln>
                <a:solidFill>
                  <a:schemeClr val="dk1"/>
                </a:solidFill>
                <a:effectLst/>
                <a:uLnTx/>
                <a:uFillTx/>
              </a:rPr>
              <a:t>Unit Objective(CO2)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9BB34F1A-F358-493B-BD09-9648D1BCE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18648396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Test of Hypothesis</a:t>
            </a:r>
          </a:p>
          <a:p>
            <a:r>
              <a:rPr lang="en-US" sz="2200" dirty="0"/>
              <a:t>Describe real-life examples to explain the motivation behind hypothesis </a:t>
            </a:r>
          </a:p>
        </p:txBody>
      </p:sp>
      <p:sp>
        <p:nvSpPr>
          <p:cNvPr id="4" name="Date Placeholder 3"/>
          <p:cNvSpPr>
            <a:spLocks noGrp="1"/>
          </p:cNvSpPr>
          <p:nvPr>
            <p:ph type="dt" sz="half" idx="10"/>
          </p:nvPr>
        </p:nvSpPr>
        <p:spPr/>
        <p:txBody>
          <a:bodyPr/>
          <a:lstStyle/>
          <a:p>
            <a:fld id="{E805328B-2309-420D-B90C-041E012F6E4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Topic objective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8513126B-3EB0-4B9F-B90E-1722DCBA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024693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Test of Hypothesis:</a:t>
            </a:r>
          </a:p>
          <a:p>
            <a:r>
              <a:rPr lang="en-US" sz="2200" dirty="0"/>
              <a:t>Some information about a characteristic of the population is known, we wish to know whether the information can be accepted or rejected, we choose a random sample and obtain information about the characteristic, based on this information.</a:t>
            </a:r>
          </a:p>
          <a:p>
            <a:r>
              <a:rPr lang="en-US" sz="2200" dirty="0"/>
              <a:t>we conclude whether the available information of the characteristic of the population can be accepted or rejected. This is called Test of hypothesis.</a:t>
            </a:r>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5D322C52-500D-405F-A7FA-97FD6A7021AC}"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9" name="Picture 8">
            <a:extLst>
              <a:ext uri="{FF2B5EF4-FFF2-40B4-BE49-F238E27FC236}">
                <a16:creationId xmlns:a16="http://schemas.microsoft.com/office/drawing/2014/main" id="{461EF2DC-3DFE-449E-9593-661463445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922095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Symbols for Population &amp; Samples:</a:t>
            </a:r>
          </a:p>
          <a:p>
            <a:pPr marL="0" indent="0">
              <a:buNone/>
            </a:pPr>
            <a:endParaRPr lang="en-US" sz="2200" dirty="0"/>
          </a:p>
        </p:txBody>
      </p:sp>
      <p:sp>
        <p:nvSpPr>
          <p:cNvPr id="4" name="Date Placeholder 3"/>
          <p:cNvSpPr>
            <a:spLocks noGrp="1"/>
          </p:cNvSpPr>
          <p:nvPr>
            <p:ph type="dt" sz="half" idx="10"/>
          </p:nvPr>
        </p:nvSpPr>
        <p:spPr/>
        <p:txBody>
          <a:bodyPr/>
          <a:lstStyle/>
          <a:p>
            <a:fld id="{6E80957E-489F-451F-A48A-6B7563C8392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84388"/>
            <a:ext cx="8229600"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828729E0-2CED-4D8A-8D4E-AE0CCB646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Procedure of Test of hypothesis</a:t>
            </a:r>
          </a:p>
          <a:p>
            <a:r>
              <a:rPr lang="en-US" sz="2200" dirty="0"/>
              <a:t>State Null hypothesis &amp; Alternate hypothesis</a:t>
            </a:r>
          </a:p>
          <a:p>
            <a:r>
              <a:rPr lang="en-US" sz="2200" dirty="0"/>
              <a:t>Define level of significance</a:t>
            </a:r>
          </a:p>
          <a:p>
            <a:r>
              <a:rPr lang="en-US" sz="2200" dirty="0"/>
              <a:t>Use suitable test statistics </a:t>
            </a:r>
          </a:p>
          <a:p>
            <a:r>
              <a:rPr lang="en-US" sz="2200" dirty="0"/>
              <a:t>Establish critical region (Table value) </a:t>
            </a:r>
          </a:p>
          <a:p>
            <a:r>
              <a:rPr lang="en-US" sz="2200" dirty="0"/>
              <a:t>Conclusion </a:t>
            </a:r>
          </a:p>
          <a:p>
            <a:pPr marL="0" indent="0">
              <a:buNone/>
            </a:pPr>
            <a:endParaRPr lang="en-US" sz="2200" dirty="0"/>
          </a:p>
        </p:txBody>
      </p:sp>
      <p:sp>
        <p:nvSpPr>
          <p:cNvPr id="4" name="Date Placeholder 3"/>
          <p:cNvSpPr>
            <a:spLocks noGrp="1"/>
          </p:cNvSpPr>
          <p:nvPr>
            <p:ph type="dt" sz="half" idx="10"/>
          </p:nvPr>
        </p:nvSpPr>
        <p:spPr/>
        <p:txBody>
          <a:bodyPr/>
          <a:lstStyle/>
          <a:p>
            <a:fld id="{70F5BF0F-D169-44D2-8398-0AC5EAC43C7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9D69E445-499C-4A6E-8EEE-C57FB8A1D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696725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2200" b="1" dirty="0"/>
                  <a:t>Null Hypothesis</a:t>
                </a:r>
                <a:endParaRPr lang="en-US" sz="2200" dirty="0"/>
              </a:p>
              <a:p>
                <a:pPr algn="just"/>
                <a:r>
                  <a:rPr lang="en-US" sz="2200" dirty="0"/>
                  <a:t>A population is given to us and we wish to have information about a parameter of the Population.</a:t>
                </a:r>
              </a:p>
              <a:p>
                <a:pPr algn="just"/>
                <a:r>
                  <a:rPr lang="en-US" sz="2200" dirty="0"/>
                  <a:t> we start with the assumption that there is no significant difference between the sample statistic  and the corresponding population parameter or between two sample statistic.</a:t>
                </a:r>
              </a:p>
              <a:p>
                <a:pPr algn="just"/>
                <a:r>
                  <a:rPr lang="en-US" sz="2200" dirty="0"/>
                  <a:t> This assumption there is no significant difference is called a null hypothesis and is denoted by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7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21527AF-9107-4FC4-8439-D6019058B92A}"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2466AB71-B9D3-445D-8591-6735D7EC7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872353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2200" b="1" dirty="0"/>
                  <a:t>Alternate Hypothesis</a:t>
                </a:r>
              </a:p>
              <a:p>
                <a:pPr marL="0" indent="0" algn="just">
                  <a:buNone/>
                </a:pPr>
                <a:r>
                  <a:rPr lang="en-US" sz="2200" dirty="0"/>
                  <a:t>A hypothesis that is different from the null hypothesis is called alternate hypothesis and is denoted by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m:t>
                    </m:r>
                  </m:oMath>
                </a14:m>
                <a:endParaRPr lang="en-US" sz="2200" dirty="0"/>
              </a:p>
              <a:p>
                <a:pPr marL="0" indent="0" algn="just">
                  <a:buNone/>
                </a:pPr>
                <a:r>
                  <a:rPr lang="en-US" sz="2200" b="1" dirty="0"/>
                  <a:t>Single tailed &amp; two tailed test</a:t>
                </a:r>
              </a:p>
              <a:p>
                <a:pPr marL="0" indent="0" algn="just">
                  <a:buNone/>
                </a:pPr>
                <a:r>
                  <a:rPr lang="en-US" sz="2200" dirty="0"/>
                  <a:t>Consider the following example-</a:t>
                </a:r>
              </a:p>
              <a:p>
                <a:pPr algn="just">
                  <a:buNone/>
                </a:pPr>
                <a:r>
                  <a:rPr lang="en-US" sz="2200" dirty="0"/>
                  <a:t>let the null hypothesis is define as-</a:t>
                </a:r>
              </a:p>
              <a:p>
                <a:pPr algn="just">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The population has an assume value of</a:t>
                </a:r>
              </a:p>
              <a:p>
                <a:pPr algn="just">
                  <a:buNone/>
                </a:pPr>
                <a:r>
                  <a:rPr lang="en-US" sz="2200" dirty="0"/>
                  <a:t>mean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r>
                  <a:rPr lang="en-US" sz="2200" dirty="0"/>
                  <a:t> i.e. </a:t>
                </a:r>
                <a14:m>
                  <m:oMath xmlns:m="http://schemas.openxmlformats.org/officeDocument/2006/math">
                    <m:r>
                      <a:rPr lang="en-US" sz="2200" i="1">
                        <a:latin typeface="Cambria Math"/>
                        <a:ea typeface="Cambria Math"/>
                      </a:rPr>
                      <m:t>𝜇</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r>
                  <a:rPr lang="en-US" sz="2200" dirty="0"/>
                  <a:t>.</a:t>
                </a:r>
              </a:p>
              <a:p>
                <a:pPr algn="just">
                  <a:buNone/>
                </a:pPr>
                <a:r>
                  <a:rPr lang="en-US" sz="2200" dirty="0"/>
                  <a:t>Then alternate hypothesis can be define as any</a:t>
                </a:r>
              </a:p>
              <a:p>
                <a:pPr algn="just">
                  <a:buNone/>
                </a:pPr>
                <a:r>
                  <a:rPr lang="en-US" sz="2200" dirty="0"/>
                  <a:t>of the following-</a:t>
                </a:r>
              </a:p>
              <a:p>
                <a:pPr>
                  <a:buNone/>
                </a:pPr>
                <a:endParaRPr lang="en-US" sz="2200" dirty="0"/>
              </a:p>
              <a:p>
                <a:pPr>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704" b="-1725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9EE8D91-4524-4C99-B443-8233A8CE04EB}"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8A8CC37A-091D-4EFE-9B89-95463ADCC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812190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571500" indent="-571500">
                  <a:buFont typeface="+mj-lt"/>
                  <a:buAutoNum type="romanUcPeriod"/>
                </a:pP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m:t>
                    </m:r>
                    <m:r>
                      <a:rPr lang="en-US" sz="2200" i="1">
                        <a:latin typeface="Cambria Math"/>
                        <a:ea typeface="Cambria Math"/>
                      </a:rPr>
                      <m:t>𝜇</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endParaRPr lang="en-US" sz="2200" dirty="0"/>
              </a:p>
              <a:p>
                <a:pPr marL="571500" indent="-571500">
                  <a:buFont typeface="+mj-lt"/>
                  <a:buAutoNum type="romanUcPeriod"/>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 </m:t>
                        </m:r>
                        <m:r>
                          <a:rPr lang="en-US" sz="2200" i="1">
                            <a:latin typeface="Cambria Math"/>
                          </a:rPr>
                          <m:t>𝐻</m:t>
                        </m:r>
                      </m:e>
                      <m:sub>
                        <m:r>
                          <a:rPr lang="en-US" sz="2200" i="1">
                            <a:latin typeface="Cambria Math"/>
                          </a:rPr>
                          <m:t>1</m:t>
                        </m:r>
                      </m:sub>
                    </m:sSub>
                    <m:r>
                      <a:rPr lang="en-US" sz="2200" i="1">
                        <a:latin typeface="Cambria Math"/>
                      </a:rPr>
                      <m:t>:</m:t>
                    </m:r>
                    <m:r>
                      <a:rPr lang="en-US" sz="2200" i="1">
                        <a:latin typeface="Cambria Math"/>
                        <a:ea typeface="Cambria Math"/>
                      </a:rPr>
                      <m:t>𝜇</m:t>
                    </m:r>
                    <m:r>
                      <a:rPr lang="en-US" sz="2200" i="1">
                        <a:latin typeface="Cambria Math"/>
                        <a:ea typeface="Cambria Math"/>
                      </a:rPr>
                      <m:t>&gt;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endParaRPr lang="en-US" sz="2200" dirty="0"/>
              </a:p>
              <a:p>
                <a:pPr marL="571500" indent="-571500">
                  <a:buFont typeface="+mj-lt"/>
                  <a:buAutoNum type="romanUcPeriod"/>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 </m:t>
                        </m:r>
                        <m:r>
                          <a:rPr lang="en-US" sz="2200" i="1">
                            <a:latin typeface="Cambria Math"/>
                          </a:rPr>
                          <m:t>𝐻</m:t>
                        </m:r>
                      </m:e>
                      <m:sub>
                        <m:r>
                          <a:rPr lang="en-US" sz="2200" i="1">
                            <a:latin typeface="Cambria Math"/>
                          </a:rPr>
                          <m:t>1</m:t>
                        </m:r>
                      </m:sub>
                    </m:sSub>
                    <m:r>
                      <a:rPr lang="en-US" sz="2200" i="1">
                        <a:latin typeface="Cambria Math"/>
                      </a:rPr>
                      <m:t>:</m:t>
                    </m:r>
                    <m:r>
                      <a:rPr lang="en-US" sz="2200" i="1">
                        <a:latin typeface="Cambria Math"/>
                        <a:ea typeface="Cambria Math"/>
                      </a:rPr>
                      <m:t>𝜇</m:t>
                    </m:r>
                    <m:r>
                      <a:rPr lang="en-US" sz="2200" i="1">
                        <a:latin typeface="Cambria Math"/>
                        <a:ea typeface="Cambria Math"/>
                      </a:rPr>
                      <m:t>&lt;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endParaRPr lang="en-US" sz="2200" dirty="0"/>
              </a:p>
              <a:p>
                <a:pPr marL="0" indent="0">
                  <a:buNone/>
                </a:pPr>
                <a:r>
                  <a:rPr lang="en-US" sz="2200" dirty="0"/>
                  <a:t>Depending upon the problem we use single tail or two tailed test to estimate the significance of result. In two tailed test the areas of the both the tails of the curve representing the sampling distribution are taken into account whereas in single tail test only the area on left or right of is taken into account.</a:t>
                </a:r>
              </a:p>
              <a:p>
                <a:pPr marL="0" indent="0">
                  <a:buNone/>
                </a:pPr>
                <a:endParaRPr lang="en-US" sz="2200" dirty="0"/>
              </a:p>
              <a:p>
                <a:pPr marL="0" indent="0">
                  <a:buNone/>
                </a:pPr>
                <a:r>
                  <a:rPr lang="en-US" sz="22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1037" t="-107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9FDF7906-8D58-484A-998A-CCE65EB608D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67050582-7FF3-42DD-9D73-91D8972E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670488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Level of significance</a:t>
                </a:r>
              </a:p>
              <a:p>
                <a:pPr marL="0" indent="0">
                  <a:buNone/>
                </a:pPr>
                <a:r>
                  <a:rPr lang="en-US" sz="2200" dirty="0"/>
                  <a:t>The probability level below which we reject the hypothesis is known as level of significance. It is denoted by </a:t>
                </a:r>
                <a14:m>
                  <m:oMath xmlns:m="http://schemas.openxmlformats.org/officeDocument/2006/math">
                    <m:r>
                      <a:rPr lang="en-US" sz="2200" i="1">
                        <a:latin typeface="Cambria Math"/>
                        <a:ea typeface="Cambria Math"/>
                      </a:rPr>
                      <m:t>𝛼</m:t>
                    </m:r>
                  </m:oMath>
                </a14:m>
                <a:r>
                  <a:rPr lang="en-US" sz="2200" dirty="0"/>
                  <a:t> and generally specified before sample are drawn. </a:t>
                </a:r>
              </a:p>
              <a:p>
                <a:pPr marL="0" indent="0">
                  <a:buNone/>
                </a:pPr>
                <a:r>
                  <a:rPr lang="en-US" sz="2200" dirty="0"/>
                  <a:t>Generally we take </a:t>
                </a:r>
                <a14:m>
                  <m:oMath xmlns:m="http://schemas.openxmlformats.org/officeDocument/2006/math">
                    <m:r>
                      <a:rPr lang="en-US" sz="2200" i="1">
                        <a:latin typeface="Cambria Math"/>
                        <a:ea typeface="Cambria Math"/>
                      </a:rPr>
                      <m:t>𝛼</m:t>
                    </m:r>
                    <m:r>
                      <a:rPr lang="en-US" sz="2200" i="1">
                        <a:latin typeface="Cambria Math"/>
                        <a:ea typeface="Cambria Math"/>
                      </a:rPr>
                      <m:t>=5%</m:t>
                    </m:r>
                  </m:oMath>
                </a14:m>
                <a:r>
                  <a:rPr lang="en-US" sz="2200" dirty="0"/>
                  <a:t> or </a:t>
                </a:r>
                <a14:m>
                  <m:oMath xmlns:m="http://schemas.openxmlformats.org/officeDocument/2006/math">
                    <m:r>
                      <a:rPr lang="en-US" sz="2200" i="1" dirty="0">
                        <a:latin typeface="Cambria Math"/>
                        <a:ea typeface="Cambria Math"/>
                      </a:rPr>
                      <m:t>1</m:t>
                    </m:r>
                    <m:r>
                      <a:rPr lang="en-US" sz="2200" i="1">
                        <a:latin typeface="Cambria Math"/>
                        <a:ea typeface="Cambria Math"/>
                      </a:rPr>
                      <m:t>%</m:t>
                    </m:r>
                  </m:oMath>
                </a14:m>
                <a:r>
                  <a:rPr lang="en-US" sz="2200" dirty="0"/>
                  <a:t>. </a:t>
                </a:r>
              </a:p>
              <a:p>
                <a:pPr marL="0" indent="0">
                  <a:buNone/>
                </a:pPr>
                <a:r>
                  <a:rPr lang="en-US" sz="2200" b="1" dirty="0"/>
                  <a:t>Critical value</a:t>
                </a:r>
              </a:p>
              <a:p>
                <a:pPr marL="0" indent="0">
                  <a:buNone/>
                </a:pPr>
                <a:r>
                  <a:rPr lang="en-US" sz="2200" dirty="0"/>
                  <a:t>The value of test statistic which separates the critical region (or rejection) and acceptance region is called the critical value and it depends upon </a:t>
                </a:r>
              </a:p>
              <a:p>
                <a:r>
                  <a:rPr lang="en-US" sz="2200" dirty="0"/>
                  <a:t>Level of significance</a:t>
                </a:r>
              </a:p>
              <a:p>
                <a:r>
                  <a:rPr lang="en-US" sz="2200" dirty="0"/>
                  <a:t>Alternate hypothesis ( whether it is two tailed or single tailed)</a:t>
                </a:r>
              </a:p>
              <a:p>
                <a:pPr marL="0" indent="0">
                  <a:buNone/>
                </a:pPr>
                <a:endParaRPr lang="en-US" sz="2200" b="1" dirty="0"/>
              </a:p>
              <a:p>
                <a:pPr marL="0" indent="0">
                  <a:buNone/>
                </a:pPr>
                <a:r>
                  <a:rPr lang="en-US" sz="2200" dirty="0"/>
                  <a:t> </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333" b="-3948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8C83DCA-A796-46A2-9A8D-F0A9DD63C01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63315B39-DA91-45DF-B473-54D9EAF21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675729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Critical Region or rejection region</a:t>
                </a:r>
                <a:endParaRPr lang="en-US" sz="2200" dirty="0"/>
              </a:p>
              <a:p>
                <a:pPr marL="0" indent="0">
                  <a:buNone/>
                </a:pPr>
                <a:r>
                  <a:rPr lang="en-US" sz="2200" dirty="0"/>
                  <a:t>Critical region is the region in which a sample value is rejected.</a:t>
                </a:r>
              </a:p>
              <a:p>
                <a:pPr marL="0" indent="0">
                  <a:buNone/>
                </a:pPr>
                <a:r>
                  <a:rPr lang="en-US" sz="2200" dirty="0"/>
                  <a:t>Single left tailed test </a:t>
                </a:r>
                <a14:m>
                  <m:oMath xmlns:m="http://schemas.openxmlformats.org/officeDocument/2006/math">
                    <m:r>
                      <a:rPr lang="en-US" sz="2200" i="1" spc="-260">
                        <a:latin typeface="Cambria Math"/>
                        <a:ea typeface="Cambria Math"/>
                      </a:rPr>
                      <m:t>𝛼</m:t>
                    </m:r>
                    <m:r>
                      <a:rPr lang="en-US" sz="2200" i="1" spc="-260">
                        <a:latin typeface="Cambria Math"/>
                        <a:ea typeface="Cambria Math"/>
                      </a:rPr>
                      <m:t>=5%</m:t>
                    </m:r>
                  </m:oMath>
                </a14:m>
                <a:r>
                  <a:rPr lang="en-US" sz="2200" spc="-260" dirty="0"/>
                  <a:t> :</a:t>
                </a:r>
              </a:p>
              <a:p>
                <a:pPr marL="0" indent="0">
                  <a:buNone/>
                </a:pPr>
                <a:endParaRPr lang="en-US" sz="2200" spc="-26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06A6A4C-4D99-4522-BB57-023D7B99441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916" t="39881" r="23698" b="17064"/>
          <a:stretch/>
        </p:blipFill>
        <p:spPr bwMode="auto">
          <a:xfrm>
            <a:off x="914400" y="2743200"/>
            <a:ext cx="5384801" cy="314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DE45A663-6E1A-4B6F-A0E8-3E798B88A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323167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2FB5193-BA13-4288-93C9-9ED83F88DAAC}" type="datetime1">
              <a:rPr lang="en-US" smtClean="0"/>
              <a:t>4/26/2023</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dirty="0"/>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Evaluation </a:t>
            </a:r>
            <a:r>
              <a:rPr kumimoji="0" lang="en-US" sz="2400" b="1" i="0" u="none" strike="noStrike" kern="1200" cap="none" spc="0" normalizeH="0" baseline="0" noProof="0" dirty="0" err="1">
                <a:ln>
                  <a:noFill/>
                </a:ln>
                <a:solidFill>
                  <a:schemeClr val="dk1"/>
                </a:solidFill>
                <a:effectLst/>
                <a:uLnTx/>
                <a:uFillTx/>
                <a:latin typeface="+mn-lt"/>
                <a:ea typeface="+mn-ea"/>
                <a:cs typeface="+mn-cs"/>
              </a:rPr>
              <a:t>Sche</a:t>
            </a:r>
            <a:r>
              <a:rPr lang="en-US" sz="2400" b="1" dirty="0"/>
              <a:t>me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pic>
        <p:nvPicPr>
          <p:cNvPr id="13" name="Picture 12">
            <a:extLst>
              <a:ext uri="{FF2B5EF4-FFF2-40B4-BE49-F238E27FC236}">
                <a16:creationId xmlns:a16="http://schemas.microsoft.com/office/drawing/2014/main" id="{67B7BB02-406A-4D53-904F-785909EE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663"/>
            <a:ext cx="1295400" cy="549276"/>
          </a:xfrm>
          <a:prstGeom prst="rect">
            <a:avLst/>
          </a:prstGeom>
        </p:spPr>
      </p:pic>
      <p:pic>
        <p:nvPicPr>
          <p:cNvPr id="9" name="Content Placeholder 8">
            <a:extLst>
              <a:ext uri="{FF2B5EF4-FFF2-40B4-BE49-F238E27FC236}">
                <a16:creationId xmlns:a16="http://schemas.microsoft.com/office/drawing/2014/main" id="{43994EC5-E66A-465F-B5FE-784B1953C8A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00200" y="838200"/>
            <a:ext cx="6629400" cy="5327650"/>
          </a:xfrm>
        </p:spPr>
      </p:pic>
      <p:sp>
        <p:nvSpPr>
          <p:cNvPr id="15" name="Rectangle 14">
            <a:extLst>
              <a:ext uri="{FF2B5EF4-FFF2-40B4-BE49-F238E27FC236}">
                <a16:creationId xmlns:a16="http://schemas.microsoft.com/office/drawing/2014/main" id="{DE197406-7DEA-43B8-82B3-A93CAC26390D}"/>
              </a:ext>
            </a:extLst>
          </p:cNvPr>
          <p:cNvSpPr/>
          <p:nvPr/>
        </p:nvSpPr>
        <p:spPr>
          <a:xfrm>
            <a:off x="1600200" y="2438400"/>
            <a:ext cx="64674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hi-IN">
              <a:solidFill>
                <a:srgbClr val="FF0000"/>
              </a:solidFill>
            </a:endParaRPr>
          </a:p>
        </p:txBody>
      </p:sp>
    </p:spTree>
    <p:extLst>
      <p:ext uri="{BB962C8B-B14F-4D97-AF65-F5344CB8AC3E}">
        <p14:creationId xmlns:p14="http://schemas.microsoft.com/office/powerpoint/2010/main" val="21337228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5DE589-E52D-4E7A-BEE3-1D9523640FBD}"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770" t="21581" r="20655" b="18421"/>
          <a:stretch/>
        </p:blipFill>
        <p:spPr bwMode="auto">
          <a:xfrm>
            <a:off x="914400" y="1066800"/>
            <a:ext cx="7239000" cy="48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C23EC244-FD3C-4503-A5A9-FEBA3E760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47484473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0DA0DC-BC4A-4340-86A8-3C6578D2CD8E}"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769" t="23112" r="19623" b="18727"/>
          <a:stretch/>
        </p:blipFill>
        <p:spPr bwMode="auto">
          <a:xfrm>
            <a:off x="723900" y="1219200"/>
            <a:ext cx="7886700" cy="518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0A03CBE6-CE05-4E6F-B49B-6DE53437F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25394104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Conclusion</a:t>
                </a:r>
                <a:r>
                  <a:rPr lang="en-US" sz="2200" dirty="0"/>
                  <a:t> </a:t>
                </a:r>
              </a:p>
              <a:p>
                <a:pPr marL="0" indent="0">
                  <a:buNone/>
                </a:pPr>
                <a:r>
                  <a:rPr lang="en-US" sz="2200" dirty="0"/>
                  <a:t>If absolute calculated value of test statistic is less than or equal to its critical value(table value), we accept the null hypothesis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otherwise reject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5BA8497C-A310-4222-B0AB-783B4EE1FAB6}"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9C6E8462-3EF2-4B34-AA0F-198D1CE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745819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Test of hypothesis for large samples and Small samples</a:t>
            </a:r>
          </a:p>
          <a:p>
            <a:pPr marL="0" indent="0">
              <a:buNone/>
            </a:pPr>
            <a:r>
              <a:rPr lang="en-US" sz="2200" u="sng" spc="-5" dirty="0">
                <a:uFill>
                  <a:solidFill>
                    <a:srgbClr val="000000"/>
                  </a:solidFill>
                </a:uFill>
                <a:latin typeface="Times New Roman"/>
                <a:cs typeface="Times New Roman"/>
              </a:rPr>
              <a:t>Difference </a:t>
            </a:r>
            <a:r>
              <a:rPr lang="en-US" sz="2200" u="sng" dirty="0">
                <a:uFill>
                  <a:solidFill>
                    <a:srgbClr val="000000"/>
                  </a:solidFill>
                </a:uFill>
                <a:latin typeface="Times New Roman"/>
                <a:cs typeface="Times New Roman"/>
              </a:rPr>
              <a:t>between Large and </a:t>
            </a:r>
            <a:r>
              <a:rPr lang="en-US" sz="2200" u="sng" spc="-5" dirty="0">
                <a:uFill>
                  <a:solidFill>
                    <a:srgbClr val="000000"/>
                  </a:solidFill>
                </a:uFill>
                <a:latin typeface="Times New Roman"/>
                <a:cs typeface="Times New Roman"/>
              </a:rPr>
              <a:t>Small</a:t>
            </a:r>
            <a:r>
              <a:rPr lang="en-US" sz="2200" u="sng" spc="-90" dirty="0">
                <a:uFill>
                  <a:solidFill>
                    <a:srgbClr val="000000"/>
                  </a:solidFill>
                </a:uFill>
                <a:latin typeface="Times New Roman"/>
                <a:cs typeface="Times New Roman"/>
              </a:rPr>
              <a:t> </a:t>
            </a:r>
            <a:r>
              <a:rPr lang="en-US" sz="2200" u="sng" dirty="0">
                <a:uFill>
                  <a:solidFill>
                    <a:srgbClr val="000000"/>
                  </a:solidFill>
                </a:uFill>
                <a:latin typeface="Times New Roman"/>
                <a:cs typeface="Times New Roman"/>
              </a:rPr>
              <a:t>sample</a:t>
            </a: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071772CA-CA07-4F8E-A583-D6B408BB9A8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2057400"/>
            <a:ext cx="8156575"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43B1A5D0-1536-4272-B483-76D33D38E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4209647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a:buFont typeface="Wingdings" pitchFamily="2" charset="2"/>
                  <a:buChar char="v"/>
                </a:pPr>
                <a:r>
                  <a:rPr lang="en-US" sz="2200" b="1" dirty="0"/>
                  <a:t>Test of hypothesis for large samples(n&gt;30)</a:t>
                </a:r>
              </a:p>
              <a:p>
                <a:pPr marL="0" indent="0">
                  <a:buNone/>
                </a:pPr>
                <a:r>
                  <a:rPr lang="en-US" sz="2200" dirty="0"/>
                  <a:t>The following are the some important applications of test of hypothesis in case of large samples-</a:t>
                </a:r>
              </a:p>
              <a:p>
                <a:r>
                  <a:rPr lang="en-US" sz="2200" dirty="0"/>
                  <a:t>Test of hypothesis about population mean</a:t>
                </a:r>
              </a:p>
              <a:p>
                <a:r>
                  <a:rPr lang="en-US" sz="2200" dirty="0"/>
                  <a:t>Test of hypothesis about difference between two population mean</a:t>
                </a:r>
              </a:p>
              <a:p>
                <a:pPr marL="0" indent="0">
                  <a:buNone/>
                </a:pPr>
                <a:r>
                  <a:rPr lang="en-US" sz="2200" b="1" dirty="0"/>
                  <a:t>Test of hypothesis about population mean</a:t>
                </a:r>
              </a:p>
              <a:p>
                <a:pPr marL="0" indent="0">
                  <a:buNone/>
                </a:pPr>
                <a:r>
                  <a:rPr lang="en-US" sz="2200" dirty="0"/>
                  <a:t>let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oMath>
                </a14:m>
                <a:r>
                  <a:rPr lang="en-US" sz="2200" dirty="0"/>
                  <a:t> be the mean of a large random sample of size n drawn from a normal population with mean </a:t>
                </a:r>
                <a14:m>
                  <m:oMath xmlns:m="http://schemas.openxmlformats.org/officeDocument/2006/math">
                    <m:r>
                      <a:rPr lang="en-US" sz="2200" i="1">
                        <a:latin typeface="Cambria Math"/>
                        <a:ea typeface="Cambria Math"/>
                      </a:rPr>
                      <m:t>𝜇</m:t>
                    </m:r>
                  </m:oMath>
                </a14:m>
                <a:r>
                  <a:rPr lang="en-US" sz="2200" dirty="0"/>
                  <a:t> and S.D. </a:t>
                </a:r>
                <a14:m>
                  <m:oMath xmlns:m="http://schemas.openxmlformats.org/officeDocument/2006/math">
                    <m:r>
                      <a:rPr lang="en-US" sz="2200" i="1">
                        <a:latin typeface="Cambria Math"/>
                        <a:ea typeface="Cambria Math"/>
                      </a:rPr>
                      <m:t>𝜎</m:t>
                    </m:r>
                  </m:oMath>
                </a14:m>
                <a:r>
                  <a:rPr lang="en-US" sz="2200" dirty="0"/>
                  <a:t>. To test the hypothesis that population mean </a:t>
                </a:r>
                <a14:m>
                  <m:oMath xmlns:m="http://schemas.openxmlformats.org/officeDocument/2006/math">
                    <m:r>
                      <a:rPr lang="en-US" sz="2200" i="1">
                        <a:latin typeface="Cambria Math"/>
                        <a:ea typeface="Cambria Math"/>
                      </a:rPr>
                      <m:t>𝜇</m:t>
                    </m:r>
                  </m:oMath>
                </a14:m>
                <a:r>
                  <a:rPr lang="en-US" sz="2200" dirty="0"/>
                  <a:t> has a specified value the test statistics to be used is given by </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den>
                      </m:f>
                    </m:oMath>
                  </m:oMathPara>
                </a14:m>
                <a:br>
                  <a:rPr lang="en-US" sz="2200" dirty="0"/>
                </a:br>
                <a:endParaRPr lang="en-US" sz="2200" dirty="0"/>
              </a:p>
              <a:p>
                <a:pPr marL="0" indent="0">
                  <a:buNone/>
                </a:pPr>
                <a:r>
                  <a:rPr lang="en-US" sz="2200" dirty="0"/>
                  <a:t>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407" b="-278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1D242B4-0892-4A9B-8788-776017263FC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42505CF3-3A66-4876-84D3-C9E8A90C1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141686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For large sample </a:t>
                </a:r>
                <a14:m>
                  <m:oMath xmlns:m="http://schemas.openxmlformats.org/officeDocument/2006/math">
                    <m:r>
                      <a:rPr lang="en-US" sz="2200" i="1">
                        <a:latin typeface="Cambria Math"/>
                        <a:ea typeface="Cambria Math"/>
                      </a:rPr>
                      <m:t>𝜎</m:t>
                    </m:r>
                    <m:r>
                      <a:rPr lang="en-US" sz="2200" i="1">
                        <a:latin typeface="Cambria Math"/>
                        <a:ea typeface="Cambria Math"/>
                      </a:rPr>
                      <m:t>≅</m:t>
                    </m:r>
                    <m:r>
                      <a:rPr lang="en-US" sz="2200" i="1">
                        <a:latin typeface="Cambria Math"/>
                        <a:ea typeface="Cambria Math"/>
                      </a:rPr>
                      <m:t>𝑠</m:t>
                    </m:r>
                  </m:oMath>
                </a14:m>
                <a:endParaRPr lang="en-US" sz="2200" dirty="0">
                  <a:ea typeface="Cambria Math"/>
                </a:endParaRPr>
              </a:p>
              <a:p>
                <a:pPr marL="0" indent="0">
                  <a:buNone/>
                </a:pPr>
                <a:endParaRPr lang="en-US" sz="2200" dirty="0">
                  <a:ea typeface="Cambria Math"/>
                </a:endParaRPr>
              </a:p>
              <a:p>
                <a:pPr marL="0" indent="0">
                  <a:buNone/>
                </a:pPr>
                <a:endParaRPr lang="en-US" sz="2200" dirty="0">
                  <a:ea typeface="Cambria Math"/>
                </a:endParaRPr>
              </a:p>
              <a:p>
                <a:pPr marL="0" indent="0">
                  <a:buNone/>
                </a:pPr>
                <a:endParaRPr lang="en-US" sz="2200" dirty="0">
                  <a:ea typeface="Cambria Math"/>
                </a:endParaRPr>
              </a:p>
              <a:p>
                <a:pPr marL="0" indent="0">
                  <a:buNone/>
                </a:pPr>
                <a:endParaRPr lang="en-US" sz="2200" dirty="0">
                  <a:ea typeface="Cambria Math"/>
                </a:endParaRPr>
              </a:p>
              <a:p>
                <a:pPr marL="0" indent="0">
                  <a:buNone/>
                </a:pPr>
                <a:endParaRPr lang="en-US" sz="2200" dirty="0">
                  <a:ea typeface="Cambria Math"/>
                </a:endParaRPr>
              </a:p>
              <a:p>
                <a:pPr marL="0" indent="0">
                  <a:buNone/>
                </a:pPr>
                <a:endParaRPr lang="en-US" sz="2200" dirty="0">
                  <a:ea typeface="Cambria Math"/>
                </a:endParaRPr>
              </a:p>
              <a:p>
                <a:pPr marL="0" indent="0">
                  <a:buNone/>
                </a:pPr>
                <a:endParaRPr lang="en-US" sz="2200" dirty="0"/>
              </a:p>
              <a:p>
                <a:pPr marL="0" indent="0">
                  <a:buNone/>
                </a:pPr>
                <a:endParaRPr lang="en-US" sz="2200" dirty="0">
                  <a:ea typeface="Cambria Math"/>
                </a:endParaRPr>
              </a:p>
              <a:p>
                <a:pPr marL="0" indent="0">
                  <a:buNone/>
                </a:pPr>
                <a:endParaRPr lang="en-US" sz="2200" dirty="0">
                  <a:ea typeface="Cambria Math"/>
                </a:endParaRPr>
              </a:p>
              <a:p>
                <a:pPr marL="0" indent="0">
                  <a:buNone/>
                </a:pPr>
                <a:endParaRPr lang="en-US" sz="2200" dirty="0"/>
              </a:p>
              <a:p>
                <a:pPr marL="0" indent="0">
                  <a:buNone/>
                </a:pPr>
                <a:endParaRPr lang="en-US" sz="2200" dirty="0">
                  <a:ea typeface="Cambria Math"/>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54F4E2BD-190B-4187-ACFF-903E2652779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8156575"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54B1B69C-BF37-4728-89A5-08065D9CE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873712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92500" lnSpcReduction="20000"/>
              </a:bodyPr>
              <a:lstStyle/>
              <a:p>
                <a:pPr marL="0" indent="0">
                  <a:buNone/>
                </a:pPr>
                <a:r>
                  <a:rPr lang="en-US" sz="2200" b="1" dirty="0"/>
                  <a:t>Example</a:t>
                </a:r>
                <a:r>
                  <a:rPr lang="en-US" sz="2200" dirty="0"/>
                  <a:t>-1: A random sample of 900 members has a mean 3.4 cm. Can it be reasonably regarded as a sample from a large population of mean 3.2 cm and S.D. 2.3 cm?(Test at 5% level of significance)</a:t>
                </a:r>
              </a:p>
              <a:p>
                <a:pPr marL="0" indent="0">
                  <a:buNone/>
                </a:pPr>
                <a:endParaRPr lang="en-US" sz="2200" b="1" dirty="0"/>
              </a:p>
              <a:p>
                <a:pPr marL="0" indent="0">
                  <a:buNone/>
                </a:pPr>
                <a:r>
                  <a:rPr lang="en-US" sz="2200" b="1" dirty="0"/>
                  <a:t>Sol:</a:t>
                </a:r>
                <a:r>
                  <a:rPr lang="en-US" sz="2200" dirty="0"/>
                  <a:t> Given </a:t>
                </a:r>
                <a14:m>
                  <m:oMath xmlns:m="http://schemas.openxmlformats.org/officeDocument/2006/math">
                    <m:r>
                      <a:rPr lang="en-US" sz="2200" i="1">
                        <a:latin typeface="Cambria Math"/>
                      </a:rPr>
                      <m:t>𝑛</m:t>
                    </m:r>
                    <m:r>
                      <a:rPr lang="en-US" sz="2200" i="1">
                        <a:latin typeface="Cambria Math"/>
                      </a:rPr>
                      <m:t>=900, </m:t>
                    </m:r>
                    <m:r>
                      <a:rPr lang="en-US" sz="2200" i="1">
                        <a:latin typeface="Cambria Math"/>
                        <a:ea typeface="Cambria Math"/>
                      </a:rPr>
                      <m:t>𝜇</m:t>
                    </m:r>
                    <m:r>
                      <a:rPr lang="en-US" sz="2200" i="1">
                        <a:latin typeface="Cambria Math"/>
                        <a:ea typeface="Cambria Math"/>
                      </a:rPr>
                      <m:t>=3.2, </m:t>
                    </m:r>
                    <m:r>
                      <a:rPr lang="en-US" sz="2200" i="1">
                        <a:latin typeface="Cambria Math"/>
                        <a:ea typeface="Cambria Math"/>
                      </a:rPr>
                      <m:t>𝜎</m:t>
                    </m:r>
                    <m:r>
                      <a:rPr lang="en-US" sz="2200" i="1">
                        <a:latin typeface="Cambria Math"/>
                        <a:ea typeface="Cambria Math"/>
                      </a:rPr>
                      <m:t>=2.3,</m:t>
                    </m:r>
                    <m:acc>
                      <m:accPr>
                        <m:chr m:val="̅"/>
                        <m:ctrlPr>
                          <a:rPr lang="en-US" sz="2200" i="1">
                            <a:latin typeface="Cambria Math" panose="02040503050406030204" pitchFamily="18" charset="0"/>
                            <a:ea typeface="Cambria Math"/>
                          </a:rPr>
                        </m:ctrlPr>
                      </m:accPr>
                      <m:e>
                        <m:r>
                          <a:rPr lang="en-US" sz="2200" i="1">
                            <a:latin typeface="Cambria Math"/>
                            <a:ea typeface="Cambria Math"/>
                          </a:rPr>
                          <m:t>𝑥</m:t>
                        </m:r>
                      </m:e>
                    </m:acc>
                    <m:r>
                      <a:rPr lang="en-US" sz="2200" i="1">
                        <a:latin typeface="Cambria Math"/>
                      </a:rPr>
                      <m:t>=3.4</m:t>
                    </m:r>
                  </m:oMath>
                </a14:m>
                <a:r>
                  <a:rPr lang="en-US" sz="2200" dirty="0"/>
                  <a:t> </a:t>
                </a:r>
                <a:endParaRPr lang="en-US" sz="2200" b="1"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r>
                        <a:rPr lang="en-US" sz="2200" i="1">
                          <a:latin typeface="Cambria Math"/>
                          <a:ea typeface="Cambria Math"/>
                        </a:rPr>
                        <m:t>𝜇</m:t>
                      </m:r>
                      <m:r>
                        <a:rPr lang="en-US" sz="2200" i="1">
                          <a:latin typeface="Cambria Math"/>
                          <a:ea typeface="Cambria Math"/>
                        </a:rPr>
                        <m:t>=3.2</m:t>
                      </m:r>
                    </m:oMath>
                  </m:oMathPara>
                </a14:m>
                <a:endParaRPr lang="en-US" sz="2200" dirty="0">
                  <a:ea typeface="Cambria Math"/>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r>
                      <a:rPr lang="en-US" sz="2200" i="1">
                        <a:latin typeface="Cambria Math"/>
                        <a:ea typeface="Cambria Math"/>
                      </a:rPr>
                      <m:t>𝜇</m:t>
                    </m:r>
                    <m:r>
                      <a:rPr lang="en-US" sz="2200" i="1">
                        <a:latin typeface="Cambria Math"/>
                        <a:ea typeface="Cambria Math"/>
                      </a:rPr>
                      <m:t>≠3.2 </m:t>
                    </m:r>
                  </m:oMath>
                </a14:m>
                <a:r>
                  <a:rPr lang="en-US" sz="2200" dirty="0">
                    <a:ea typeface="Cambria Math"/>
                  </a:rPr>
                  <a:t>(Two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endParaRPr>
              </a:p>
              <a:p>
                <a:pPr marL="0" indent="0">
                  <a:buNone/>
                </a:pPr>
                <a14:m>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den>
                    </m:f>
                  </m:oMath>
                </a14:m>
                <a:r>
                  <a:rPr lang="en-US" sz="2200" dirty="0"/>
                  <a:t> =0.261</a:t>
                </a:r>
              </a:p>
              <a:p>
                <a:pPr marL="0" indent="0">
                  <a:buNone/>
                </a:pPr>
                <a:r>
                  <a:rPr lang="en-US" sz="2200" dirty="0"/>
                  <a:t>Table value </a:t>
                </a:r>
                <a14:m>
                  <m:oMath xmlns:m="http://schemas.openxmlformats.org/officeDocument/2006/math">
                    <m:r>
                      <a:rPr lang="en-US" sz="2200" i="1">
                        <a:latin typeface="Cambria Math"/>
                      </a:rPr>
                      <m:t>𝑍</m:t>
                    </m:r>
                    <m:r>
                      <a:rPr lang="en-US" sz="2200" i="1">
                        <a:latin typeface="Cambria Math"/>
                      </a:rPr>
                      <m:t>=1.96</m:t>
                    </m:r>
                  </m:oMath>
                </a14:m>
                <a:endParaRPr lang="en-US" sz="2200" dirty="0"/>
              </a:p>
              <a:p>
                <a:pPr marL="0" indent="0">
                  <a:buNone/>
                </a:pPr>
                <a:r>
                  <a:rPr lang="en-US" sz="2200" dirty="0"/>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𝑍</m:t>
                            </m:r>
                          </m:e>
                        </m:d>
                      </m:e>
                      <m:sub>
                        <m:r>
                          <a:rPr lang="en-US" sz="2200" i="1">
                            <a:latin typeface="Cambria Math"/>
                          </a:rPr>
                          <m:t>𝑐𝑎𝑙</m:t>
                        </m:r>
                      </m:sub>
                    </m:sSub>
                    <m:r>
                      <a:rPr lang="en-US" sz="2200" i="1">
                        <a:latin typeface="Cambria Math"/>
                      </a:rPr>
                      <m:t>&lt;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p>
              <a:p>
                <a:pPr marL="0" indent="0">
                  <a:buNone/>
                </a:pPr>
                <a:r>
                  <a:rPr lang="en-US" sz="2200" dirty="0"/>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is accepted.</a:t>
                </a:r>
              </a:p>
              <a:p>
                <a:pPr marL="0" indent="0">
                  <a:buNone/>
                </a:pPr>
                <a:r>
                  <a:rPr lang="en-US" sz="2200" dirty="0" err="1"/>
                  <a:t>i.e</a:t>
                </a:r>
                <a:r>
                  <a:rPr lang="en-US" sz="2200" dirty="0"/>
                  <a:t> sample comes out from population</a:t>
                </a:r>
              </a:p>
              <a:p>
                <a:pPr marL="0" indent="0">
                  <a:buNone/>
                </a:pPr>
                <a:r>
                  <a:rPr lang="en-US" sz="2200" dirty="0"/>
                  <a:t>  </a:t>
                </a:r>
                <a:endParaRPr lang="en-US" sz="2200" b="1"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815" t="-2022" r="-444"/>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4C0D517B-C9D7-4AE9-A3B7-09D33CF4844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979C67E4-F396-466D-AAF2-3D94F1134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128556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1000"/>
                                        <p:tgtEl>
                                          <p:spTgt spid="3">
                                            <p:txEl>
                                              <p:pRg st="10" end="10"/>
                                            </p:txEl>
                                          </p:spTgt>
                                        </p:tgtEl>
                                      </p:cBhvr>
                                    </p:animEffect>
                                    <p:anim calcmode="lin" valueType="num">
                                      <p:cBhvr>
                                        <p:cTn id="7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Effect transition="in" filter="fade">
                                      <p:cBhvr>
                                        <p:cTn id="77" dur="1000"/>
                                        <p:tgtEl>
                                          <p:spTgt spid="3">
                                            <p:txEl>
                                              <p:pRg st="11" end="11"/>
                                            </p:txEl>
                                          </p:spTgt>
                                        </p:tgtEl>
                                      </p:cBhvr>
                                    </p:animEffect>
                                    <p:anim calcmode="lin" valueType="num">
                                      <p:cBhvr>
                                        <p:cTn id="78"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Example-2:</a:t>
            </a:r>
            <a:r>
              <a:rPr lang="en-US" sz="2200" dirty="0"/>
              <a:t> An insurance agent has claimed that the avg. age of policy holders who insure through him is less then the avg. age of all agents which is 30.5 yrs.</a:t>
            </a:r>
          </a:p>
          <a:p>
            <a:pPr marL="0" indent="0">
              <a:buNone/>
            </a:pPr>
            <a:r>
              <a:rPr lang="en-US" sz="2200" dirty="0"/>
              <a:t>A random sample of 100 policy holders who had insured through him gave the following age distribution-</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Calculate arithmetic mean and standard deviation(S.D.) of this distribution and test his claim at 5% level of significance.</a:t>
            </a:r>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F8738E81-567D-448C-B298-9E6D05C8ACBE}"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276600"/>
            <a:ext cx="655955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E0A6391A-AECE-4471-9267-3551E1BFC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356891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92500" lnSpcReduction="20000"/>
              </a:bodyPr>
              <a:lstStyle/>
              <a:p>
                <a:pPr marL="0" indent="0">
                  <a:buNone/>
                </a:pPr>
                <a:r>
                  <a:rPr lang="en-US" sz="2400" dirty="0"/>
                  <a:t>Sol:</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latin typeface="Cambria Math"/>
                </a:endParaRPr>
              </a:p>
              <a:p>
                <a:pPr marL="0" indent="0">
                  <a:buNone/>
                </a:pPr>
                <a:endParaRPr lang="en-US" sz="2400" i="1" dirty="0">
                  <a:latin typeface="Cambria Math"/>
                </a:endParaRPr>
              </a:p>
              <a:p>
                <a:pPr marL="0" indent="0">
                  <a:buNone/>
                </a:pPr>
                <a:endParaRPr lang="en-US" sz="2400" i="1" dirty="0">
                  <a:latin typeface="Cambria Math"/>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a:rPr>
                            <m:t>𝑥</m:t>
                          </m:r>
                        </m:e>
                      </m:acc>
                      <m:r>
                        <a:rPr lang="en-US" sz="2400" i="1">
                          <a:latin typeface="Cambria Math"/>
                        </a:rPr>
                        <m:t>=</m:t>
                      </m:r>
                      <m:f>
                        <m:fPr>
                          <m:ctrlPr>
                            <a:rPr lang="en-US" sz="2400" i="1">
                              <a:latin typeface="Cambria Math" panose="02040503050406030204" pitchFamily="18" charset="0"/>
                            </a:rPr>
                          </m:ctrlPr>
                        </m:fPr>
                        <m:num>
                          <m:nary>
                            <m:naryPr>
                              <m:chr m:val="∑"/>
                              <m:subHide m:val="on"/>
                              <m:supHide m:val="on"/>
                              <m:ctrlPr>
                                <a:rPr lang="en-US" sz="2400" i="1">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𝑖</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e>
                          </m:nary>
                        </m:num>
                        <m:den>
                          <m:r>
                            <a:rPr lang="en-US" sz="2400" i="1">
                              <a:latin typeface="Cambria Math"/>
                            </a:rPr>
                            <m:t>𝑁</m:t>
                          </m:r>
                        </m:den>
                      </m:f>
                      <m:r>
                        <a:rPr lang="en-US" sz="2400" i="1">
                          <a:latin typeface="Cambria Math"/>
                        </a:rPr>
                        <m:t>=</m:t>
                      </m:r>
                      <m:f>
                        <m:fPr>
                          <m:ctrlPr>
                            <a:rPr lang="en-US" sz="2400" i="1">
                              <a:latin typeface="Cambria Math" panose="02040503050406030204" pitchFamily="18" charset="0"/>
                            </a:rPr>
                          </m:ctrlPr>
                        </m:fPr>
                        <m:num>
                          <m:r>
                            <a:rPr lang="en-US" sz="2400" i="1">
                              <a:latin typeface="Cambria Math"/>
                            </a:rPr>
                            <m:t>2880</m:t>
                          </m:r>
                        </m:num>
                        <m:den>
                          <m:r>
                            <a:rPr lang="en-US" sz="2400" i="1">
                              <a:latin typeface="Cambria Math"/>
                            </a:rPr>
                            <m:t>100</m:t>
                          </m:r>
                        </m:den>
                      </m:f>
                      <m:r>
                        <a:rPr lang="en-US" sz="2400" i="1">
                          <a:latin typeface="Cambria Math"/>
                        </a:rPr>
                        <m:t>=28.8</m:t>
                      </m:r>
                      <m:r>
                        <a:rPr lang="en-IN" sz="2400" b="0" i="1" smtClean="0">
                          <a:latin typeface="Cambria Math" panose="02040503050406030204" pitchFamily="18" charset="0"/>
                        </a:rPr>
                        <m:t>;  </m:t>
                      </m:r>
                      <m:r>
                        <a:rPr lang="en-US" sz="2400" i="1">
                          <a:latin typeface="Cambria Math"/>
                        </a:rPr>
                        <m:t>𝑠</m:t>
                      </m:r>
                      <m:r>
                        <a:rPr lang="en-US" sz="2400" i="1">
                          <a:latin typeface="Cambria Math"/>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nary>
                                <m:naryPr>
                                  <m:chr m:val="∑"/>
                                  <m:subHide m:val="on"/>
                                  <m:supHide m:val="on"/>
                                  <m:ctrlPr>
                                    <a:rPr lang="en-US" sz="2400" i="1">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𝑖</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acc>
                                            <m:accPr>
                                              <m:chr m:val="̅"/>
                                              <m:ctrlPr>
                                                <a:rPr lang="en-US" sz="2400" i="1">
                                                  <a:latin typeface="Cambria Math" panose="02040503050406030204" pitchFamily="18" charset="0"/>
                                                </a:rPr>
                                              </m:ctrlPr>
                                            </m:accPr>
                                            <m:e>
                                              <m:r>
                                                <a:rPr lang="en-US" sz="2400" i="1">
                                                  <a:latin typeface="Cambria Math"/>
                                                </a:rPr>
                                                <m:t>𝑥</m:t>
                                              </m:r>
                                            </m:e>
                                          </m:acc>
                                        </m:e>
                                      </m:d>
                                    </m:e>
                                    <m:sup>
                                      <m:r>
                                        <a:rPr lang="en-US" sz="2400" i="1">
                                          <a:latin typeface="Cambria Math"/>
                                        </a:rPr>
                                        <m:t>2</m:t>
                                      </m:r>
                                    </m:sup>
                                  </m:sSup>
                                </m:e>
                              </m:nary>
                            </m:num>
                            <m:den>
                              <m:r>
                                <a:rPr lang="en-US" sz="2400" i="1">
                                  <a:latin typeface="Cambria Math"/>
                                </a:rPr>
                                <m:t>𝑁</m:t>
                              </m:r>
                            </m:den>
                          </m:f>
                        </m:e>
                      </m:rad>
                      <m:r>
                        <a:rPr lang="en-US" sz="2400" i="1">
                          <a:latin typeface="Cambria Math"/>
                        </a:rPr>
                        <m:t>=6.352</m:t>
                      </m:r>
                    </m:oMath>
                  </m:oMathPara>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24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9D076C6-AB1B-4E58-8418-40F0B3B6575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152" y="1219200"/>
            <a:ext cx="6102350"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57640C8C-5F98-4E6C-93F5-158BB4C18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566829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animEffect transition="in" filter="fade">
                                      <p:cBhvr>
                                        <p:cTn id="14" dur="1000"/>
                                        <p:tgtEl>
                                          <p:spTgt spid="3">
                                            <p:txEl>
                                              <p:pRg st="10" end="10"/>
                                            </p:txEl>
                                          </p:spTgt>
                                        </p:tgtEl>
                                      </p:cBhvr>
                                    </p:animEffect>
                                    <p:anim calcmode="lin" valueType="num">
                                      <p:cBhvr>
                                        <p:cTn id="1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r>
                        <a:rPr lang="en-US" sz="2200" i="1">
                          <a:latin typeface="Cambria Math"/>
                          <a:ea typeface="Cambria Math"/>
                        </a:rPr>
                        <m:t>𝜇</m:t>
                      </m:r>
                      <m:r>
                        <a:rPr lang="en-US" sz="2200" i="1">
                          <a:latin typeface="Cambria Math"/>
                          <a:ea typeface="Cambria Math"/>
                        </a:rPr>
                        <m:t>=30.5</m:t>
                      </m:r>
                    </m:oMath>
                  </m:oMathPara>
                </a14:m>
                <a:endParaRPr lang="en-US" sz="2200" dirty="0">
                  <a:ea typeface="Cambria Math"/>
                </a:endParaRPr>
              </a:p>
              <a:p>
                <a:pPr marL="0" indent="0">
                  <a:buNone/>
                </a:pP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𝐻</m:t>
                        </m:r>
                      </m:e>
                      <m:sub>
                        <m:r>
                          <a:rPr lang="en-US" sz="2200" i="1">
                            <a:latin typeface="Cambria Math"/>
                            <a:ea typeface="Cambria Math"/>
                          </a:rPr>
                          <m:t>1</m:t>
                        </m:r>
                      </m:sub>
                    </m:sSub>
                    <m:r>
                      <a:rPr lang="en-US" sz="2200" i="1">
                        <a:latin typeface="Cambria Math"/>
                        <a:ea typeface="Cambria Math"/>
                      </a:rPr>
                      <m:t>: </m:t>
                    </m:r>
                    <m:r>
                      <a:rPr lang="en-US" sz="2200" i="1">
                        <a:latin typeface="Cambria Math"/>
                        <a:ea typeface="Cambria Math"/>
                      </a:rPr>
                      <m:t>𝜇</m:t>
                    </m:r>
                    <m:r>
                      <a:rPr lang="en-US" sz="2200" i="1">
                        <a:latin typeface="Cambria Math"/>
                        <a:ea typeface="Cambria Math"/>
                      </a:rPr>
                      <m:t>&lt;30.5</m:t>
                    </m:r>
                  </m:oMath>
                </a14:m>
                <a:r>
                  <a:rPr lang="en-US" sz="2200" dirty="0">
                    <a:ea typeface="Cambria Math"/>
                  </a:rPr>
                  <a:t> (Single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endParaRP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den>
                      </m:f>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rPr>
                                <m:t>𝑠</m:t>
                              </m:r>
                            </m:num>
                            <m:den>
                              <m:rad>
                                <m:radPr>
                                  <m:degHide m:val="on"/>
                                  <m:ctrlPr>
                                    <a:rPr lang="en-US" sz="2200" i="1">
                                      <a:latin typeface="Cambria Math" panose="02040503050406030204" pitchFamily="18" charset="0"/>
                                    </a:rPr>
                                  </m:ctrlPr>
                                </m:radPr>
                                <m:deg/>
                                <m:e>
                                  <m:r>
                                    <a:rPr lang="en-US" sz="2200" i="1">
                                      <a:latin typeface="Cambria Math"/>
                                    </a:rPr>
                                    <m:t>𝑛</m:t>
                                  </m:r>
                                </m:e>
                              </m:rad>
                            </m:den>
                          </m:f>
                        </m:den>
                      </m:f>
                      <m:r>
                        <a:rPr lang="en-US" sz="2200" i="1">
                          <a:latin typeface="Cambria Math"/>
                        </a:rPr>
                        <m:t>=</m:t>
                      </m:r>
                      <m:r>
                        <m:rPr>
                          <m:nor/>
                        </m:rPr>
                        <a:rPr lang="en-US" sz="2200" dirty="0"/>
                        <m:t>=−2.681</m:t>
                      </m:r>
                    </m:oMath>
                  </m:oMathPara>
                </a14:m>
                <a:endParaRPr lang="en-US" sz="2200" dirty="0"/>
              </a:p>
              <a:p>
                <a:pPr marL="0" indent="0">
                  <a:buNone/>
                </a:pPr>
                <a:r>
                  <a:rPr lang="en-US" sz="2200" dirty="0"/>
                  <a:t>Table value:</a:t>
                </a:r>
                <a14:m>
                  <m:oMath xmlns:m="http://schemas.openxmlformats.org/officeDocument/2006/math">
                    <m:r>
                      <a:rPr lang="en-US" sz="2200" i="1">
                        <a:latin typeface="Cambria Math"/>
                      </a:rPr>
                      <m:t>𝑍</m:t>
                    </m:r>
                    <m:r>
                      <a:rPr lang="en-US" sz="2200" i="1">
                        <a:latin typeface="Cambria Math"/>
                      </a:rPr>
                      <m:t>=1.64</m:t>
                    </m:r>
                  </m:oMath>
                </a14:m>
                <a:endParaRPr lang="en-US" sz="2200" dirty="0"/>
              </a:p>
              <a:p>
                <a:pPr marL="0" indent="0">
                  <a:buNone/>
                </a:pPr>
                <a:r>
                  <a:rPr lang="en-US" sz="2200" dirty="0"/>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𝑍</m:t>
                            </m:r>
                          </m:e>
                        </m:d>
                      </m:e>
                      <m:sub>
                        <m:r>
                          <a:rPr lang="en-US" sz="2200" i="1">
                            <a:latin typeface="Cambria Math"/>
                          </a:rPr>
                          <m:t>𝑐𝑎𝑙</m:t>
                        </m:r>
                      </m:sub>
                    </m:sSub>
                    <m:r>
                      <a:rPr lang="en-US" sz="2200" i="1">
                        <a:latin typeface="Cambria Math"/>
                      </a:rPr>
                      <m:t>&gt;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p>
              <a:p>
                <a:pPr marL="0" indent="0">
                  <a:buNone/>
                </a:pPr>
                <a:r>
                  <a:rPr lang="en-US" sz="2200" dirty="0"/>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is rejected.</a:t>
                </a:r>
              </a:p>
              <a:p>
                <a:pPr marL="0" indent="0">
                  <a:buNone/>
                </a:pPr>
                <a:r>
                  <a:rPr lang="en-US" sz="2200" dirty="0"/>
                  <a:t>His claim is right.</a:t>
                </a:r>
              </a:p>
              <a:p>
                <a:pPr marL="0" indent="0">
                  <a:buNone/>
                </a:pPr>
                <a:endParaRPr lang="en-US" sz="2200" dirty="0"/>
              </a:p>
              <a:p>
                <a:pPr marL="0" indent="0">
                  <a:buNone/>
                </a:pPr>
                <a:endParaRPr lang="en-US" sz="2200" dirty="0">
                  <a:ea typeface="Cambria Math"/>
                </a:endParaRPr>
              </a:p>
              <a:p>
                <a:pPr marL="0" indent="0">
                  <a:buNone/>
                </a:pPr>
                <a:endParaRPr lang="en-US" sz="2200" dirty="0">
                  <a:ea typeface="Cambria Math"/>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234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2CEDBD2-310E-4F06-A1AA-504AF348060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4C84F5A4-13CB-4736-8B3D-BE64A1C2D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424590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A0440E0-FD84-487C-B80F-E611099BCDC8}" type="datetime1">
              <a:rPr lang="en-US" smtClean="0"/>
              <a:t>4/26/2023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2" name="Content Placeholder 1"/>
          <p:cNvSpPr>
            <a:spLocks noGrp="1"/>
          </p:cNvSpPr>
          <p:nvPr>
            <p:ph idx="1"/>
          </p:nvPr>
        </p:nvSpPr>
        <p:spPr>
          <a:xfrm>
            <a:off x="457200" y="1219200"/>
            <a:ext cx="8229600" cy="4525963"/>
          </a:xfrm>
        </p:spPr>
        <p:txBody>
          <a:bodyPr>
            <a:normAutofit/>
          </a:bodyPr>
          <a:lstStyle/>
          <a:p>
            <a:pPr marL="0" indent="0" algn="just">
              <a:buNone/>
            </a:pPr>
            <a:r>
              <a:rPr lang="en-US" sz="2000" b="1" dirty="0">
                <a:latin typeface="Times New Roman" pitchFamily="18" charset="0"/>
                <a:ea typeface="Times New Roman" pitchFamily="18" charset="0"/>
                <a:cs typeface="Times New Roman" pitchFamily="18" charset="0"/>
              </a:rPr>
              <a:t>Unit-I (</a:t>
            </a:r>
            <a:r>
              <a:rPr lang="en-US" sz="2000" b="1" dirty="0">
                <a:latin typeface="Times New Roman" pitchFamily="18" charset="0"/>
                <a:ea typeface="Calibri" panose="020F0502020204030204" pitchFamily="34" charset="0"/>
                <a:cs typeface="Times New Roman" pitchFamily="18" charset="0"/>
              </a:rPr>
              <a:t>Statistical Techniques-I)</a:t>
            </a:r>
            <a:endParaRPr lang="en-US" sz="2000" b="1" dirty="0">
              <a:latin typeface="Times New Roman" pitchFamily="18" charset="0"/>
              <a:ea typeface="Times New Roman" panose="02020603050405020304" pitchFamily="18" charset="0"/>
              <a:cs typeface="Times New Roman" pitchFamily="18" charset="0"/>
            </a:endParaRPr>
          </a:p>
          <a:p>
            <a:pPr marL="0" indent="0" algn="just">
              <a:buNone/>
            </a:pPr>
            <a:r>
              <a:rPr lang="en-US" sz="2000" dirty="0">
                <a:latin typeface="Times New Roman" pitchFamily="18" charset="0"/>
                <a:ea typeface="Calibri" panose="020F0502020204030204" pitchFamily="34" charset="0"/>
                <a:cs typeface="Times New Roman" pitchFamily="18" charset="0"/>
              </a:rPr>
              <a:t>Introduction: Measures of central tendency: Mean, Median, Mode, Moment, Skewness, Kurtosis, Curve Fitting ,Method of least squares, Fitting of straight lines, Fitting of second degree parabola, Exponential curves ,Correlation and Rank correlation, Linear regression, nonlinear regression and multiple linear regression</a:t>
            </a:r>
          </a:p>
          <a:p>
            <a:pPr marL="0" indent="0" algn="just">
              <a:buNone/>
            </a:pPr>
            <a:r>
              <a:rPr lang="en-US" sz="2000" b="1" dirty="0">
                <a:latin typeface="Times New Roman" pitchFamily="18" charset="0"/>
                <a:ea typeface="Times New Roman" panose="02020603050405020304" pitchFamily="18" charset="0"/>
                <a:cs typeface="Times New Roman" pitchFamily="18" charset="0"/>
              </a:rPr>
              <a:t>Unit-II (</a:t>
            </a:r>
            <a:r>
              <a:rPr lang="en-US" sz="2000" b="1" dirty="0">
                <a:latin typeface="Times New Roman" pitchFamily="18" charset="0"/>
                <a:ea typeface="Calibri" panose="020F0502020204030204" pitchFamily="34" charset="0"/>
                <a:cs typeface="Times New Roman" pitchFamily="18" charset="0"/>
              </a:rPr>
              <a:t>Statistical Techniques-II)</a:t>
            </a:r>
          </a:p>
          <a:p>
            <a:pPr marL="0" indent="0" algn="just">
              <a:buNone/>
            </a:pPr>
            <a:r>
              <a:rPr lang="en-US" sz="2000" dirty="0">
                <a:latin typeface="Times New Roman" pitchFamily="18" charset="0"/>
                <a:ea typeface="Times New Roman" panose="02020603050405020304" pitchFamily="18" charset="0"/>
                <a:cs typeface="Times New Roman" pitchFamily="18" charset="0"/>
              </a:rPr>
              <a:t>Testing a Hypothesis, Null hypothesis, Alternative hypothesis, Level of significance, Confidence limits, p-value, Test of significance of difference of means, Z-test, t-test and Chi-square test, F-test, ANOVA: One way and Two way. Statistical Quality Control (SQC), Control Charts, Control Charts for variables (Mean and Range Charts), Control Charts for Variables ( p, </a:t>
            </a:r>
            <a:r>
              <a:rPr lang="en-US" sz="2000" dirty="0" err="1">
                <a:latin typeface="Times New Roman" pitchFamily="18" charset="0"/>
                <a:ea typeface="Times New Roman" panose="02020603050405020304" pitchFamily="18" charset="0"/>
                <a:cs typeface="Times New Roman" pitchFamily="18" charset="0"/>
              </a:rPr>
              <a:t>np</a:t>
            </a:r>
            <a:r>
              <a:rPr lang="en-US" sz="2000" dirty="0">
                <a:latin typeface="Times New Roman" pitchFamily="18" charset="0"/>
                <a:ea typeface="Times New Roman" panose="02020603050405020304" pitchFamily="18" charset="0"/>
                <a:cs typeface="Times New Roman" pitchFamily="18" charset="0"/>
              </a:rPr>
              <a:t> and C charts).</a:t>
            </a:r>
          </a:p>
          <a:p>
            <a:pPr marL="0" indent="0">
              <a:buNone/>
            </a:pPr>
            <a:endParaRPr lang="en-US" sz="2000" dirty="0">
              <a:latin typeface="Times New Roman" panose="02020603050405020304" pitchFamily="18" charset="0"/>
              <a:ea typeface="Calibri" panose="020F0502020204030204" pitchFamily="34" charset="0"/>
              <a:cs typeface="Times New Roman" pitchFamily="18" charset="0"/>
            </a:endParaRPr>
          </a:p>
          <a:p>
            <a:endParaRPr lang="en-US" sz="20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6A823C6C-4D12-6913-9546-D4B433C5B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0"/>
            <a:ext cx="1295400" cy="549276"/>
          </a:xfrm>
          <a:prstGeom prst="rect">
            <a:avLst/>
          </a:prstGeom>
        </p:spPr>
      </p:pic>
    </p:spTree>
    <p:extLst>
      <p:ext uri="{BB962C8B-B14F-4D97-AF65-F5344CB8AC3E}">
        <p14:creationId xmlns:p14="http://schemas.microsoft.com/office/powerpoint/2010/main" val="3362988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v"/>
                </a:pPr>
                <a:r>
                  <a:rPr lang="en-US" sz="2200" b="1" dirty="0"/>
                  <a:t>Test of hypothesis about difference between two population mean</a:t>
                </a:r>
                <a:br>
                  <a:rPr lang="en-US" sz="2200" dirty="0"/>
                </a:br>
                <a:r>
                  <a:rPr lang="en-US" sz="2200" dirty="0"/>
                  <a:t>Let </a:t>
                </a:r>
                <a14:m>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oMath>
                </a14:m>
                <a:r>
                  <a:rPr lang="en-US" sz="2200" dirty="0"/>
                  <a:t> be the mean of a sample of size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oMath>
                </a14:m>
                <a:r>
                  <a:rPr lang="en-US" sz="2200" dirty="0"/>
                  <a:t>from a population with mean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oMath>
                </a14:m>
                <a:r>
                  <a:rPr lang="en-US" sz="2200" dirty="0"/>
                  <a:t>and variance </a:t>
                </a:r>
                <a14:m>
                  <m:oMath xmlns:m="http://schemas.openxmlformats.org/officeDocument/2006/math">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e>
                      <m:sub>
                        <m:r>
                          <a:rPr lang="en-US" sz="2200" b="0" i="1" smtClean="0">
                            <a:latin typeface="Cambria Math" panose="02040503050406030204" pitchFamily="18" charset="0"/>
                          </a:rPr>
                          <m:t> </m:t>
                        </m:r>
                      </m:sub>
                      <m:sup>
                        <m:r>
                          <a:rPr lang="en-US" sz="2200" i="1">
                            <a:latin typeface="Cambria Math"/>
                          </a:rPr>
                          <m:t>2</m:t>
                        </m:r>
                      </m:sup>
                    </m:sSubSup>
                  </m:oMath>
                </a14:m>
                <a:r>
                  <a:rPr lang="en-US" sz="2200" dirty="0"/>
                  <a:t>. Let </a:t>
                </a:r>
                <a14:m>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oMath>
                </a14:m>
                <a:r>
                  <a:rPr lang="en-US" sz="2200" dirty="0"/>
                  <a:t> be the mean of a sample of size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oMath>
                </a14:m>
                <a:r>
                  <a:rPr lang="en-US" sz="2200" dirty="0"/>
                  <a:t> from a population with mean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ea typeface="Cambria Math"/>
                          </a:rPr>
                          <m:t>2</m:t>
                        </m:r>
                      </m:sub>
                    </m:sSub>
                  </m:oMath>
                </a14:m>
                <a:r>
                  <a:rPr lang="en-US" sz="2200" dirty="0"/>
                  <a:t>and variance </a:t>
                </a:r>
                <a14:m>
                  <m:oMath xmlns:m="http://schemas.openxmlformats.org/officeDocument/2006/math">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2</m:t>
                            </m:r>
                          </m:sub>
                        </m:sSub>
                      </m:e>
                      <m:sub>
                        <m:r>
                          <a:rPr lang="en-US" sz="2200" b="0" i="1" smtClean="0">
                            <a:latin typeface="Cambria Math" panose="02040503050406030204" pitchFamily="18" charset="0"/>
                            <a:ea typeface="Cambria Math"/>
                          </a:rPr>
                          <m:t> </m:t>
                        </m:r>
                      </m:sub>
                      <m:sup>
                        <m:r>
                          <a:rPr lang="en-US" sz="2200" i="1">
                            <a:latin typeface="Cambria Math"/>
                          </a:rPr>
                          <m:t>2</m:t>
                        </m:r>
                      </m:sup>
                    </m:sSubSup>
                  </m:oMath>
                </a14:m>
                <a:r>
                  <a:rPr lang="en-US" sz="2200" dirty="0"/>
                  <a:t>. To test whether the two population means are equal or not, the test statistic to be used as-</a:t>
                </a:r>
              </a:p>
              <a:p>
                <a:pPr marL="0" indent="0" algn="just">
                  <a:buNone/>
                </a:pPr>
                <a:r>
                  <a:rPr lang="en-US" sz="2200" dirty="0"/>
                  <a:t> </a:t>
                </a:r>
                <a14:m>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e>
                                  <m:sub>
                                    <m:r>
                                      <a:rPr lang="en-US" sz="2200" b="0" i="1" smtClean="0">
                                        <a:latin typeface="Cambria Math" panose="02040503050406030204" pitchFamily="18" charset="0"/>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2</m:t>
                                        </m:r>
                                      </m:sub>
                                    </m:sSub>
                                  </m:e>
                                  <m:sub>
                                    <m:r>
                                      <a:rPr lang="en-US" sz="2200" b="0" i="1" smtClean="0">
                                        <a:latin typeface="Cambria Math" panose="02040503050406030204" pitchFamily="18" charset="0"/>
                                        <a:ea typeface="Cambria Math"/>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815"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3317002-561C-40AC-B4D3-65102BEFA21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9BF5297B-10D2-441C-B84A-40EEC60AC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619825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Note :</a:t>
                </a:r>
              </a:p>
              <a:p>
                <a:r>
                  <a:rPr lang="en-US" sz="2200" dirty="0"/>
                  <a:t>When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2</m:t>
                        </m:r>
                      </m:sub>
                    </m:sSub>
                    <m:r>
                      <a:rPr lang="en-US" sz="2200" i="1">
                        <a:latin typeface="Cambria Math"/>
                      </a:rPr>
                      <m:t>=</m:t>
                    </m:r>
                    <m:r>
                      <a:rPr lang="en-US" sz="2200" i="1">
                        <a:latin typeface="Cambria Math"/>
                        <a:ea typeface="Cambria Math"/>
                      </a:rPr>
                      <m:t>𝜎</m:t>
                    </m:r>
                    <m:r>
                      <a:rPr lang="en-US" sz="2200" i="1">
                        <a:latin typeface="Cambria Math"/>
                        <a:ea typeface="Cambria Math"/>
                      </a:rPr>
                      <m:t> </m:t>
                    </m:r>
                  </m:oMath>
                </a14:m>
                <a:r>
                  <a:rPr lang="en-US" sz="2200" dirty="0"/>
                  <a:t>then </a:t>
                </a:r>
                <a14:m>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
                          <a:rPr lang="en-US" sz="2200" i="1">
                            <a:latin typeface="Cambria Math"/>
                            <a:ea typeface="Cambria Math"/>
                          </a:rPr>
                          <m:t>𝜎</m:t>
                        </m:r>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r>
                  <a:rPr lang="en-US" sz="2200" dirty="0"/>
                  <a:t> </a:t>
                </a:r>
              </a:p>
              <a:p>
                <a:pPr marL="0" indent="0">
                  <a:buNone/>
                </a:pPr>
                <a:r>
                  <a:rPr lang="en-US" sz="2200" dirty="0"/>
                  <a:t>If </a:t>
                </a:r>
                <a14:m>
                  <m:oMath xmlns:m="http://schemas.openxmlformats.org/officeDocument/2006/math">
                    <m:r>
                      <a:rPr lang="en-US" sz="2200" i="1">
                        <a:latin typeface="Cambria Math"/>
                        <a:ea typeface="Cambria Math"/>
                      </a:rPr>
                      <m:t>𝜎</m:t>
                    </m:r>
                  </m:oMath>
                </a14:m>
                <a:r>
                  <a:rPr lang="en-US" sz="2200" dirty="0"/>
                  <a:t> is unknown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2</m:t>
                        </m:r>
                      </m:sub>
                    </m:sSub>
                  </m:oMath>
                </a14:m>
                <a:r>
                  <a:rPr lang="en-US" sz="2200" dirty="0"/>
                  <a:t> then </a:t>
                </a:r>
              </a:p>
              <a:p>
                <a:pPr marL="0" indent="0">
                  <a:buNone/>
                </a:pPr>
                <a14:m>
                  <m:oMathPara xmlns:m="http://schemas.openxmlformats.org/officeDocument/2006/math">
                    <m:oMathParaPr>
                      <m:jc m:val="centerGroup"/>
                    </m:oMathParaPr>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𝜎</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ea typeface="Cambria Math"/>
                                    </a:rPr>
                                    <m:t>1</m:t>
                                  </m:r>
                                </m:sub>
                              </m:sSub>
                            </m:e>
                            <m:sub>
                              <m:r>
                                <a:rPr lang="en-US" sz="2200" b="0" i="1" smtClean="0">
                                  <a:latin typeface="Cambria Math" panose="02040503050406030204" pitchFamily="18" charset="0"/>
                                  <a:ea typeface="Cambria Math"/>
                                </a:rPr>
                                <m:t> </m:t>
                              </m:r>
                            </m:sub>
                            <m:sup>
                              <m:r>
                                <a:rPr lang="en-US" sz="2200" i="1">
                                  <a:latin typeface="Cambria Math"/>
                                </a:rPr>
                                <m:t>2</m:t>
                              </m:r>
                            </m:sup>
                          </m:sSubSup>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e>
                            <m:sub>
                              <m:r>
                                <a:rPr lang="en-US" sz="2200" b="0" i="1" smtClean="0">
                                  <a:latin typeface="Cambria Math" panose="02040503050406030204" pitchFamily="18" charset="0"/>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oMath>
                  </m:oMathPara>
                </a14:m>
                <a:endParaRPr lang="en-US" sz="2200" dirty="0"/>
              </a:p>
              <a:p>
                <a:r>
                  <a:rPr lang="en-US" sz="2200" dirty="0"/>
                  <a:t>If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2</m:t>
                        </m:r>
                      </m:sub>
                    </m:sSub>
                  </m:oMath>
                </a14:m>
                <a:r>
                  <a:rPr lang="en-US" sz="2200" dirty="0"/>
                  <a:t> are unknown &amp;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2</m:t>
                        </m:r>
                      </m:sub>
                    </m:sSub>
                  </m:oMath>
                </a14:m>
                <a:r>
                  <a:rPr lang="en-US" sz="2200" dirty="0"/>
                  <a:t> then</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r>
                                        <a:rPr lang="en-US" sz="2200" b="0" i="1" smtClean="0">
                                          <a:latin typeface="Cambria Math" panose="02040503050406030204" pitchFamily="18" charset="0"/>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ea typeface="Cambria Math"/>
                                            </a:rPr>
                                            <m:t>2</m:t>
                                          </m:r>
                                        </m:sub>
                                      </m:sSub>
                                    </m:e>
                                    <m:sub>
                                      <m:r>
                                        <a:rPr lang="en-US" sz="2200" b="0" i="1" smtClean="0">
                                          <a:latin typeface="Cambria Math" panose="02040503050406030204" pitchFamily="18" charset="0"/>
                                          <a:ea typeface="Cambria Math"/>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m:oMathPara>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D53D204A-5405-4C5A-B043-37BF468F854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E32B32C8-DB0C-44C0-A814-475147A51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793428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 </a:t>
                </a:r>
                <a:r>
                  <a:rPr lang="en-US" sz="2200" dirty="0"/>
                  <a:t>The average income of persons was Rs 210 with S.D. of Rs 10 in a sample of 100 people of a city. For another  sample of 150 persons the avg. income was Rs 220 with S.D. of Rs 12. Test whether there is any significance difference between the avg. income of the localities.( Test at 5% level of significance)</a:t>
                </a:r>
              </a:p>
              <a:p>
                <a:pPr marL="0" indent="0">
                  <a:buNone/>
                </a:pPr>
                <a:r>
                  <a:rPr lang="en-US" sz="2200" b="1" dirty="0"/>
                  <a:t>Sol:</a:t>
                </a:r>
              </a:p>
              <a:p>
                <a:pPr marL="0" indent="0">
                  <a:buNone/>
                </a:pPr>
                <a:r>
                  <a:rPr lang="en-US" sz="2200" dirty="0"/>
                  <a:t>Given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=100,</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=150,</m:t>
                    </m:r>
                  </m:oMath>
                </a14:m>
                <a:r>
                  <a:rPr lang="en-US" sz="2200" dirty="0"/>
                  <a:t> </a:t>
                </a:r>
                <a14:m>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=210,</m:t>
                    </m:r>
                  </m:oMath>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i="1">
                          <a:latin typeface="Cambria Math"/>
                        </a:rPr>
                        <m:t>=220</m:t>
                      </m:r>
                      <m:r>
                        <a:rPr lang="en-US" sz="2200">
                          <a:latin typeface="Cambria Math"/>
                        </a:rPr>
                        <m:t>, </m:t>
                      </m:r>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r>
                        <a:rPr lang="en-US" sz="2200" i="1">
                          <a:latin typeface="Cambria Math"/>
                        </a:rPr>
                        <m:t>=10,</m:t>
                      </m:r>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r>
                        <a:rPr lang="en-US" sz="2200" i="1">
                          <a:latin typeface="Cambria Math"/>
                        </a:rPr>
                        <m:t>=12</m:t>
                      </m:r>
                    </m:oMath>
                  </m:oMathPara>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ea typeface="Cambria Math"/>
                            </a:rPr>
                            <m:t>2</m:t>
                          </m:r>
                        </m:sub>
                      </m:sSub>
                      <m:r>
                        <a:rPr lang="en-US" sz="2200" i="1">
                          <a:latin typeface="Cambria Math"/>
                        </a:rPr>
                        <m:t> </m:t>
                      </m:r>
                    </m:oMath>
                  </m:oMathPara>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ea typeface="Cambria Math"/>
                            </a:rPr>
                            <m:t>2</m:t>
                          </m:r>
                        </m:sub>
                      </m:sSub>
                    </m:oMath>
                  </m:oMathPara>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2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B7EF20E-7F93-4916-9510-6B67BC17415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9045C874-878F-489D-A4BE-15D4066DB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166026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200" i="1" smtClean="0">
                          <a:latin typeface="Cambria Math"/>
                          <a:ea typeface="Cambria Math"/>
                        </a:rPr>
                        <m:t>𝛼</m:t>
                      </m:r>
                      <m:r>
                        <a:rPr lang="en-US" sz="2200" i="1" smtClean="0">
                          <a:latin typeface="Cambria Math"/>
                          <a:ea typeface="Cambria Math"/>
                        </a:rPr>
                        <m:t>=0.05</m:t>
                      </m:r>
                    </m:oMath>
                  </m:oMathPara>
                </a14:m>
                <a:endParaRPr lang="en-US" sz="2200" dirty="0">
                  <a:ea typeface="Cambria Math"/>
                </a:endParaRP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r>
                                        <a:rPr lang="en-US" sz="2200" b="0" i="1" smtClean="0">
                                          <a:latin typeface="Cambria Math" panose="02040503050406030204" pitchFamily="18" charset="0"/>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ea typeface="Cambria Math"/>
                                            </a:rPr>
                                            <m:t>2</m:t>
                                          </m:r>
                                        </m:sub>
                                      </m:sSub>
                                    </m:e>
                                    <m:sub>
                                      <m:r>
                                        <a:rPr lang="en-US" sz="2200" b="0" i="1" smtClean="0">
                                          <a:latin typeface="Cambria Math" panose="02040503050406030204" pitchFamily="18" charset="0"/>
                                          <a:ea typeface="Cambria Math"/>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r>
                        <a:rPr lang="en-US" sz="2200" i="1">
                          <a:latin typeface="Cambria Math"/>
                        </a:rPr>
                        <m:t>=−7.14</m:t>
                      </m:r>
                    </m:oMath>
                  </m:oMathPara>
                </a14:m>
                <a:endParaRPr lang="en-US" sz="2200" dirty="0">
                  <a:ea typeface="Cambria Math"/>
                </a:endParaRPr>
              </a:p>
              <a:p>
                <a:pPr marL="0" indent="0">
                  <a:buNone/>
                </a:pPr>
                <a:r>
                  <a:rPr lang="en-US" sz="2200" dirty="0"/>
                  <a:t>Table value </a:t>
                </a:r>
                <a14:m>
                  <m:oMath xmlns:m="http://schemas.openxmlformats.org/officeDocument/2006/math">
                    <m:r>
                      <m:rPr>
                        <m:sty m:val="p"/>
                      </m:rPr>
                      <a:rPr lang="en-US" sz="2200">
                        <a:latin typeface="Cambria Math"/>
                      </a:rPr>
                      <m:t>Z</m:t>
                    </m:r>
                    <m:r>
                      <a:rPr lang="en-US" sz="2200" i="1">
                        <a:latin typeface="Cambria Math"/>
                      </a:rPr>
                      <m:t>=1.96</m:t>
                    </m:r>
                  </m:oMath>
                </a14:m>
                <a:endParaRPr lang="en-US" sz="2200" dirty="0"/>
              </a:p>
              <a:p>
                <a:pPr marL="0" indent="0">
                  <a:buNone/>
                </a:pPr>
                <a:r>
                  <a:rPr lang="en-US" sz="2200" dirty="0"/>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𝑍</m:t>
                            </m:r>
                          </m:e>
                        </m:d>
                      </m:e>
                      <m:sub>
                        <m:r>
                          <a:rPr lang="en-US" sz="2200" i="1">
                            <a:latin typeface="Cambria Math"/>
                          </a:rPr>
                          <m:t>𝑐𝑎𝑙</m:t>
                        </m:r>
                      </m:sub>
                    </m:sSub>
                    <m:r>
                      <a:rPr lang="en-US" sz="2200" i="1">
                        <a:latin typeface="Cambria Math"/>
                      </a:rPr>
                      <m:t>&gt;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p>
              <a:p>
                <a:pPr marL="0" indent="0">
                  <a:buNone/>
                </a:pPr>
                <a:r>
                  <a:rPr lang="en-US" sz="2200" dirty="0"/>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is rejected.</a:t>
                </a:r>
              </a:p>
              <a:p>
                <a:pPr marL="0" indent="0">
                  <a:buNone/>
                </a:pPr>
                <a:r>
                  <a:rPr lang="en-US" sz="2200" dirty="0"/>
                  <a:t>Yes there is a significance difference the avg. income of localities.</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CD8C83F0-DB35-4054-85E0-732DA3DDD71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64245723-AC32-412C-9CED-F9C03F20D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445840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92500" lnSpcReduction="20000"/>
              </a:bodyPr>
              <a:lstStyle/>
              <a:p>
                <a:pPr marL="0" indent="0">
                  <a:buNone/>
                </a:pPr>
                <a:r>
                  <a:rPr lang="en-US" altLang="en-US" sz="2400" b="1" dirty="0"/>
                  <a:t>P-Value  (Observed Significance Level):</a:t>
                </a:r>
              </a:p>
              <a:p>
                <a:pPr marL="0" indent="0">
                  <a:buNone/>
                </a:pPr>
                <a:r>
                  <a:rPr lang="en-US" altLang="en-US" sz="2400" dirty="0"/>
                  <a:t>It’s the measure of the inconsistency between the hypothesized value for a population parameter and the observed sample statistic.</a:t>
                </a:r>
              </a:p>
              <a:p>
                <a:pPr marL="0" indent="0">
                  <a:buNone/>
                </a:pPr>
                <a:r>
                  <a:rPr lang="en-US" altLang="en-US" sz="2400" dirty="0"/>
                  <a:t>Using the P-Value</a:t>
                </a:r>
              </a:p>
              <a:p>
                <a:r>
                  <a:rPr lang="en-US" altLang="en-US" sz="2400" dirty="0"/>
                  <a:t>Reject </a:t>
                </a:r>
                <a14:m>
                  <m:oMath xmlns:m="http://schemas.openxmlformats.org/officeDocument/2006/math">
                    <m:sSub>
                      <m:sSubPr>
                        <m:ctrlPr>
                          <a:rPr lang="en-US" altLang="en-US" sz="2400" i="1" smtClean="0">
                            <a:latin typeface="Cambria Math" panose="02040503050406030204" pitchFamily="18" charset="0"/>
                          </a:rPr>
                        </m:ctrlPr>
                      </m:sSubPr>
                      <m:e>
                        <m:r>
                          <a:rPr lang="en-US" altLang="en-US" sz="2400" b="0" i="1" smtClean="0">
                            <a:latin typeface="Cambria Math" panose="02040503050406030204" pitchFamily="18" charset="0"/>
                          </a:rPr>
                          <m:t>𝐻</m:t>
                        </m:r>
                      </m:e>
                      <m:sub>
                        <m:r>
                          <a:rPr lang="en-US" altLang="en-US" sz="2400" b="0" i="1" smtClean="0">
                            <a:latin typeface="Cambria Math" panose="02040503050406030204" pitchFamily="18" charset="0"/>
                          </a:rPr>
                          <m:t>0</m:t>
                        </m:r>
                      </m:sub>
                    </m:sSub>
                  </m:oMath>
                </a14:m>
                <a:r>
                  <a:rPr lang="en-US" sz="2400" dirty="0"/>
                  <a:t> if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𝑣𝑎𝑙𝑢𝑒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oMath>
                </a14:m>
                <a:endParaRPr lang="en-US" sz="2400" b="0" dirty="0">
                  <a:ea typeface="Cambria Math" panose="02040503050406030204" pitchFamily="18" charset="0"/>
                </a:endParaRPr>
              </a:p>
              <a:p>
                <a:r>
                  <a:rPr lang="en-US" altLang="en-US" sz="2400" dirty="0"/>
                  <a:t>Fail to Reject </a:t>
                </a:r>
                <a14:m>
                  <m:oMath xmlns:m="http://schemas.openxmlformats.org/officeDocument/2006/math">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𝐻</m:t>
                        </m:r>
                      </m:e>
                      <m:sub>
                        <m:r>
                          <a:rPr lang="en-US" altLang="en-US" sz="2400" i="1">
                            <a:latin typeface="Cambria Math" panose="02040503050406030204" pitchFamily="18" charset="0"/>
                          </a:rPr>
                          <m:t>0</m:t>
                        </m:r>
                      </m:sub>
                    </m:sSub>
                  </m:oMath>
                </a14:m>
                <a:r>
                  <a:rPr lang="en-US" sz="2400" dirty="0"/>
                  <a:t> if </a:t>
                </a:r>
                <a14:m>
                  <m:oMath xmlns:m="http://schemas.openxmlformats.org/officeDocument/2006/math">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𝑣𝑎𝑙𝑢𝑒</m:t>
                    </m:r>
                    <m:r>
                      <a:rPr lang="en-US" sz="2400" i="1" smtClean="0">
                        <a:latin typeface="Cambria Math" panose="02040503050406030204" pitchFamily="18" charset="0"/>
                        <a:ea typeface="Cambria Math" panose="02040503050406030204" pitchFamily="18" charset="0"/>
                      </a:rPr>
                      <m:t>&gt;</m:t>
                    </m:r>
                    <m:r>
                      <a:rPr lang="en-US" sz="2400" i="1">
                        <a:latin typeface="Cambria Math" panose="02040503050406030204" pitchFamily="18" charset="0"/>
                        <a:ea typeface="Cambria Math" panose="02040503050406030204" pitchFamily="18" charset="0"/>
                      </a:rPr>
                      <m:t>𝛼</m:t>
                    </m:r>
                  </m:oMath>
                </a14:m>
                <a:endParaRPr lang="en-US" sz="2400" dirty="0"/>
              </a:p>
              <a:p>
                <a:pPr marL="0" indent="0">
                  <a:buNone/>
                </a:pPr>
                <a:r>
                  <a:rPr lang="en-US" sz="2400" b="1" dirty="0"/>
                  <a:t>For a One-Tailed Test: </a:t>
                </a:r>
              </a:p>
              <a:p>
                <a:r>
                  <a:rPr lang="en-US" sz="2400" dirty="0"/>
                  <a:t>Reject </a:t>
                </a:r>
                <a14:m>
                  <m:oMath xmlns:m="http://schemas.openxmlformats.org/officeDocument/2006/math">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𝐻</m:t>
                        </m:r>
                      </m:e>
                      <m:sub>
                        <m:r>
                          <a:rPr lang="en-US" altLang="en-US" sz="2400" i="1">
                            <a:latin typeface="Cambria Math" panose="02040503050406030204" pitchFamily="18" charset="0"/>
                          </a:rPr>
                          <m:t>0</m:t>
                        </m:r>
                      </m:sub>
                    </m:sSub>
                  </m:oMath>
                </a14:m>
                <a:r>
                  <a:rPr lang="en-US" sz="2400" dirty="0"/>
                  <a:t>  if the </a:t>
                </a:r>
                <a14:m>
                  <m:oMath xmlns:m="http://schemas.openxmlformats.org/officeDocument/2006/math">
                    <m:r>
                      <a:rPr lang="en-US" sz="2400" i="1">
                        <a:latin typeface="Cambria Math" panose="02040503050406030204" pitchFamily="18" charset="0"/>
                      </a:rPr>
                      <m:t>𝑝</m:t>
                    </m:r>
                    <m:r>
                      <a:rPr lang="en-US" sz="2400" i="1">
                        <a:latin typeface="Cambria Math" panose="02040503050406030204" pitchFamily="18" charset="0"/>
                      </a:rPr>
                      <m:t> </m:t>
                    </m:r>
                  </m:oMath>
                </a14:m>
                <a:r>
                  <a:rPr lang="en-US" sz="2400" dirty="0"/>
                  <a:t>-value is less than the significance level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dirty="0"/>
                  <a:t>. </a:t>
                </a:r>
              </a:p>
              <a:p>
                <a:r>
                  <a:rPr lang="en-US" sz="2400" dirty="0"/>
                  <a:t>Accept </a:t>
                </a:r>
                <a14:m>
                  <m:oMath xmlns:m="http://schemas.openxmlformats.org/officeDocument/2006/math">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𝐻</m:t>
                        </m:r>
                      </m:e>
                      <m:sub>
                        <m:r>
                          <a:rPr lang="en-US" altLang="en-US" sz="2400" i="1">
                            <a:latin typeface="Cambria Math" panose="02040503050406030204" pitchFamily="18" charset="0"/>
                          </a:rPr>
                          <m:t>0</m:t>
                        </m:r>
                      </m:sub>
                    </m:sSub>
                  </m:oMath>
                </a14:m>
                <a:r>
                  <a:rPr lang="en-US" sz="2400" dirty="0"/>
                  <a:t> otherwise.</a:t>
                </a:r>
              </a:p>
              <a:p>
                <a:pPr marL="0" indent="0">
                  <a:buNone/>
                </a:pPr>
                <a:r>
                  <a:rPr lang="en-US" sz="2400" b="1" dirty="0"/>
                  <a:t>For a Two-Tailed Test: </a:t>
                </a:r>
              </a:p>
              <a:p>
                <a:r>
                  <a:rPr lang="en-US" sz="2400" dirty="0"/>
                  <a:t>Reject </a:t>
                </a:r>
                <a14:m>
                  <m:oMath xmlns:m="http://schemas.openxmlformats.org/officeDocument/2006/math">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𝐻</m:t>
                        </m:r>
                      </m:e>
                      <m:sub>
                        <m:r>
                          <a:rPr lang="en-US" altLang="en-US" sz="2400" i="1">
                            <a:latin typeface="Cambria Math" panose="02040503050406030204" pitchFamily="18" charset="0"/>
                          </a:rPr>
                          <m:t>0</m:t>
                        </m:r>
                      </m:sub>
                    </m:sSub>
                  </m:oMath>
                </a14:m>
                <a:r>
                  <a:rPr lang="en-US" sz="2400" dirty="0"/>
                  <a:t>  if the </a:t>
                </a:r>
                <a14:m>
                  <m:oMath xmlns:m="http://schemas.openxmlformats.org/officeDocument/2006/math">
                    <m:r>
                      <a:rPr lang="en-US" sz="2400" i="1">
                        <a:latin typeface="Cambria Math" panose="02040503050406030204" pitchFamily="18" charset="0"/>
                      </a:rPr>
                      <m:t>𝑝</m:t>
                    </m:r>
                    <m:r>
                      <a:rPr lang="en-US" sz="2400" i="1">
                        <a:latin typeface="Cambria Math" panose="02040503050406030204" pitchFamily="18" charset="0"/>
                      </a:rPr>
                      <m:t> </m:t>
                    </m:r>
                  </m:oMath>
                </a14:m>
                <a:r>
                  <a:rPr lang="en-US" sz="2400" dirty="0"/>
                  <a:t>-value is less than </a:t>
                </a:r>
                <a14:m>
                  <m:oMath xmlns:m="http://schemas.openxmlformats.org/officeDocument/2006/math">
                    <m:r>
                      <a:rPr lang="en-US" sz="2400" b="0" i="1" smtClean="0">
                        <a:latin typeface="Cambria Math" panose="02040503050406030204" pitchFamily="18" charset="0"/>
                      </a:rPr>
                      <m:t>½</m:t>
                    </m:r>
                  </m:oMath>
                </a14:m>
                <a:r>
                  <a:rPr lang="en-US" sz="2400" dirty="0"/>
                  <a:t> of the significance level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dirty="0"/>
                  <a:t>. i.e.  </a:t>
                </a:r>
                <a14:m>
                  <m:oMath xmlns:m="http://schemas.openxmlformats.org/officeDocument/2006/math">
                    <m:r>
                      <a:rPr lang="en-US" sz="2400" b="0" i="1" smtClean="0">
                        <a:latin typeface="Cambria Math" panose="02040503050406030204" pitchFamily="18" charset="0"/>
                      </a:rPr>
                      <m:t>.025</m:t>
                    </m:r>
                  </m:oMath>
                </a14:m>
                <a:endParaRPr lang="en-US" sz="2400" dirty="0"/>
              </a:p>
              <a:p>
                <a:r>
                  <a:rPr lang="en-US" sz="2400" dirty="0"/>
                  <a:t>Accept </a:t>
                </a:r>
                <a14:m>
                  <m:oMath xmlns:m="http://schemas.openxmlformats.org/officeDocument/2006/math">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𝐻</m:t>
                        </m:r>
                      </m:e>
                      <m:sub>
                        <m:r>
                          <a:rPr lang="en-US" altLang="en-US" sz="2400" i="1">
                            <a:latin typeface="Cambria Math" panose="02040503050406030204" pitchFamily="18" charset="0"/>
                          </a:rPr>
                          <m:t>0</m:t>
                        </m:r>
                      </m:sub>
                    </m:sSub>
                  </m:oMath>
                </a14:m>
                <a:r>
                  <a:rPr lang="en-US" sz="2400" dirty="0"/>
                  <a:t> otherwise.</a:t>
                </a:r>
              </a:p>
              <a:p>
                <a:endParaRPr lang="en-US" sz="2400" b="1" dirty="0"/>
              </a:p>
              <a:p>
                <a:endParaRPr lang="en-US" sz="2400" b="1" dirty="0"/>
              </a:p>
              <a:p>
                <a:endParaRPr lang="en-US" sz="2400" b="1" dirty="0"/>
              </a:p>
              <a:p>
                <a:pPr marL="0" indent="0">
                  <a:buNone/>
                </a:pPr>
                <a:endParaRPr lang="en-US" sz="2400" dirty="0"/>
              </a:p>
              <a:p>
                <a:pPr marL="0" indent="0">
                  <a:buNone/>
                </a:pPr>
                <a:endParaRPr lang="en-US" sz="2400" dirty="0"/>
              </a:p>
              <a:p>
                <a:pPr marL="0" indent="0">
                  <a:buNone/>
                </a:pPr>
                <a:endParaRPr lang="en-US" sz="2400" dirty="0"/>
              </a:p>
              <a:p>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2291"/>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A5E940C0-91A2-44C9-B4C6-E8945FF54653}"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P-value (</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73036A4E-C8B7-4FC9-AE7B-2CCFC138B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val="49051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lstStyle/>
              <a:p>
                <a:pPr marL="0" indent="0">
                  <a:buNone/>
                </a:pPr>
                <a:r>
                  <a:rPr lang="en-US" sz="2400" b="1" dirty="0"/>
                  <a:t>Example-1</a:t>
                </a:r>
                <a:r>
                  <a:rPr lang="en-US" sz="2400" dirty="0"/>
                  <a:t> A manufacturing process produces TV. tubes with an average life </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=1200</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hr</m:t>
                    </m:r>
                  </m:oMath>
                </a14:m>
                <a:r>
                  <a:rPr lang="en-US" sz="2400" dirty="0"/>
                  <a:t> and </a:t>
                </a:r>
                <a14:m>
                  <m:oMath xmlns:m="http://schemas.openxmlformats.org/officeDocument/2006/math">
                    <m:r>
                      <m:rPr>
                        <m:sty m:val="p"/>
                      </m:rPr>
                      <a:rPr lang="el-GR" sz="2400" b="0" i="1" smtClean="0">
                        <a:latin typeface="Cambria Math" panose="02040503050406030204" pitchFamily="18" charset="0"/>
                        <a:ea typeface="Cambria Math" panose="02040503050406030204" pitchFamily="18" charset="0"/>
                      </a:rPr>
                      <m:t>σ</m:t>
                    </m:r>
                    <m:r>
                      <a:rPr lang="en-US" sz="2400" b="0" i="1" smtClean="0">
                        <a:latin typeface="Cambria Math" panose="02040503050406030204" pitchFamily="18" charset="0"/>
                      </a:rPr>
                      <m:t>=300 </m:t>
                    </m:r>
                    <m:r>
                      <a:rPr lang="en-US" sz="2400" b="0" i="1" smtClean="0">
                        <a:latin typeface="Cambria Math" panose="02040503050406030204" pitchFamily="18" charset="0"/>
                      </a:rPr>
                      <m:t>h𝑟𝑠</m:t>
                    </m:r>
                  </m:oMath>
                </a14:m>
                <a:r>
                  <a:rPr lang="en-US" sz="2400" dirty="0"/>
                  <a:t>. A new process is thought to give tubes a higher average life. And out of a sample of 100 tubes we find that they have an average life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=1265</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hr</m:t>
                    </m:r>
                  </m:oMath>
                </a14:m>
                <a:r>
                  <a:rPr lang="en-US" sz="2400" dirty="0"/>
                  <a:t>. Is the new process really any better than the old? </a:t>
                </a:r>
              </a:p>
              <a:p>
                <a:pPr marL="0" indent="0">
                  <a:buNone/>
                </a:pPr>
                <a:r>
                  <a:rPr lang="en-US" sz="2400" b="1" dirty="0"/>
                  <a:t>Solution:</a:t>
                </a:r>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0</m:t>
                          </m:r>
                        </m:sub>
                      </m:sSub>
                      <m:r>
                        <a:rPr lang="en-US" sz="2400" i="1">
                          <a:latin typeface="Cambria Math"/>
                        </a:rPr>
                        <m:t>:</m:t>
                      </m:r>
                      <m:r>
                        <a:rPr lang="en-US" sz="2400" i="1">
                          <a:latin typeface="Cambria Math"/>
                          <a:ea typeface="Cambria Math"/>
                        </a:rPr>
                        <m:t>𝜇</m:t>
                      </m:r>
                      <m:r>
                        <a:rPr lang="en-US" sz="2400" i="1">
                          <a:latin typeface="Cambria Math"/>
                          <a:ea typeface="Cambria Math"/>
                        </a:rPr>
                        <m:t>=1200</m:t>
                      </m:r>
                    </m:oMath>
                  </m:oMathPara>
                </a14:m>
                <a:endParaRPr lang="en-US" sz="2400" dirty="0">
                  <a:ea typeface="Cambria Math"/>
                </a:endParaRPr>
              </a:p>
              <a:p>
                <a:pPr marL="0" indent="0">
                  <a:buNone/>
                </a:pPr>
                <a14:m>
                  <m:oMath xmlns:m="http://schemas.openxmlformats.org/officeDocument/2006/math">
                    <m:sSub>
                      <m:sSubPr>
                        <m:ctrlPr>
                          <a:rPr lang="en-US" sz="2400" i="1">
                            <a:latin typeface="Cambria Math" panose="02040503050406030204" pitchFamily="18" charset="0"/>
                            <a:ea typeface="Cambria Math"/>
                          </a:rPr>
                        </m:ctrlPr>
                      </m:sSubPr>
                      <m:e>
                        <m:r>
                          <a:rPr lang="en-US" sz="2400" i="1">
                            <a:latin typeface="Cambria Math"/>
                            <a:ea typeface="Cambria Math"/>
                          </a:rPr>
                          <m:t>𝐻</m:t>
                        </m:r>
                      </m:e>
                      <m:sub>
                        <m:r>
                          <a:rPr lang="en-US" sz="2400" i="1">
                            <a:latin typeface="Cambria Math"/>
                            <a:ea typeface="Cambria Math"/>
                          </a:rPr>
                          <m:t>1</m:t>
                        </m:r>
                      </m:sub>
                    </m:sSub>
                    <m:r>
                      <a:rPr lang="en-US" sz="2400" i="1">
                        <a:latin typeface="Cambria Math"/>
                        <a:ea typeface="Cambria Math"/>
                      </a:rPr>
                      <m:t>: </m:t>
                    </m:r>
                    <m:r>
                      <a:rPr lang="en-US" sz="2400" i="1">
                        <a:latin typeface="Cambria Math"/>
                        <a:ea typeface="Cambria Math"/>
                      </a:rPr>
                      <m:t>𝜇</m:t>
                    </m:r>
                    <m:r>
                      <a:rPr lang="en-US" sz="2400" b="0" i="1" smtClean="0">
                        <a:latin typeface="Cambria Math" panose="02040503050406030204" pitchFamily="18" charset="0"/>
                        <a:ea typeface="Cambria Math"/>
                      </a:rPr>
                      <m:t>&gt;1200</m:t>
                    </m:r>
                  </m:oMath>
                </a14:m>
                <a:r>
                  <a:rPr lang="en-US" sz="2400" dirty="0">
                    <a:ea typeface="Cambria Math"/>
                  </a:rPr>
                  <a:t>(Single tailed test)</a:t>
                </a:r>
              </a:p>
              <a:p>
                <a:pPr marL="0" indent="0">
                  <a:buNone/>
                </a:pPr>
                <a14:m>
                  <m:oMathPara xmlns:m="http://schemas.openxmlformats.org/officeDocument/2006/math">
                    <m:oMathParaPr>
                      <m:jc m:val="left"/>
                    </m:oMathParaPr>
                    <m:oMath xmlns:m="http://schemas.openxmlformats.org/officeDocument/2006/math">
                      <m:r>
                        <a:rPr lang="en-US" sz="2400" i="1">
                          <a:latin typeface="Cambria Math"/>
                          <a:ea typeface="Cambria Math"/>
                        </a:rPr>
                        <m:t>𝛼</m:t>
                      </m:r>
                      <m:r>
                        <a:rPr lang="en-US" sz="2400" i="1">
                          <a:latin typeface="Cambria Math"/>
                          <a:ea typeface="Cambria Math"/>
                        </a:rPr>
                        <m:t>=0.05</m:t>
                      </m:r>
                    </m:oMath>
                  </m:oMathPara>
                </a14:m>
                <a:endParaRPr lang="en-US" sz="2400" dirty="0">
                  <a:ea typeface="Cambria Math"/>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a:rPr>
                        <m:t>𝑍</m:t>
                      </m:r>
                      <m:r>
                        <a:rPr lang="en-US" sz="2400" i="1">
                          <a:latin typeface="Cambria Math"/>
                        </a:rPr>
                        <m:t>=</m:t>
                      </m:r>
                      <m:f>
                        <m:fPr>
                          <m:ctrlPr>
                            <a:rPr lang="en-US" sz="2400" i="1">
                              <a:latin typeface="Cambria Math" panose="02040503050406030204" pitchFamily="18" charset="0"/>
                            </a:rPr>
                          </m:ctrlPr>
                        </m:fPr>
                        <m:num>
                          <m:acc>
                            <m:accPr>
                              <m:chr m:val="̅"/>
                              <m:ctrlPr>
                                <a:rPr lang="en-US" sz="2400" i="1">
                                  <a:latin typeface="Cambria Math" panose="02040503050406030204" pitchFamily="18" charset="0"/>
                                </a:rPr>
                              </m:ctrlPr>
                            </m:accPr>
                            <m:e>
                              <m:r>
                                <a:rPr lang="en-US" sz="2400" i="1">
                                  <a:latin typeface="Cambria Math"/>
                                </a:rPr>
                                <m:t>𝑥</m:t>
                              </m:r>
                            </m:e>
                          </m:acc>
                          <m:r>
                            <a:rPr lang="en-US" sz="2400" i="1">
                              <a:latin typeface="Cambria Math"/>
                            </a:rPr>
                            <m:t>−</m:t>
                          </m:r>
                          <m:r>
                            <a:rPr lang="en-US" sz="2400" i="1">
                              <a:latin typeface="Cambria Math"/>
                              <a:ea typeface="Cambria Math"/>
                            </a:rPr>
                            <m:t>𝜇</m:t>
                          </m:r>
                        </m:num>
                        <m:den>
                          <m:f>
                            <m:fPr>
                              <m:type m:val="lin"/>
                              <m:ctrlPr>
                                <a:rPr lang="en-US" sz="2400" i="1">
                                  <a:latin typeface="Cambria Math" panose="02040503050406030204" pitchFamily="18" charset="0"/>
                                </a:rPr>
                              </m:ctrlPr>
                            </m:fPr>
                            <m:num>
                              <m:r>
                                <a:rPr lang="en-US" sz="2400" i="1">
                                  <a:latin typeface="Cambria Math"/>
                                  <a:ea typeface="Cambria Math"/>
                                </a:rPr>
                                <m:t>𝜎</m:t>
                              </m:r>
                            </m:num>
                            <m:den>
                              <m:rad>
                                <m:radPr>
                                  <m:degHide m:val="on"/>
                                  <m:ctrlPr>
                                    <a:rPr lang="en-US" sz="2400" i="1">
                                      <a:latin typeface="Cambria Math" panose="02040503050406030204" pitchFamily="18" charset="0"/>
                                    </a:rPr>
                                  </m:ctrlPr>
                                </m:radPr>
                                <m:deg/>
                                <m:e>
                                  <m:r>
                                    <a:rPr lang="en-US" sz="2400" i="1">
                                      <a:latin typeface="Cambria Math"/>
                                    </a:rPr>
                                    <m:t>𝑛</m:t>
                                  </m:r>
                                </m:e>
                              </m:rad>
                            </m:den>
                          </m:f>
                        </m:den>
                      </m:f>
                      <m:r>
                        <a:rPr lang="en-US" sz="2400" i="1">
                          <a:latin typeface="Cambria Math"/>
                        </a:rPr>
                        <m:t>=</m:t>
                      </m:r>
                      <m:r>
                        <a:rPr lang="en-US" sz="2400" b="0" i="1" smtClean="0">
                          <a:latin typeface="Cambria Math" panose="02040503050406030204" pitchFamily="18" charset="0"/>
                        </a:rPr>
                        <m:t>2.17</m:t>
                      </m:r>
                    </m:oMath>
                  </m:oMathPara>
                </a14:m>
                <a:endParaRPr lang="en-US" sz="2400" dirty="0"/>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1185" t="-1078" r="-1704"/>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B570EC99-8676-4631-A929-D009AD28151A}"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P-value (</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73036A4E-C8B7-4FC9-AE7B-2CCFC138B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val="2096344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lstStyle/>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a:rPr>
                                <m:t>𝑥</m:t>
                              </m:r>
                            </m:e>
                          </m:acc>
                          <m:r>
                            <a:rPr lang="en-US" sz="2400" b="0" i="1" smtClean="0">
                              <a:latin typeface="Cambria Math" panose="02040503050406030204" pitchFamily="18" charset="0"/>
                              <a:ea typeface="Cambria Math" panose="02040503050406030204" pitchFamily="18" charset="0"/>
                            </a:rPr>
                            <m:t>≥1265</m:t>
                          </m:r>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2.17</m:t>
                          </m:r>
                        </m:e>
                      </m:d>
                      <m:r>
                        <a:rPr lang="en-US" sz="2400" b="0" i="1" smtClean="0">
                          <a:latin typeface="Cambria Math" panose="02040503050406030204" pitchFamily="18" charset="0"/>
                          <a:ea typeface="Cambria Math" panose="02040503050406030204" pitchFamily="18" charset="0"/>
                        </a:rPr>
                        <m:t>=.015</m:t>
                      </m:r>
                    </m:oMath>
                  </m:oMathPara>
                </a14:m>
                <a:endParaRPr lang="en-US" sz="2400" b="0" dirty="0">
                  <a:ea typeface="Cambria Math" panose="02040503050406030204" pitchFamily="18" charset="0"/>
                </a:endParaRPr>
              </a:p>
              <a:p>
                <a:pPr marL="0" indent="0">
                  <a:buNone/>
                </a:pPr>
                <a:r>
                  <a:rPr lang="en-US" altLang="en-US" sz="2400" dirty="0"/>
                  <a:t>Here we reject </a:t>
                </a:r>
                <a14:m>
                  <m:oMath xmlns:m="http://schemas.openxmlformats.org/officeDocument/2006/math">
                    <m:sSub>
                      <m:sSubPr>
                        <m:ctrlPr>
                          <a:rPr lang="en-US" altLang="en-US" sz="2400" i="1" smtClean="0">
                            <a:latin typeface="Cambria Math" panose="02040503050406030204" pitchFamily="18" charset="0"/>
                          </a:rPr>
                        </m:ctrlPr>
                      </m:sSubPr>
                      <m:e>
                        <m:r>
                          <a:rPr lang="en-US" altLang="en-US" sz="2400" b="0" i="1" smtClean="0">
                            <a:latin typeface="Cambria Math" panose="02040503050406030204" pitchFamily="18" charset="0"/>
                          </a:rPr>
                          <m:t>𝐻</m:t>
                        </m:r>
                      </m:e>
                      <m:sub>
                        <m:r>
                          <a:rPr lang="en-US" altLang="en-US" sz="2400" b="0" i="1" smtClean="0">
                            <a:latin typeface="Cambria Math" panose="02040503050406030204" pitchFamily="18" charset="0"/>
                          </a:rPr>
                          <m:t>0</m:t>
                        </m:r>
                      </m:sub>
                    </m:sSub>
                  </m:oMath>
                </a14:m>
                <a:r>
                  <a:rPr lang="en-US" sz="2400" dirty="0"/>
                  <a:t> </a:t>
                </a:r>
              </a:p>
              <a:p>
                <a:pPr marL="0" indent="0">
                  <a:buNone/>
                </a:pPr>
                <a:r>
                  <a:rPr lang="en-US" sz="2400" dirty="0"/>
                  <a:t>Since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𝑣𝑎𝑙𝑢𝑒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=0.05</m:t>
                    </m:r>
                  </m:oMath>
                </a14:m>
                <a:endParaRPr lang="en-US" sz="2400" b="0" dirty="0">
                  <a:ea typeface="Cambria Math" panose="02040503050406030204" pitchFamily="18" charset="0"/>
                </a:endParaRP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1185"/>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C2E3EF15-4AFA-4B9C-918D-14B27453D57C}"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P-value (</a:t>
            </a:r>
            <a:r>
              <a:rPr kumimoji="0" lang="en-US" sz="2400" b="1" i="0" u="none" strike="noStrike" kern="1200" cap="none" spc="0" normalizeH="0" baseline="0" noProof="0" dirty="0">
                <a:ln>
                  <a:noFill/>
                </a:ln>
                <a:solidFill>
                  <a:schemeClr val="dk1"/>
                </a:solidFill>
                <a:effectLst/>
                <a:uLnTx/>
                <a:uFillTx/>
              </a:rPr>
              <a:t>CO2)</a:t>
            </a:r>
            <a:endParaRPr kumimoji="0" lang="en-US" sz="2400" b="1" i="0" u="none" strike="noStrike" kern="1200" cap="none" spc="0" normalizeH="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id="{73036A4E-C8B7-4FC9-AE7B-2CCFC138B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val="3585851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Confidence Interval</a:t>
                </a:r>
              </a:p>
              <a:p>
                <a:pPr marL="0" indent="0">
                  <a:buNone/>
                </a:pPr>
                <a:r>
                  <a:rPr lang="en-US" sz="2200" dirty="0"/>
                  <a:t>We would like to determine an interval in which the population parameter is supposed to lie.</a:t>
                </a:r>
              </a:p>
              <a:p>
                <a:pPr marL="0" indent="0">
                  <a:buNone/>
                </a:pPr>
                <a:r>
                  <a:rPr lang="en-US" sz="2200" dirty="0"/>
                  <a:t>95% two sided C.L for </a:t>
                </a:r>
                <a14:m>
                  <m:oMath xmlns:m="http://schemas.openxmlformats.org/officeDocument/2006/math">
                    <m:r>
                      <a:rPr lang="en-US" sz="2200" i="1">
                        <a:latin typeface="Cambria Math"/>
                        <a:ea typeface="Cambria Math"/>
                      </a:rPr>
                      <m:t>𝜇</m:t>
                    </m:r>
                    <m:r>
                      <a:rPr lang="en-US" sz="2200" i="1">
                        <a:latin typeface="Cambria Math"/>
                        <a:ea typeface="Cambria Math"/>
                      </a:rPr>
                      <m:t> </m:t>
                    </m:r>
                  </m:oMath>
                </a14:m>
                <a:r>
                  <a:rPr lang="en-US" sz="2200" dirty="0"/>
                  <a:t>is </a:t>
                </a:r>
                <a14:m>
                  <m:oMath xmlns:m="http://schemas.openxmlformats.org/officeDocument/2006/math">
                    <m:d>
                      <m:dPr>
                        <m:begChr m:val="["/>
                        <m:endChr m:val="]"/>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−1.96</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r>
                          <a:rPr lang="en-US" sz="2200" i="1">
                            <a:latin typeface="Cambria Math"/>
                          </a:rPr>
                          <m:t>            </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+1.96</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e>
                    </m:d>
                  </m:oMath>
                </a14:m>
                <a:endParaRPr lang="en-US" sz="2200" dirty="0"/>
              </a:p>
              <a:p>
                <a:pPr marL="0" indent="0">
                  <a:buNone/>
                </a:pPr>
                <a:r>
                  <a:rPr lang="en-US" sz="2200" dirty="0"/>
                  <a:t>99% two sided C.L for </a:t>
                </a:r>
                <a14:m>
                  <m:oMath xmlns:m="http://schemas.openxmlformats.org/officeDocument/2006/math">
                    <m:r>
                      <a:rPr lang="en-US" sz="2200" i="1">
                        <a:latin typeface="Cambria Math"/>
                        <a:ea typeface="Cambria Math"/>
                      </a:rPr>
                      <m:t>𝜇</m:t>
                    </m:r>
                    <m:r>
                      <a:rPr lang="en-US" sz="2200" i="1">
                        <a:latin typeface="Cambria Math"/>
                        <a:ea typeface="Cambria Math"/>
                      </a:rPr>
                      <m:t> </m:t>
                    </m:r>
                  </m:oMath>
                </a14:m>
                <a:r>
                  <a:rPr lang="en-US" sz="2200" dirty="0"/>
                  <a:t>is </a:t>
                </a:r>
                <a14:m>
                  <m:oMath xmlns:m="http://schemas.openxmlformats.org/officeDocument/2006/math">
                    <m:d>
                      <m:dPr>
                        <m:begChr m:val="["/>
                        <m:endChr m:val="]"/>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−2.58</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r>
                          <a:rPr lang="en-US" sz="2200" i="1">
                            <a:latin typeface="Cambria Math"/>
                          </a:rPr>
                          <m:t>            </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+2.58</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e>
                    </m:d>
                  </m:oMath>
                </a14:m>
                <a:endParaRPr lang="en-US" sz="2200" dirty="0"/>
              </a:p>
              <a:p>
                <a:pPr marL="0" indent="0">
                  <a:buNone/>
                </a:pPr>
                <a:r>
                  <a:rPr lang="en-US" sz="2200" b="1" dirty="0"/>
                  <a:t>Example: </a:t>
                </a:r>
                <a:r>
                  <a:rPr lang="en-US" sz="2200" dirty="0"/>
                  <a:t>A random sample of 200 measurements from a large population gave a mean value of 50 and S.D. of 9. Determine 95% confidence interval for mean of population.</a:t>
                </a:r>
              </a:p>
              <a:p>
                <a:pPr marL="0" indent="0">
                  <a:buNone/>
                </a:pPr>
                <a:r>
                  <a:rPr lang="en-US" sz="2200" b="1" dirty="0"/>
                  <a:t>Sol: </a:t>
                </a:r>
                <a:r>
                  <a:rPr lang="en-US" sz="2200" dirty="0"/>
                  <a:t>CI for </a:t>
                </a:r>
                <a14:m>
                  <m:oMath xmlns:m="http://schemas.openxmlformats.org/officeDocument/2006/math">
                    <m:r>
                      <a:rPr lang="en-US" sz="2200" i="1">
                        <a:latin typeface="Cambria Math"/>
                        <a:ea typeface="Cambria Math"/>
                      </a:rPr>
                      <m:t>𝜇</m:t>
                    </m:r>
                    <m:r>
                      <a:rPr lang="en-US" sz="2200" i="1">
                        <a:latin typeface="Cambria Math"/>
                        <a:ea typeface="Cambria Math"/>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D0A495A-EA87-4257-B7A6-CA5411CB4AE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10D91E12-9CDF-44BD-8021-5A94C120D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077717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 xmlns:m="http://schemas.openxmlformats.org/officeDocument/2006/math">
                    <m:d>
                      <m:dPr>
                        <m:begChr m:val="["/>
                        <m:endChr m:val="]"/>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−1.96</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r>
                          <a:rPr lang="en-US" sz="2200" i="1">
                            <a:latin typeface="Cambria Math"/>
                          </a:rPr>
                          <m:t>            </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+1.96</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e>
                    </m:d>
                  </m:oMath>
                </a14:m>
                <a:r>
                  <a:rPr lang="en-US" sz="2200" b="1" dirty="0"/>
                  <a:t> </a:t>
                </a:r>
              </a:p>
              <a:p>
                <a:pPr marL="0" indent="0">
                  <a:buNone/>
                </a:pPr>
                <a14:m>
                  <m:oMathPara xmlns:m="http://schemas.openxmlformats.org/officeDocument/2006/math">
                    <m:oMathParaPr>
                      <m:jc m:val="left"/>
                    </m:oMathParaPr>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48.75               51.24</m:t>
                          </m:r>
                        </m:e>
                      </m:d>
                    </m:oMath>
                  </m:oMathPara>
                </a14:m>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D9066ED-E243-47E8-8811-0B32FD0A708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1FA4E1D4-EBFB-4F22-9B7E-37FEBDE3E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643705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Test of hypothesis for small samples (</a:t>
                </a:r>
                <a14:m>
                  <m:oMath xmlns:m="http://schemas.openxmlformats.org/officeDocument/2006/math">
                    <m:r>
                      <a:rPr lang="en-US" sz="2200" b="1" i="1">
                        <a:latin typeface="Cambria Math"/>
                      </a:rPr>
                      <m:t>𝒏</m:t>
                    </m:r>
                    <m:r>
                      <a:rPr lang="en-US" sz="2200" b="1" i="1">
                        <a:latin typeface="Cambria Math"/>
                        <a:ea typeface="Cambria Math"/>
                      </a:rPr>
                      <m:t>≤</m:t>
                    </m:r>
                    <m:r>
                      <a:rPr lang="en-US" sz="2200" b="1" i="1">
                        <a:latin typeface="Cambria Math"/>
                        <a:ea typeface="Cambria Math"/>
                      </a:rPr>
                      <m:t>𝟑𝟎</m:t>
                    </m:r>
                    <m:r>
                      <a:rPr lang="en-US" sz="2200" b="1" i="1">
                        <a:latin typeface="Cambria Math"/>
                        <a:ea typeface="Cambria Math"/>
                      </a:rPr>
                      <m:t>)</m:t>
                    </m:r>
                  </m:oMath>
                </a14:m>
                <a:endParaRPr lang="en-US" sz="2200" b="1" dirty="0"/>
              </a:p>
              <a:p>
                <a:r>
                  <a:rPr lang="en-US" sz="2200" dirty="0"/>
                  <a:t>t-test</a:t>
                </a:r>
              </a:p>
              <a:p>
                <a:r>
                  <a:rPr lang="en-US" sz="2200" dirty="0"/>
                  <a:t>F-test</a:t>
                </a:r>
              </a:p>
              <a:p>
                <a:pPr marL="0" indent="0" algn="just">
                  <a:buNone/>
                </a:pPr>
                <a:r>
                  <a:rPr lang="en-US" sz="2200" b="1" dirty="0">
                    <a:latin typeface="Times New Roman" pitchFamily="18" charset="0"/>
                    <a:cs typeface="Times New Roman" pitchFamily="18" charset="0"/>
                  </a:rPr>
                  <a:t>Test of hypothesis for Small Samples</a:t>
                </a:r>
                <a:endParaRPr lang="en-US"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When the size of the sample </a:t>
                </a:r>
                <a14:m>
                  <m:oMath xmlns:m="http://schemas.openxmlformats.org/officeDocument/2006/math">
                    <m:r>
                      <a:rPr lang="en-US" sz="2200" i="1">
                        <a:latin typeface="Cambria Math"/>
                      </a:rPr>
                      <m:t>𝑛</m:t>
                    </m:r>
                    <m:r>
                      <a:rPr lang="en-US" sz="2200" i="1">
                        <a:latin typeface="Cambria Math"/>
                      </a:rPr>
                      <m:t>≤30</m:t>
                    </m:r>
                  </m:oMath>
                </a14:m>
                <a:r>
                  <a:rPr lang="en-US" sz="2200" dirty="0">
                    <a:latin typeface="Times New Roman" pitchFamily="18" charset="0"/>
                    <a:cs typeface="Times New Roman" pitchFamily="18" charset="0"/>
                  </a:rPr>
                  <a:t>, then the sample is called small sample. For such sample it will not be possible for us to assume that the random sampling distribution of a statistic is approximately normal. In this sampling distribution is t-distribution.</a:t>
                </a:r>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9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6173A76-A255-4C6D-8B8F-4F17A24A7B4E}"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Test of Hypothesis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3EEDE257-0040-4BF6-98BB-CB24866A4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40500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C09BB3E-05E9-442A-8985-63EAA563DAAA}" type="datetime1">
              <a:rPr lang="en-US" smtClean="0"/>
              <a:t>4/26/2023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2" name="Content Placeholder 1"/>
          <p:cNvSpPr>
            <a:spLocks noGrp="1"/>
          </p:cNvSpPr>
          <p:nvPr>
            <p:ph idx="1"/>
          </p:nvPr>
        </p:nvSpPr>
        <p:spPr/>
        <p:txBody>
          <a:bodyPr>
            <a:normAutofit/>
          </a:bodyPr>
          <a:lstStyle/>
          <a:p>
            <a:pPr marL="0" indent="0" algn="just">
              <a:buNone/>
            </a:pPr>
            <a:r>
              <a:rPr lang="en-IN" sz="2000" b="1" dirty="0">
                <a:solidFill>
                  <a:srgbClr val="000000"/>
                </a:solidFill>
                <a:latin typeface="Times New Roman" pitchFamily="18" charset="0"/>
                <a:ea typeface="Times New Roman" panose="02020603050405020304" pitchFamily="18" charset="0"/>
                <a:cs typeface="Times New Roman" pitchFamily="18" charset="0"/>
              </a:rPr>
              <a:t>Unit III (</a:t>
            </a:r>
            <a:r>
              <a:rPr lang="en-US" sz="2000" b="1" dirty="0">
                <a:latin typeface="Times New Roman" pitchFamily="18" charset="0"/>
                <a:ea typeface="Calibri" panose="020F0502020204030204" pitchFamily="34" charset="0"/>
                <a:cs typeface="Times New Roman" pitchFamily="18" charset="0"/>
              </a:rPr>
              <a:t>Probability and Random Variable)</a:t>
            </a:r>
            <a:endParaRPr lang="en-IN" sz="2000" b="1" dirty="0">
              <a:solidFill>
                <a:srgbClr val="000000"/>
              </a:solidFill>
              <a:latin typeface="Times New Roman" pitchFamily="18" charset="0"/>
              <a:ea typeface="Times New Roman" panose="02020603050405020304" pitchFamily="18" charset="0"/>
              <a:cs typeface="Times New Roman" pitchFamily="18" charset="0"/>
            </a:endParaRPr>
          </a:p>
          <a:p>
            <a:pPr marL="0" indent="0" algn="just">
              <a:buNone/>
            </a:pPr>
            <a:r>
              <a:rPr lang="en-IN" sz="2000" dirty="0">
                <a:solidFill>
                  <a:srgbClr val="000000"/>
                </a:solidFill>
                <a:latin typeface="Times New Roman" pitchFamily="18" charset="0"/>
                <a:ea typeface="Times New Roman" panose="02020603050405020304" pitchFamily="18" charset="0"/>
                <a:cs typeface="Times New Roman" pitchFamily="18" charset="0"/>
              </a:rPr>
              <a:t>Random Variable: Definition of a Random Variable, Discrete Random Variable, Continuous Random Variable, Probability mass function, Probability Density Function, Distribution functions. </a:t>
            </a:r>
            <a:endParaRPr lang="en-US" sz="2000" dirty="0">
              <a:latin typeface="Times New Roman" pitchFamily="18" charset="0"/>
              <a:ea typeface="Times New Roman" panose="02020603050405020304" pitchFamily="18" charset="0"/>
              <a:cs typeface="Times New Roman" pitchFamily="18" charset="0"/>
            </a:endParaRPr>
          </a:p>
          <a:p>
            <a:pPr marL="0" indent="0" algn="just">
              <a:buNone/>
            </a:pPr>
            <a:r>
              <a:rPr lang="en-US" sz="2000" dirty="0">
                <a:latin typeface="Times New Roman" pitchFamily="18" charset="0"/>
                <a:ea typeface="Calibri" panose="020F0502020204030204" pitchFamily="34" charset="0"/>
                <a:cs typeface="Times New Roman" pitchFamily="18" charset="0"/>
              </a:rPr>
              <a:t>Multiple Random Variables:  Joint density and distribution Function, Properties of Joint Distribution function, Marginal density Functions, Conditional Distribution and Density, Statistical Independence, Central Limit Theorem (Proof not expected).</a:t>
            </a:r>
          </a:p>
          <a:p>
            <a:pPr marL="0" indent="0" algn="just">
              <a:buNone/>
            </a:pPr>
            <a:r>
              <a:rPr lang="en-IN" sz="2000" b="1" dirty="0">
                <a:solidFill>
                  <a:srgbClr val="000000"/>
                </a:solidFill>
                <a:latin typeface="Times New Roman" pitchFamily="18" charset="0"/>
                <a:ea typeface="Times New Roman" panose="02020603050405020304" pitchFamily="18" charset="0"/>
                <a:cs typeface="Times New Roman" pitchFamily="18" charset="0"/>
              </a:rPr>
              <a:t>Unit IV (</a:t>
            </a:r>
            <a:r>
              <a:rPr lang="en-US" sz="2000" b="1" dirty="0">
                <a:latin typeface="Times New Roman" pitchFamily="18" charset="0"/>
                <a:ea typeface="Calibri" panose="020F0502020204030204" pitchFamily="34" charset="0"/>
                <a:cs typeface="Times New Roman" pitchFamily="18" charset="0"/>
              </a:rPr>
              <a:t>Expectations and Probability Distribution)</a:t>
            </a:r>
            <a:endParaRPr lang="en-IN" sz="2000" b="1" dirty="0">
              <a:solidFill>
                <a:srgbClr val="000000"/>
              </a:solidFill>
              <a:latin typeface="Times New Roman" pitchFamily="18" charset="0"/>
              <a:ea typeface="Times New Roman" panose="02020603050405020304" pitchFamily="18" charset="0"/>
              <a:cs typeface="Times New Roman" pitchFamily="18" charset="0"/>
            </a:endParaRPr>
          </a:p>
          <a:p>
            <a:pPr marL="0" indent="0" algn="just">
              <a:buNone/>
            </a:pPr>
            <a:r>
              <a:rPr lang="en-US" sz="2000" dirty="0">
                <a:latin typeface="Times New Roman" pitchFamily="18" charset="0"/>
                <a:ea typeface="Calibri" panose="020F0502020204030204" pitchFamily="34" charset="0"/>
                <a:cs typeface="Times New Roman" pitchFamily="18" charset="0"/>
              </a:rPr>
              <a:t>Operation on One Random Variable – Expectations: Introduction, Expected Value of a Random Variable,  Mean, Variance, Moment Generating Function, Binomial, Poisson,  Normal, Exponential distribution.</a:t>
            </a:r>
            <a:endParaRPr lang="en-IN" sz="2000" b="1" dirty="0">
              <a:solidFill>
                <a:srgbClr val="000000"/>
              </a:solidFill>
              <a:latin typeface="Times New Roman" pitchFamily="18" charset="0"/>
              <a:ea typeface="Times New Roman" panose="02020603050405020304" pitchFamily="18" charset="0"/>
              <a:cs typeface="Times New Roman" pitchFamily="18" charset="0"/>
            </a:endParaRPr>
          </a:p>
          <a:p>
            <a:pPr marL="0" indent="0">
              <a:buNone/>
            </a:pPr>
            <a:endParaRPr lang="en-US" sz="2000" b="1" dirty="0">
              <a:latin typeface="Times New Roman" pitchFamily="18" charset="0"/>
              <a:ea typeface="Calibri" panose="020F0502020204030204" pitchFamily="34" charset="0"/>
              <a:cs typeface="Times New Roman" pitchFamily="18" charset="0"/>
            </a:endParaRPr>
          </a:p>
          <a:p>
            <a:pPr marL="0" indent="0">
              <a:buNone/>
            </a:pPr>
            <a:endParaRPr lang="en-IN" sz="2000" b="1" dirty="0">
              <a:solidFill>
                <a:srgbClr val="000000"/>
              </a:solidFill>
              <a:latin typeface="Times New Roman" panose="02020603050405020304" pitchFamily="18" charset="0"/>
              <a:ea typeface="Times New Roman" panose="02020603050405020304" pitchFamily="18" charset="0"/>
              <a:cs typeface="Times New Roman" pitchFamily="18" charset="0"/>
            </a:endParaRPr>
          </a:p>
          <a:p>
            <a:pPr marL="0" indent="0">
              <a:buNone/>
            </a:pPr>
            <a:endParaRPr lang="en-US" sz="2000" dirty="0">
              <a:latin typeface="Times New Roman" pitchFamily="18" charset="0"/>
              <a:ea typeface="Times New Roman" panose="02020603050405020304" pitchFamily="18" charset="0"/>
              <a:cs typeface="Times New Roman" pitchFamily="18" charset="0"/>
            </a:endParaRPr>
          </a:p>
        </p:txBody>
      </p:sp>
      <p:pic>
        <p:nvPicPr>
          <p:cNvPr id="3" name="Picture 2">
            <a:extLst>
              <a:ext uri="{FF2B5EF4-FFF2-40B4-BE49-F238E27FC236}">
                <a16:creationId xmlns:a16="http://schemas.microsoft.com/office/drawing/2014/main" id="{3FEFAC1D-0FF1-9B87-FA53-B370C605F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95400" cy="549276"/>
          </a:xfrm>
          <a:prstGeom prst="rect">
            <a:avLst/>
          </a:prstGeom>
        </p:spPr>
      </p:pic>
    </p:spTree>
    <p:extLst>
      <p:ext uri="{BB962C8B-B14F-4D97-AF65-F5344CB8AC3E}">
        <p14:creationId xmlns:p14="http://schemas.microsoft.com/office/powerpoint/2010/main" val="3144728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457200" indent="-457200">
                  <a:buFont typeface="Arial" pitchFamily="34" charset="0"/>
                  <a:buAutoNum type="arabicPeriod"/>
                </a:pPr>
                <a:r>
                  <a:rPr lang="en-US" sz="2200" dirty="0"/>
                  <a:t>Write a short note on Null hypothesis? 			</a:t>
                </a:r>
              </a:p>
              <a:p>
                <a:pPr marL="457200" indent="-457200">
                  <a:buFont typeface="Arial" pitchFamily="34" charset="0"/>
                  <a:buAutoNum type="arabicPeriod"/>
                </a:pPr>
                <a:r>
                  <a:rPr lang="en-US" sz="2200" dirty="0"/>
                  <a:t>Write a short note on Alternative hypothesis? 		</a:t>
                </a:r>
              </a:p>
              <a:p>
                <a:pPr marL="457200" indent="-457200">
                  <a:buAutoNum type="arabicPeriod"/>
                </a:pPr>
                <a:r>
                  <a:rPr lang="en-US" sz="2200" dirty="0"/>
                  <a:t>A sample of 800 students from a university was taken and their average weight was found to be 112 pounds with S.D. of 20 pounds. Could the mean weight in the population be 120 pounds.(Take </a:t>
                </a:r>
                <a14:m>
                  <m:oMath xmlns:m="http://schemas.openxmlformats.org/officeDocument/2006/math">
                    <m:r>
                      <a:rPr lang="en-US" sz="2200" i="1">
                        <a:latin typeface="Cambria Math"/>
                        <a:ea typeface="Cambria Math"/>
                      </a:rPr>
                      <m:t>𝛼</m:t>
                    </m:r>
                    <m:r>
                      <a:rPr lang="en-US" sz="2200" i="1">
                        <a:latin typeface="Cambria Math"/>
                        <a:ea typeface="Cambria Math"/>
                      </a:rPr>
                      <m:t>=0.05</m:t>
                    </m:r>
                    <m:r>
                      <a:rPr lang="en-US" sz="2200" b="0" i="0" smtClean="0">
                        <a:latin typeface="Cambria Math"/>
                        <a:ea typeface="Cambria Math"/>
                      </a:rPr>
                      <m:t>)</m:t>
                    </m:r>
                  </m:oMath>
                </a14:m>
                <a:endParaRPr lang="en-US" sz="2200" dirty="0"/>
              </a:p>
              <a:p>
                <a:pPr marL="0" indent="0">
                  <a:buNone/>
                </a:pPr>
                <a:endParaRPr lang="en-US" sz="2200" b="1" dirty="0"/>
              </a:p>
              <a:p>
                <a:pPr marL="0" indent="0">
                  <a:buNone/>
                </a:pPr>
                <a:endParaRPr lang="en-US" sz="2200" b="1"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21495CA-C1B0-4C61-8FC5-ED90BCF4D35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Daily Quiz(CO2)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21523512-CFEE-4CEF-908E-8787DE35F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774367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Test of hypothesis</a:t>
            </a:r>
          </a:p>
          <a:p>
            <a:pPr>
              <a:buFont typeface="Wingdings" pitchFamily="2" charset="2"/>
              <a:buChar char="ü"/>
            </a:pPr>
            <a:r>
              <a:rPr lang="en-US" sz="2200" dirty="0"/>
              <a:t>Procedure of Test of hypothesis</a:t>
            </a:r>
          </a:p>
          <a:p>
            <a:pPr>
              <a:buFont typeface="Wingdings" pitchFamily="2" charset="2"/>
              <a:buChar char="ü"/>
            </a:pPr>
            <a:r>
              <a:rPr lang="en-US" sz="2200" dirty="0"/>
              <a:t>Null Hypothesis</a:t>
            </a:r>
          </a:p>
          <a:p>
            <a:pPr>
              <a:buFont typeface="Wingdings" pitchFamily="2" charset="2"/>
              <a:buChar char="ü"/>
            </a:pPr>
            <a:r>
              <a:rPr lang="en-US" sz="2200" dirty="0"/>
              <a:t>Alternate Hypothesis</a:t>
            </a:r>
          </a:p>
          <a:p>
            <a:pPr>
              <a:buFont typeface="Wingdings" pitchFamily="2" charset="2"/>
              <a:buChar char="ü"/>
            </a:pPr>
            <a:r>
              <a:rPr lang="en-US" sz="2200" dirty="0"/>
              <a:t>Level of significance </a:t>
            </a:r>
          </a:p>
          <a:p>
            <a:pPr>
              <a:buFont typeface="Wingdings" pitchFamily="2" charset="2"/>
              <a:buChar char="ü"/>
            </a:pPr>
            <a:r>
              <a:rPr lang="en-US" sz="2200" dirty="0"/>
              <a:t>Test of hypothesis about difference between two population mean</a:t>
            </a:r>
          </a:p>
          <a:p>
            <a:pPr>
              <a:buFont typeface="Wingdings" pitchFamily="2" charset="2"/>
              <a:buChar char="ü"/>
            </a:pPr>
            <a:r>
              <a:rPr lang="en-US" sz="2200" dirty="0"/>
              <a:t>Test of hypothesis about Small samples</a:t>
            </a:r>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E8C8A12D-B500-4105-A7D3-78E3755284C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Recap(CO2)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E8EA3EDA-1A42-4C9C-8A46-29E755F88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80686417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t-Test</a:t>
            </a:r>
          </a:p>
          <a:p>
            <a:r>
              <a:rPr lang="en-US" sz="2200" dirty="0"/>
              <a:t>Explanation why a </a:t>
            </a:r>
            <a:r>
              <a:rPr lang="en-US" sz="2200" i="1" dirty="0"/>
              <a:t>t</a:t>
            </a:r>
            <a:r>
              <a:rPr lang="en-US" sz="2200" dirty="0"/>
              <a:t> distribution is associated with </a:t>
            </a:r>
            <a:r>
              <a:rPr lang="en-US" sz="2200" i="1" dirty="0"/>
              <a:t>n</a:t>
            </a:r>
            <a:r>
              <a:rPr lang="en-US" sz="2200" dirty="0"/>
              <a:t> − 1 degrees of freedom and describe the information that is conveyed by the </a:t>
            </a:r>
            <a:r>
              <a:rPr lang="en-US" sz="2200" i="1" dirty="0"/>
              <a:t>t</a:t>
            </a:r>
            <a:r>
              <a:rPr lang="en-US" sz="2200" dirty="0"/>
              <a:t> statistic.</a:t>
            </a:r>
          </a:p>
          <a:p>
            <a:r>
              <a:rPr lang="en-US" sz="2200" dirty="0"/>
              <a:t>Calculation  the degrees of freedom for a one-sample </a:t>
            </a:r>
            <a:r>
              <a:rPr lang="en-US" sz="2200" i="1" dirty="0"/>
              <a:t>t</a:t>
            </a:r>
            <a:r>
              <a:rPr lang="en-US" sz="2200" dirty="0"/>
              <a:t> test and a two-independent-sample </a:t>
            </a:r>
            <a:r>
              <a:rPr lang="en-US" sz="2200" i="1" dirty="0"/>
              <a:t>t</a:t>
            </a:r>
            <a:r>
              <a:rPr lang="en-US" sz="2200" dirty="0"/>
              <a:t> test, and locate critical values in the </a:t>
            </a:r>
            <a:r>
              <a:rPr lang="en-US" sz="2200" i="1" dirty="0"/>
              <a:t>t</a:t>
            </a:r>
            <a:r>
              <a:rPr lang="en-US" sz="2200" dirty="0"/>
              <a:t> table.</a:t>
            </a:r>
          </a:p>
          <a:p>
            <a:r>
              <a:rPr lang="en-US" sz="2200" dirty="0"/>
              <a:t>Identify the assumptions for the one-sample </a:t>
            </a:r>
            <a:r>
              <a:rPr lang="en-US" sz="2200" i="1" dirty="0"/>
              <a:t>t</a:t>
            </a:r>
            <a:r>
              <a:rPr lang="en-US" sz="2200" dirty="0"/>
              <a:t> test.</a:t>
            </a:r>
          </a:p>
          <a:p>
            <a:r>
              <a:rPr lang="en-US" sz="2200" dirty="0"/>
              <a:t>Identify the assumptions for the two-independent-sample </a:t>
            </a:r>
            <a:r>
              <a:rPr lang="en-US" sz="2200" i="1" dirty="0"/>
              <a:t>t </a:t>
            </a:r>
            <a:r>
              <a:rPr lang="en-US" sz="2200" dirty="0"/>
              <a:t>test.</a:t>
            </a:r>
          </a:p>
          <a:p>
            <a:pPr marL="0" indent="0">
              <a:buNone/>
            </a:pPr>
            <a:endParaRPr lang="en-US" sz="2200" dirty="0"/>
          </a:p>
        </p:txBody>
      </p:sp>
      <p:sp>
        <p:nvSpPr>
          <p:cNvPr id="4" name="Date Placeholder 3"/>
          <p:cNvSpPr>
            <a:spLocks noGrp="1"/>
          </p:cNvSpPr>
          <p:nvPr>
            <p:ph type="dt" sz="half" idx="10"/>
          </p:nvPr>
        </p:nvSpPr>
        <p:spPr/>
        <p:txBody>
          <a:bodyPr/>
          <a:lstStyle/>
          <a:p>
            <a:fld id="{E41C5E31-E24D-4B10-85A8-F6C478ADE15D}"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Topic objective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93AC2A7E-161F-4E0B-A3B2-ACB92EF77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603332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2200" b="1" dirty="0">
                    <a:latin typeface="Times New Roman" pitchFamily="18" charset="0"/>
                    <a:cs typeface="Times New Roman" pitchFamily="18" charset="0"/>
                  </a:rPr>
                  <a:t>t-distribution: </a:t>
                </a:r>
                <a:r>
                  <a:rPr lang="en-US" sz="2200" dirty="0">
                    <a:latin typeface="Times New Roman" pitchFamily="18" charset="0"/>
                    <a:cs typeface="Times New Roman" pitchFamily="18" charset="0"/>
                  </a:rPr>
                  <a:t>It</a:t>
                </a: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is used when sample size is </a:t>
                </a:r>
                <a14:m>
                  <m:oMath xmlns:m="http://schemas.openxmlformats.org/officeDocument/2006/math">
                    <m:r>
                      <a:rPr lang="en-US" sz="2200" i="1">
                        <a:latin typeface="Cambria Math"/>
                      </a:rPr>
                      <m:t>≤30</m:t>
                    </m:r>
                  </m:oMath>
                </a14:m>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and the population S.D. is unknown.</a:t>
                </a:r>
              </a:p>
              <a:p>
                <a:pPr marL="0" indent="0" algn="just">
                  <a:buNone/>
                </a:pPr>
                <a:r>
                  <a:rPr lang="en-US" sz="2200" b="1" dirty="0">
                    <a:latin typeface="Times New Roman" pitchFamily="18" charset="0"/>
                    <a:cs typeface="Times New Roman" pitchFamily="18" charset="0"/>
                  </a:rPr>
                  <a:t>Application of t-distribution: </a:t>
                </a:r>
              </a:p>
              <a:p>
                <a:pPr algn="just"/>
                <a:r>
                  <a:rPr lang="en-US" sz="2200" dirty="0">
                    <a:latin typeface="Times New Roman" pitchFamily="18" charset="0"/>
                    <a:cs typeface="Times New Roman" pitchFamily="18" charset="0"/>
                  </a:rPr>
                  <a:t>To test the significance (hypothesis) of the difference between the mean of small sample and mean of the population</a:t>
                </a:r>
              </a:p>
              <a:p>
                <a:pPr algn="just"/>
                <a:r>
                  <a:rPr lang="en-US" sz="2200" dirty="0">
                    <a:latin typeface="Times New Roman" pitchFamily="18" charset="0"/>
                    <a:cs typeface="Times New Roman" pitchFamily="18" charset="0"/>
                  </a:rPr>
                  <a:t> To test the significance of the difference between the mean of two small samples.</a:t>
                </a:r>
              </a:p>
              <a:p>
                <a:pPr algn="just"/>
                <a:endParaRPr lang="en-US" sz="2200" dirty="0">
                  <a:latin typeface="Times New Roman" pitchFamily="18" charset="0"/>
                  <a:cs typeface="Times New Roman" pitchFamily="18" charset="0"/>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9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339A506-AACE-4C31-8DA6-12A6D978008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24DE9BF1-1777-493A-B4EE-35571F975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949310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348725"/>
                <a:ext cx="8229600" cy="4114512"/>
              </a:xfrm>
            </p:spPr>
            <p:txBody>
              <a:bodyPr>
                <a:noAutofit/>
              </a:bodyPr>
              <a:lstStyle/>
              <a:p>
                <a:pPr>
                  <a:buFont typeface="Wingdings" pitchFamily="2" charset="2"/>
                  <a:buChar char="v"/>
                </a:pPr>
                <a:r>
                  <a:rPr lang="en-US" sz="2200" b="1" dirty="0">
                    <a:latin typeface="Times New Roman" pitchFamily="18" charset="0"/>
                    <a:cs typeface="Times New Roman" pitchFamily="18" charset="0"/>
                  </a:rPr>
                  <a:t>To test the significance of the difference between the mean of small sample and mean of the population:</a:t>
                </a:r>
              </a:p>
              <a:p>
                <a:pPr marL="0" indent="0">
                  <a:buNone/>
                </a:pPr>
                <a:r>
                  <a:rPr lang="en-US" sz="2200" dirty="0">
                    <a:latin typeface="Times New Roman" pitchFamily="18" charset="0"/>
                    <a:cs typeface="Times New Roman" pitchFamily="18" charset="0"/>
                  </a:rPr>
                  <a:t>When population is distributed normally and </a:t>
                </a:r>
                <a14:m>
                  <m:oMath xmlns:m="http://schemas.openxmlformats.org/officeDocument/2006/math">
                    <m:r>
                      <a:rPr lang="en-US" sz="2200" i="1">
                        <a:latin typeface="Cambria Math"/>
                        <a:ea typeface="Cambria Math"/>
                        <a:cs typeface="Times New Roman" pitchFamily="18" charset="0"/>
                      </a:rPr>
                      <m:t>𝜎</m:t>
                    </m:r>
                  </m:oMath>
                </a14:m>
                <a:r>
                  <a:rPr lang="en-US" sz="2200" dirty="0">
                    <a:latin typeface="Times New Roman" pitchFamily="18" charset="0"/>
                    <a:cs typeface="Times New Roman" pitchFamily="18" charset="0"/>
                  </a:rPr>
                  <a:t> is unknown then statistic </a:t>
                </a:r>
              </a:p>
              <a:p>
                <a:pPr marL="0" indent="0">
                  <a:buNone/>
                </a:pPr>
                <a14:m>
                  <m:oMath xmlns:m="http://schemas.openxmlformats.org/officeDocument/2006/math">
                    <m:r>
                      <a:rPr lang="en-US" sz="2200" i="1">
                        <a:latin typeface="Cambria Math"/>
                      </a:rPr>
                      <m:t>𝑡</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rPr>
                          <m:t>𝜇</m:t>
                        </m:r>
                      </m:num>
                      <m:den>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r>
                              <a:rPr lang="en-US" sz="2200" i="1">
                                <a:latin typeface="Cambria Math"/>
                              </a:rPr>
                              <m:t>𝑛</m:t>
                            </m:r>
                          </m:e>
                        </m:rad>
                      </m:den>
                    </m:f>
                  </m:oMath>
                </a14:m>
                <a:r>
                  <a:rPr lang="en-US" sz="2200" dirty="0">
                    <a:latin typeface="Times New Roman" pitchFamily="18" charset="0"/>
                    <a:cs typeface="Times New Roman" pitchFamily="18" charset="0"/>
                  </a:rPr>
                  <a:t> follows t-distribution with </a:t>
                </a:r>
                <a14:m>
                  <m:oMath xmlns:m="http://schemas.openxmlformats.org/officeDocument/2006/math">
                    <m:r>
                      <a:rPr lang="en-US" sz="2200" i="1">
                        <a:latin typeface="Cambria Math"/>
                        <a:cs typeface="Times New Roman" pitchFamily="18" charset="0"/>
                      </a:rPr>
                      <m:t>𝑛</m:t>
                    </m:r>
                    <m:r>
                      <a:rPr lang="en-US" sz="2200" i="1">
                        <a:latin typeface="Cambria Math"/>
                        <a:cs typeface="Times New Roman" pitchFamily="18" charset="0"/>
                      </a:rPr>
                      <m:t>−1</m:t>
                    </m:r>
                  </m:oMath>
                </a14:m>
                <a:r>
                  <a:rPr lang="en-US" sz="2200" dirty="0">
                    <a:latin typeface="Times New Roman" pitchFamily="18" charset="0"/>
                    <a:cs typeface="Times New Roman" pitchFamily="18" charset="0"/>
                  </a:rPr>
                  <a:t> degree of freedom.</a:t>
                </a:r>
              </a:p>
              <a:p>
                <a:pPr marL="0" indent="0" algn="just">
                  <a:buNone/>
                </a:pPr>
                <a:r>
                  <a:rPr lang="en-US" sz="2200" dirty="0">
                    <a:latin typeface="Times New Roman" pitchFamily="18" charset="0"/>
                    <a:cs typeface="Times New Roman" pitchFamily="18" charset="0"/>
                  </a:rPr>
                  <a:t>where S</a:t>
                </a:r>
                <a14:m>
                  <m:oMath xmlns:m="http://schemas.openxmlformats.org/officeDocument/2006/math">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limLoc m:val="undOvr"/>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e>
                                  <m:sup>
                                    <m:r>
                                      <a:rPr lang="en-US" sz="2200" i="1">
                                        <a:latin typeface="Cambria Math"/>
                                      </a:rPr>
                                      <m:t>2</m:t>
                                    </m:r>
                                  </m:sup>
                                </m:sSup>
                              </m:e>
                            </m:nary>
                          </m:num>
                          <m:den>
                            <m:r>
                              <a:rPr lang="en-US" sz="2200" i="1">
                                <a:latin typeface="Cambria Math"/>
                              </a:rPr>
                              <m:t>𝑛</m:t>
                            </m:r>
                            <m:r>
                              <a:rPr lang="en-US" sz="2200" i="1">
                                <a:latin typeface="Cambria Math"/>
                              </a:rPr>
                              <m:t>−1</m:t>
                            </m:r>
                          </m:den>
                        </m:f>
                      </m:e>
                    </m:rad>
                  </m:oMath>
                </a14:m>
                <a:r>
                  <a:rPr lang="en-US" sz="2200" dirty="0">
                    <a:latin typeface="Times New Roman" pitchFamily="18" charset="0"/>
                    <a:cs typeface="Times New Roman" pitchFamily="18" charset="0"/>
                  </a:rPr>
                  <a:t> = Calculated Standard deviation of sample</a:t>
                </a:r>
              </a:p>
              <a:p>
                <a:pPr marL="0" indent="0">
                  <a:buNone/>
                </a:pP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oMath>
                </a14:m>
                <a:r>
                  <a:rPr lang="en-US" sz="2200" dirty="0">
                    <a:latin typeface="Times New Roman" pitchFamily="18" charset="0"/>
                    <a:cs typeface="Times New Roman" pitchFamily="18" charset="0"/>
                  </a:rPr>
                  <a:t>mean of sample</a:t>
                </a:r>
              </a:p>
              <a:p>
                <a:pPr marL="0" indent="0">
                  <a:buNone/>
                </a:pPr>
                <a14:m>
                  <m:oMath xmlns:m="http://schemas.openxmlformats.org/officeDocument/2006/math">
                    <m:r>
                      <a:rPr lang="en-US" sz="2200" i="1">
                        <a:latin typeface="Cambria Math"/>
                      </a:rPr>
                      <m:t>𝜇</m:t>
                    </m:r>
                    <m:r>
                      <a:rPr lang="en-US" sz="2200" i="1">
                        <a:latin typeface="Cambria Math"/>
                      </a:rPr>
                      <m:t>→</m:t>
                    </m:r>
                  </m:oMath>
                </a14:m>
                <a:r>
                  <a:rPr lang="en-US" sz="2200" dirty="0">
                    <a:latin typeface="Times New Roman" pitchFamily="18" charset="0"/>
                    <a:cs typeface="Times New Roman" pitchFamily="18" charset="0"/>
                  </a:rPr>
                  <a:t>mean of Population</a:t>
                </a:r>
              </a:p>
              <a:p>
                <a:pPr marL="0" indent="0" algn="just">
                  <a:buNone/>
                </a:pPr>
                <a14:m>
                  <m:oMath xmlns:m="http://schemas.openxmlformats.org/officeDocument/2006/math">
                    <m:r>
                      <a:rPr lang="en-US" sz="2200" i="1">
                        <a:latin typeface="Cambria Math"/>
                      </a:rPr>
                      <m:t>𝑛</m:t>
                    </m:r>
                    <m:r>
                      <a:rPr lang="en-US" sz="2200" i="1">
                        <a:latin typeface="Cambria Math"/>
                      </a:rPr>
                      <m:t>→</m:t>
                    </m:r>
                  </m:oMath>
                </a14:m>
                <a:r>
                  <a:rPr lang="en-US" sz="2200" dirty="0">
                    <a:latin typeface="Times New Roman" pitchFamily="18" charset="0"/>
                    <a:cs typeface="Times New Roman" pitchFamily="18" charset="0"/>
                  </a:rPr>
                  <a:t>sample size</a:t>
                </a:r>
              </a:p>
              <a:p>
                <a:pPr marL="0" indent="0">
                  <a:buNone/>
                </a:pP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348725"/>
                <a:ext cx="8229600" cy="4114512"/>
              </a:xfrm>
              <a:blipFill rotWithShape="1">
                <a:blip r:embed="rId2"/>
                <a:stretch>
                  <a:fillRect l="-963" t="-889" b="-42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FC4FA2D-2492-4DC9-8D2A-EEDF6716488A}"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9" name="Picture 8">
            <a:extLst>
              <a:ext uri="{FF2B5EF4-FFF2-40B4-BE49-F238E27FC236}">
                <a16:creationId xmlns:a16="http://schemas.microsoft.com/office/drawing/2014/main" id="{55D4EED1-9D6A-44DF-8CCF-BD983235F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244977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2200" b="1" dirty="0">
                    <a:latin typeface="Times New Roman" pitchFamily="18" charset="0"/>
                    <a:cs typeface="Times New Roman" pitchFamily="18" charset="0"/>
                  </a:rPr>
                  <a:t>Note-</a:t>
                </a:r>
                <a:r>
                  <a:rPr lang="en-US" sz="2200" dirty="0">
                    <a:latin typeface="Times New Roman" pitchFamily="18" charset="0"/>
                    <a:cs typeface="Times New Roman" pitchFamily="18" charset="0"/>
                  </a:rPr>
                  <a:t>If standard deviation </a:t>
                </a:r>
                <a14:m>
                  <m:oMath xmlns:m="http://schemas.openxmlformats.org/officeDocument/2006/math">
                    <m:r>
                      <a:rPr lang="en-US" sz="2200" i="1">
                        <a:latin typeface="Cambria Math"/>
                      </a:rPr>
                      <m:t>𝑠</m:t>
                    </m:r>
                    <m:r>
                      <a:rPr lang="en-US" sz="2200" i="1">
                        <a:latin typeface="Cambria Math"/>
                      </a:rPr>
                      <m:t> </m:t>
                    </m:r>
                  </m:oMath>
                </a14:m>
                <a:r>
                  <a:rPr lang="en-US" sz="2200" dirty="0">
                    <a:latin typeface="Times New Roman" pitchFamily="18" charset="0"/>
                    <a:cs typeface="Times New Roman" pitchFamily="18" charset="0"/>
                  </a:rPr>
                  <a:t>of sample is given then </a:t>
                </a: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rPr>
                        <m:t>𝑡</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rPr>
                            <m:t>𝜇</m:t>
                          </m:r>
                        </m:num>
                        <m:den>
                          <m:r>
                            <a:rPr lang="en-US" sz="2200" i="1">
                              <a:latin typeface="Cambria Math"/>
                            </a:rPr>
                            <m:t>𝑠</m:t>
                          </m:r>
                          <m:r>
                            <a:rPr lang="en-US" sz="2200" i="1">
                              <a:latin typeface="Cambria Math"/>
                            </a:rPr>
                            <m:t>/</m:t>
                          </m:r>
                          <m:rad>
                            <m:radPr>
                              <m:degHide m:val="on"/>
                              <m:ctrlPr>
                                <a:rPr lang="en-US" sz="2200" i="1">
                                  <a:latin typeface="Cambria Math" panose="02040503050406030204" pitchFamily="18" charset="0"/>
                                </a:rPr>
                              </m:ctrlPr>
                            </m:radPr>
                            <m:deg/>
                            <m:e>
                              <m:r>
                                <a:rPr lang="en-US" sz="2200" i="1">
                                  <a:latin typeface="Cambria Math"/>
                                </a:rPr>
                                <m:t>𝑛</m:t>
                              </m:r>
                              <m:r>
                                <a:rPr lang="en-US" sz="2200" i="1">
                                  <a:latin typeface="Cambria Math"/>
                                </a:rPr>
                                <m:t>−1</m:t>
                              </m:r>
                            </m:e>
                          </m:rad>
                        </m:den>
                      </m:f>
                    </m:oMath>
                  </m:oMathPara>
                </a14:m>
                <a:endParaRPr lang="en-US" sz="2200" i="1" dirty="0">
                  <a:latin typeface="Cambria Math"/>
                </a:endParaRPr>
              </a:p>
              <a:p>
                <a:pPr marL="0" indent="0" algn="just">
                  <a:buNone/>
                </a:pPr>
                <a14:m>
                  <m:oMathPara xmlns:m="http://schemas.openxmlformats.org/officeDocument/2006/math">
                    <m:oMathParaPr>
                      <m:jc m:val="left"/>
                    </m:oMathParaPr>
                    <m:oMath xmlns:m="http://schemas.openxmlformats.org/officeDocument/2006/math">
                      <m:r>
                        <m:rPr>
                          <m:nor/>
                        </m:rPr>
                        <a:rPr lang="en-US" sz="2200" dirty="0">
                          <a:latin typeface="Times New Roman" pitchFamily="18" charset="0"/>
                          <a:cs typeface="Times New Roman" pitchFamily="18" charset="0"/>
                        </a:rPr>
                        <m:t>follows</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t</m:t>
                      </m:r>
                      <m:r>
                        <m:rPr>
                          <m:nor/>
                        </m:rPr>
                        <a:rPr lang="en-US" sz="2200" dirty="0">
                          <a:latin typeface="Times New Roman" pitchFamily="18" charset="0"/>
                          <a:cs typeface="Times New Roman" pitchFamily="18" charset="0"/>
                        </a:rPr>
                        <m:t>−</m:t>
                      </m:r>
                      <m:r>
                        <m:rPr>
                          <m:nor/>
                        </m:rPr>
                        <a:rPr lang="en-US" sz="2200" dirty="0">
                          <a:latin typeface="Times New Roman" pitchFamily="18" charset="0"/>
                          <a:cs typeface="Times New Roman" pitchFamily="18" charset="0"/>
                        </a:rPr>
                        <m:t>distribution</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with</m:t>
                      </m:r>
                      <m:r>
                        <m:rPr>
                          <m:nor/>
                        </m:rPr>
                        <a:rPr lang="en-US" sz="2200" dirty="0">
                          <a:latin typeface="Times New Roman" pitchFamily="18" charset="0"/>
                          <a:cs typeface="Times New Roman" pitchFamily="18" charset="0"/>
                        </a:rPr>
                        <m:t> </m:t>
                      </m:r>
                      <m:r>
                        <a:rPr lang="en-US" sz="2200" i="1" dirty="0">
                          <a:latin typeface="Cambria Math"/>
                          <a:cs typeface="Times New Roman" pitchFamily="18" charset="0"/>
                        </a:rPr>
                        <m:t>𝑛</m:t>
                      </m:r>
                      <m:r>
                        <a:rPr lang="en-US" sz="2200" i="1">
                          <a:latin typeface="Cambria Math"/>
                          <a:cs typeface="Times New Roman" pitchFamily="18" charset="0"/>
                        </a:rPr>
                        <m:t>−1</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degree</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of</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freedom</m:t>
                      </m:r>
                      <m:r>
                        <m:rPr>
                          <m:nor/>
                        </m:rPr>
                        <a:rPr lang="en-US" sz="2200" dirty="0">
                          <a:latin typeface="Times New Roman" pitchFamily="18" charset="0"/>
                          <a:cs typeface="Times New Roman" pitchFamily="18" charset="0"/>
                        </a:rPr>
                        <m:t>.</m:t>
                      </m:r>
                    </m:oMath>
                  </m:oMathPara>
                </a14:m>
                <a:endParaRPr lang="en-US" sz="2200" dirty="0">
                  <a:latin typeface="Times New Roman" pitchFamily="18" charset="0"/>
                  <a:cs typeface="Times New Roman" pitchFamily="18" charset="0"/>
                </a:endParaRPr>
              </a:p>
              <a:p>
                <a:pPr marL="0" indent="0" algn="just">
                  <a:buNone/>
                </a:pPr>
                <a14:m>
                  <m:oMath xmlns:m="http://schemas.openxmlformats.org/officeDocument/2006/math">
                    <m:r>
                      <a:rPr lang="en-US" sz="2200" i="1">
                        <a:latin typeface="Cambria Math"/>
                        <a:cs typeface="Times New Roman" pitchFamily="18" charset="0"/>
                      </a:rPr>
                      <m:t>∵</m:t>
                    </m:r>
                    <m:r>
                      <m:rPr>
                        <m:nor/>
                      </m:rPr>
                      <a:rPr lang="en-US" sz="2200" dirty="0">
                        <a:latin typeface="Times New Roman" pitchFamily="18" charset="0"/>
                        <a:cs typeface="Times New Roman" pitchFamily="18" charset="0"/>
                      </a:rPr>
                      <m:t>S</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limLoc m:val="undOvr"/>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e>
                                  <m:sup>
                                    <m:r>
                                      <a:rPr lang="en-US" sz="2200" i="1">
                                        <a:latin typeface="Cambria Math"/>
                                      </a:rPr>
                                      <m:t>2</m:t>
                                    </m:r>
                                  </m:sup>
                                </m:sSup>
                              </m:e>
                            </m:nary>
                          </m:num>
                          <m:den>
                            <m:r>
                              <a:rPr lang="en-US" sz="2200" i="1">
                                <a:latin typeface="Cambria Math"/>
                              </a:rPr>
                              <m:t>𝑛</m:t>
                            </m:r>
                            <m:r>
                              <a:rPr lang="en-US" sz="2200" i="1">
                                <a:latin typeface="Cambria Math"/>
                              </a:rPr>
                              <m:t>−1</m:t>
                            </m:r>
                          </m:den>
                        </m:f>
                      </m:e>
                    </m:rad>
                  </m:oMath>
                </a14:m>
                <a:r>
                  <a:rPr lang="en-US" sz="2200" dirty="0">
                    <a:latin typeface="Times New Roman" pitchFamily="18" charset="0"/>
                    <a:cs typeface="Times New Roman" pitchFamily="18" charset="0"/>
                  </a:rPr>
                  <a:t>and </a:t>
                </a:r>
                <a14:m>
                  <m:oMath xmlns:m="http://schemas.openxmlformats.org/officeDocument/2006/math">
                    <m:r>
                      <a:rPr lang="en-US" sz="2200" i="1">
                        <a:latin typeface="Cambria Math"/>
                        <a:cs typeface="Times New Roman" pitchFamily="18" charset="0"/>
                      </a:rPr>
                      <m:t>𝑠</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limLoc m:val="undOvr"/>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e>
                                  <m:sup>
                                    <m:r>
                                      <a:rPr lang="en-US" sz="2200" i="1">
                                        <a:latin typeface="Cambria Math"/>
                                      </a:rPr>
                                      <m:t>2</m:t>
                                    </m:r>
                                  </m:sup>
                                </m:sSup>
                              </m:e>
                            </m:nary>
                          </m:num>
                          <m:den>
                            <m:r>
                              <a:rPr lang="en-US" sz="2200" i="1">
                                <a:latin typeface="Cambria Math"/>
                              </a:rPr>
                              <m:t>𝑛</m:t>
                            </m:r>
                          </m:den>
                        </m:f>
                      </m:e>
                    </m:rad>
                  </m:oMath>
                </a14:m>
                <a:endParaRPr lang="en-US"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From here we get</a:t>
                </a:r>
              </a:p>
              <a:p>
                <a:pPr marL="0" indent="0">
                  <a:buNone/>
                </a:pPr>
                <a14:m>
                  <m:oMathPara xmlns:m="http://schemas.openxmlformats.org/officeDocument/2006/math">
                    <m:oMathParaPr>
                      <m:jc m:val="left"/>
                    </m:oMathParaPr>
                    <m:oMath xmlns:m="http://schemas.openxmlformats.org/officeDocument/2006/math">
                      <m:r>
                        <a:rPr lang="en-US" sz="2200" i="1">
                          <a:latin typeface="Cambria Math"/>
                          <a:cs typeface="Times New Roman" pitchFamily="18" charset="0"/>
                        </a:rPr>
                        <m:t>𝑆</m:t>
                      </m:r>
                      <m:r>
                        <a:rPr lang="en-US" sz="2200" i="1">
                          <a:latin typeface="Cambria Math"/>
                          <a:cs typeface="Times New Roman" pitchFamily="18" charset="0"/>
                        </a:rPr>
                        <m:t>=</m:t>
                      </m:r>
                      <m:rad>
                        <m:radPr>
                          <m:degHide m:val="on"/>
                          <m:ctrlPr>
                            <a:rPr lang="en-US" sz="2200" i="1">
                              <a:latin typeface="Cambria Math" panose="02040503050406030204" pitchFamily="18" charset="0"/>
                              <a:cs typeface="Times New Roman" pitchFamily="18" charset="0"/>
                            </a:rPr>
                          </m:ctrlPr>
                        </m:radPr>
                        <m:deg/>
                        <m:e>
                          <m:f>
                            <m:fPr>
                              <m:ctrlPr>
                                <a:rPr lang="en-US" sz="2200" i="1">
                                  <a:latin typeface="Cambria Math" panose="02040503050406030204" pitchFamily="18" charset="0"/>
                                  <a:cs typeface="Times New Roman" pitchFamily="18" charset="0"/>
                                </a:rPr>
                              </m:ctrlPr>
                            </m:fPr>
                            <m:num>
                              <m:r>
                                <a:rPr lang="en-US" sz="2200" i="1">
                                  <a:latin typeface="Cambria Math"/>
                                  <a:cs typeface="Times New Roman" pitchFamily="18" charset="0"/>
                                </a:rPr>
                                <m:t>𝑛</m:t>
                              </m:r>
                            </m:num>
                            <m:den>
                              <m:r>
                                <a:rPr lang="en-US" sz="2200" i="1">
                                  <a:latin typeface="Cambria Math"/>
                                  <a:cs typeface="Times New Roman" pitchFamily="18" charset="0"/>
                                </a:rPr>
                                <m:t>𝑛</m:t>
                              </m:r>
                              <m:r>
                                <a:rPr lang="en-US" sz="2200" i="1">
                                  <a:latin typeface="Cambria Math"/>
                                  <a:cs typeface="Times New Roman" pitchFamily="18" charset="0"/>
                                </a:rPr>
                                <m:t>−1</m:t>
                              </m:r>
                            </m:den>
                          </m:f>
                        </m:e>
                      </m:rad>
                      <m:r>
                        <a:rPr lang="en-US" sz="2200" i="1">
                          <a:latin typeface="Cambria Math"/>
                          <a:cs typeface="Times New Roman" pitchFamily="18" charset="0"/>
                        </a:rPr>
                        <m:t> </m:t>
                      </m:r>
                      <m:r>
                        <a:rPr lang="en-US" sz="2200" i="1">
                          <a:latin typeface="Cambria Math"/>
                          <a:cs typeface="Times New Roman" pitchFamily="18" charset="0"/>
                        </a:rPr>
                        <m:t>𝑠</m:t>
                      </m:r>
                    </m:oMath>
                  </m:oMathPara>
                </a14:m>
                <a:endParaRPr lang="en-US" sz="2200" dirty="0">
                  <a:latin typeface="Times New Roman" pitchFamily="18" charset="0"/>
                  <a:cs typeface="Times New Roman" pitchFamily="18" charset="0"/>
                </a:endParaRPr>
              </a:p>
              <a:p>
                <a:pPr marL="0" indent="0">
                  <a:buNone/>
                </a:pPr>
                <a:r>
                  <a:rPr lang="en-US" sz="2000" b="1" dirty="0"/>
                  <a:t>Example-1: </a:t>
                </a:r>
                <a:r>
                  <a:rPr lang="en-US" sz="2000" dirty="0"/>
                  <a:t>The 9 items of a sample have the following values-45,47,50,52,48,47,49,53,51</a:t>
                </a:r>
              </a:p>
              <a:p>
                <a:pPr marL="0" indent="0">
                  <a:buNone/>
                </a:pPr>
                <a:endParaRPr lang="en-US" sz="2200" dirty="0">
                  <a:latin typeface="Times New Roman" pitchFamily="18" charset="0"/>
                  <a:cs typeface="Times New Roman" pitchFamily="18" charset="0"/>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886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ED65BC0-4664-423E-8001-EA5D89D90E3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3970E3FD-CEA9-4311-A07C-B24CEEEC5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468940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Does the mean of these values differ significantly from the assumed mean 47.5.(Test at 5% level of significance)</a:t>
                </a:r>
              </a:p>
              <a:p>
                <a:pPr marL="0" indent="0">
                  <a:buNone/>
                </a:pPr>
                <a:r>
                  <a:rPr lang="en-US" sz="2200" b="1" dirty="0"/>
                  <a:t>Sol: </a:t>
                </a:r>
                <a:r>
                  <a:rPr lang="en-US" sz="2200" dirty="0"/>
                  <a:t>Here sample is small so we use t-test</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000" dirty="0">
                    <a:cs typeface="Times New Roman" pitchFamily="18" charset="0"/>
                  </a:rPr>
                  <a:t>Now </a:t>
                </a:r>
                <a14:m>
                  <m:oMath xmlns:m="http://schemas.openxmlformats.org/officeDocument/2006/math">
                    <m:r>
                      <m:rPr>
                        <m:nor/>
                      </m:rPr>
                      <a:rPr lang="en-US" sz="2000" dirty="0">
                        <a:latin typeface="Times New Roman" pitchFamily="18" charset="0"/>
                        <a:cs typeface="Times New Roman" pitchFamily="18" charset="0"/>
                      </a:rPr>
                      <m:t>S</m:t>
                    </m:r>
                    <m:r>
                      <a:rPr lang="en-US" sz="2000" i="1">
                        <a:latin typeface="Cambria Math"/>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nary>
                              <m:naryPr>
                                <m:chr m:val="∑"/>
                                <m:limLoc m:val="undOvr"/>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acc>
                                      <m:accPr>
                                        <m:chr m:val="̅"/>
                                        <m:ctrlPr>
                                          <a:rPr lang="en-US" sz="2000" i="1">
                                            <a:latin typeface="Cambria Math" panose="02040503050406030204" pitchFamily="18" charset="0"/>
                                          </a:rPr>
                                        </m:ctrlPr>
                                      </m:accPr>
                                      <m:e>
                                        <m:r>
                                          <a:rPr lang="en-US" sz="2000" i="1">
                                            <a:latin typeface="Cambria Math"/>
                                          </a:rPr>
                                          <m:t>𝑥</m:t>
                                        </m:r>
                                      </m:e>
                                    </m:acc>
                                    <m:r>
                                      <a:rPr lang="en-US" sz="2000" i="1">
                                        <a:latin typeface="Cambria Math"/>
                                      </a:rPr>
                                      <m:t>)</m:t>
                                    </m:r>
                                  </m:e>
                                  <m:sup>
                                    <m:r>
                                      <a:rPr lang="en-US" sz="2000" i="1">
                                        <a:latin typeface="Cambria Math"/>
                                      </a:rPr>
                                      <m:t>2</m:t>
                                    </m:r>
                                  </m:sup>
                                </m:sSup>
                              </m:e>
                            </m:nary>
                          </m:num>
                          <m:den>
                            <m:r>
                              <a:rPr lang="en-US" sz="2000" i="1">
                                <a:latin typeface="Cambria Math"/>
                              </a:rPr>
                              <m:t>𝑛</m:t>
                            </m:r>
                            <m:r>
                              <a:rPr lang="en-US" sz="2000" i="1">
                                <a:latin typeface="Cambria Math"/>
                              </a:rPr>
                              <m:t>−1</m:t>
                            </m:r>
                          </m:den>
                        </m:f>
                      </m:e>
                    </m:rad>
                    <m:r>
                      <a:rPr lang="en-US" sz="2000" i="1">
                        <a:latin typeface="Cambria Math"/>
                      </a:rPr>
                      <m:t>=2.619 </m:t>
                    </m:r>
                  </m:oMath>
                </a14:m>
                <a:endParaRPr lang="en-US" sz="2000" dirty="0"/>
              </a:p>
              <a:p>
                <a:pPr marL="0" indent="0">
                  <a:buNone/>
                </a:pPr>
                <a14:m>
                  <m:oMathPara xmlns:m="http://schemas.openxmlformats.org/officeDocument/2006/math">
                    <m:oMathParaPr>
                      <m:jc m:val="left"/>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𝑥</m:t>
                          </m:r>
                        </m:e>
                      </m:acc>
                      <m:r>
                        <a:rPr lang="en-US" sz="2000" i="1">
                          <a:latin typeface="Cambria Math"/>
                        </a:rPr>
                        <m:t>=</m:t>
                      </m:r>
                      <m:f>
                        <m:fPr>
                          <m:ctrlPr>
                            <a:rPr lang="en-US" sz="2000" i="1">
                              <a:latin typeface="Cambria Math" panose="02040503050406030204" pitchFamily="18" charset="0"/>
                            </a:rPr>
                          </m:ctrlPr>
                        </m:fPr>
                        <m:num>
                          <m:nary>
                            <m:naryPr>
                              <m:chr m:val="∑"/>
                              <m:subHide m:val="on"/>
                              <m:supHide m:val="on"/>
                              <m:ctrlPr>
                                <a:rPr lang="en-US" sz="2000" i="1">
                                  <a:latin typeface="Cambria Math" panose="02040503050406030204" pitchFamily="18" charset="0"/>
                                </a:rPr>
                              </m:ctrlPr>
                            </m:naryPr>
                            <m:sub/>
                            <m:sup/>
                            <m:e>
                              <m:r>
                                <a:rPr lang="en-US" sz="2000" b="1" i="1">
                                  <a:latin typeface="Cambria Math"/>
                                </a:rPr>
                                <m:t>𝒙</m:t>
                              </m:r>
                            </m:e>
                          </m:nary>
                        </m:num>
                        <m:den>
                          <m:r>
                            <a:rPr lang="en-US" sz="2000" i="1">
                              <a:latin typeface="Cambria Math"/>
                            </a:rPr>
                            <m:t>𝑛</m:t>
                          </m:r>
                        </m:den>
                      </m:f>
                      <m:r>
                        <a:rPr lang="en-US" sz="2000" i="1">
                          <a:latin typeface="Cambria Math"/>
                        </a:rPr>
                        <m:t>=49.1</m:t>
                      </m:r>
                    </m:oMath>
                  </m:oMathPara>
                </a14:m>
                <a:endParaRPr lang="en-US" sz="20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a:p>
                <a:pPr marL="0" indent="0">
                  <a:buNone/>
                </a:pPr>
                <a:endParaRPr lang="en-US" sz="2200" b="1"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734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3A0A4FA-6DB1-4E31-B465-578683A55D1C}"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6" y="1981200"/>
            <a:ext cx="9223376"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82BCCE6D-77A4-4A3C-8316-9340F7669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2194894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r>
                        <a:rPr lang="en-US" sz="2200" i="1">
                          <a:latin typeface="Cambria Math"/>
                          <a:ea typeface="Cambria Math"/>
                        </a:rPr>
                        <m:t>𝜇</m:t>
                      </m:r>
                      <m:r>
                        <a:rPr lang="en-US" sz="2200" i="1">
                          <a:latin typeface="Cambria Math"/>
                          <a:ea typeface="Cambria Math"/>
                        </a:rPr>
                        <m:t>=47.5</m:t>
                      </m:r>
                    </m:oMath>
                  </m:oMathPara>
                </a14:m>
                <a:endParaRPr lang="en-US" sz="2200" dirty="0">
                  <a:ea typeface="Cambria Math"/>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r>
                      <a:rPr lang="en-US" sz="2200" i="1">
                        <a:latin typeface="Cambria Math"/>
                        <a:ea typeface="Cambria Math"/>
                      </a:rPr>
                      <m:t>𝜇</m:t>
                    </m:r>
                    <m:r>
                      <a:rPr lang="en-US" sz="2200" i="1">
                        <a:latin typeface="Cambria Math"/>
                        <a:ea typeface="Cambria Math"/>
                      </a:rPr>
                      <m:t>≠47.5 </m:t>
                    </m:r>
                  </m:oMath>
                </a14:m>
                <a:r>
                  <a:rPr lang="en-US" sz="2200" dirty="0">
                    <a:ea typeface="Cambria Math"/>
                  </a:rPr>
                  <a:t>(Two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endParaRPr>
              </a:p>
              <a:p>
                <a:pPr marL="0" indent="0">
                  <a:buNone/>
                </a:pPr>
                <a:r>
                  <a:rPr lang="en-US" sz="2200" dirty="0"/>
                  <a:t>t</a:t>
                </a: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rPr>
                              <m:t>𝑆</m:t>
                            </m:r>
                          </m:num>
                          <m:den>
                            <m:rad>
                              <m:radPr>
                                <m:degHide m:val="on"/>
                                <m:ctrlPr>
                                  <a:rPr lang="en-US" sz="2200" i="1">
                                    <a:latin typeface="Cambria Math" panose="02040503050406030204" pitchFamily="18" charset="0"/>
                                  </a:rPr>
                                </m:ctrlPr>
                              </m:radPr>
                              <m:deg/>
                              <m:e>
                                <m:r>
                                  <a:rPr lang="en-US" sz="2200" i="1">
                                    <a:latin typeface="Cambria Math"/>
                                  </a:rPr>
                                  <m:t>𝑛</m:t>
                                </m:r>
                              </m:e>
                            </m:rad>
                          </m:den>
                        </m:f>
                      </m:den>
                    </m:f>
                    <m:r>
                      <a:rPr lang="en-US" sz="2200">
                        <a:latin typeface="Cambria Math"/>
                      </a:rPr>
                      <m:t>=1.8327</m:t>
                    </m:r>
                  </m:oMath>
                </a14:m>
                <a:endParaRPr lang="en-US" sz="2200" dirty="0"/>
              </a:p>
              <a:p>
                <a:pPr marL="0" indent="0">
                  <a:buNone/>
                </a:pPr>
                <a:r>
                  <a:rPr lang="en-US" sz="2200" dirty="0"/>
                  <a:t>Degree of freedom=9-1=8</a:t>
                </a:r>
              </a:p>
              <a:p>
                <a:pPr marL="0" indent="0">
                  <a:buNone/>
                </a:pPr>
                <a:r>
                  <a:rPr lang="en-US" sz="2200" dirty="0"/>
                  <a:t>Table value: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𝑡</m:t>
                        </m:r>
                      </m:e>
                      <m:sub>
                        <m:d>
                          <m:dPr>
                            <m:ctrlPr>
                              <a:rPr lang="en-US" sz="2200" i="1">
                                <a:latin typeface="Cambria Math" panose="02040503050406030204" pitchFamily="18" charset="0"/>
                              </a:rPr>
                            </m:ctrlPr>
                          </m:dPr>
                          <m:e>
                            <m:r>
                              <a:rPr lang="en-US" sz="2200" i="1">
                                <a:latin typeface="Cambria Math"/>
                              </a:rPr>
                              <m:t>8</m:t>
                            </m:r>
                          </m:e>
                        </m:d>
                      </m:sub>
                    </m:sSub>
                    <m:r>
                      <a:rPr lang="en-US" sz="2200" i="1">
                        <a:latin typeface="Cambria Math"/>
                      </a:rPr>
                      <m:t>(0.05)=2.306</m:t>
                    </m:r>
                  </m:oMath>
                </a14:m>
                <a:endParaRPr lang="en-US" sz="2200" dirty="0"/>
              </a:p>
              <a:p>
                <a:pPr marL="0" indent="0">
                  <a:buNone/>
                </a:pPr>
                <a:r>
                  <a:rPr lang="en-US" sz="2200" dirty="0"/>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&lt;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p>
              <a:p>
                <a:pPr marL="0" indent="0">
                  <a:buNone/>
                </a:pPr>
                <a:r>
                  <a:rPr lang="en-US" sz="2200" dirty="0"/>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is accepted.</a:t>
                </a:r>
              </a:p>
              <a:p>
                <a:pPr marL="0" indent="0">
                  <a:buNone/>
                </a:pPr>
                <a:r>
                  <a:rPr lang="en-US" sz="2200" dirty="0"/>
                  <a:t>There is no significant difference between their means.</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37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60BDF25-49B1-4217-B3B4-24A04797333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B8102486-5F55-4F5C-B2D5-CAB3993FF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387206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cs typeface="Times New Roman" pitchFamily="18" charset="0"/>
                  </a:rPr>
                  <a:t>Example-2:</a:t>
                </a:r>
                <a:r>
                  <a:rPr lang="en-US" sz="2200" dirty="0">
                    <a:cs typeface="Times New Roman" pitchFamily="18" charset="0"/>
                  </a:rPr>
                  <a:t> A sample of 20 items has mean 42 units and S.D. 5 units. Test the hypothesis that it is a random sample from a normal population with mean 45 units.</a:t>
                </a:r>
              </a:p>
              <a:p>
                <a:pPr marL="0" indent="0">
                  <a:buNone/>
                </a:pPr>
                <a:r>
                  <a:rPr lang="en-US" sz="2200" dirty="0">
                    <a:cs typeface="Times New Roman" pitchFamily="18" charset="0"/>
                  </a:rPr>
                  <a:t>(Test at 5% level of significance)</a:t>
                </a:r>
              </a:p>
              <a:p>
                <a:pPr marL="0" indent="0">
                  <a:buNone/>
                </a:pPr>
                <a:r>
                  <a:rPr lang="en-US" sz="2200" b="1" dirty="0">
                    <a:cs typeface="Times New Roman" pitchFamily="18" charset="0"/>
                  </a:rPr>
                  <a:t>Sol: </a:t>
                </a:r>
                <a:r>
                  <a:rPr lang="en-US" sz="2200" dirty="0">
                    <a:cs typeface="Times New Roman" pitchFamily="18" charset="0"/>
                  </a:rPr>
                  <a:t>here </a:t>
                </a:r>
                <a14:m>
                  <m:oMath xmlns:m="http://schemas.openxmlformats.org/officeDocument/2006/math">
                    <m:r>
                      <a:rPr lang="en-US" sz="2200" i="1">
                        <a:latin typeface="Cambria Math"/>
                      </a:rPr>
                      <m:t>𝑛</m:t>
                    </m:r>
                    <m:r>
                      <a:rPr lang="en-US" sz="2200" i="1">
                        <a:latin typeface="Cambria Math"/>
                      </a:rPr>
                      <m:t>=20, </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=42, </m:t>
                    </m:r>
                    <m:r>
                      <a:rPr lang="en-US" sz="2200" i="1">
                        <a:latin typeface="Cambria Math"/>
                      </a:rPr>
                      <m:t>𝑠</m:t>
                    </m:r>
                    <m:r>
                      <a:rPr lang="en-US" sz="2200" i="1">
                        <a:latin typeface="Cambria Math"/>
                      </a:rPr>
                      <m:t>=5</m:t>
                    </m:r>
                  </m:oMath>
                </a14:m>
                <a:endParaRPr lang="en-US" sz="2200" b="1" dirty="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r>
                        <a:rPr lang="en-US" sz="2200" i="1">
                          <a:latin typeface="Cambria Math"/>
                          <a:ea typeface="Cambria Math"/>
                        </a:rPr>
                        <m:t>𝜇</m:t>
                      </m:r>
                      <m:r>
                        <a:rPr lang="en-US" sz="2200" i="1">
                          <a:latin typeface="Cambria Math"/>
                          <a:ea typeface="Cambria Math"/>
                        </a:rPr>
                        <m:t>=45</m:t>
                      </m:r>
                    </m:oMath>
                  </m:oMathPara>
                </a14:m>
                <a:endParaRPr lang="en-US" sz="2200" dirty="0">
                  <a:ea typeface="Cambria Math"/>
                  <a:cs typeface="Times New Roman" pitchFamily="18" charset="0"/>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r>
                      <a:rPr lang="en-US" sz="2200" i="1">
                        <a:latin typeface="Cambria Math"/>
                        <a:ea typeface="Cambria Math"/>
                      </a:rPr>
                      <m:t>𝜇</m:t>
                    </m:r>
                    <m:r>
                      <a:rPr lang="en-US" sz="2200" i="1">
                        <a:latin typeface="Cambria Math"/>
                        <a:ea typeface="Cambria Math"/>
                      </a:rPr>
                      <m:t>≠45 </m:t>
                    </m:r>
                  </m:oMath>
                </a14:m>
                <a:r>
                  <a:rPr lang="en-US" sz="2200" dirty="0">
                    <a:ea typeface="Cambria Math"/>
                    <a:cs typeface="Times New Roman" pitchFamily="18" charset="0"/>
                  </a:rPr>
                  <a:t>(Two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n-US" sz="2200">
                          <a:latin typeface="Cambria Math"/>
                        </a:rPr>
                        <m:t>t</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rPr>
                                <m:t>𝑠</m:t>
                              </m:r>
                            </m:num>
                            <m:den>
                              <m:rad>
                                <m:radPr>
                                  <m:degHide m:val="on"/>
                                  <m:ctrlPr>
                                    <a:rPr lang="en-US" sz="2200" i="1">
                                      <a:latin typeface="Cambria Math" panose="02040503050406030204" pitchFamily="18" charset="0"/>
                                    </a:rPr>
                                  </m:ctrlPr>
                                </m:radPr>
                                <m:deg/>
                                <m:e>
                                  <m:r>
                                    <a:rPr lang="en-US" sz="2200" i="1">
                                      <a:latin typeface="Cambria Math"/>
                                    </a:rPr>
                                    <m:t>𝑛</m:t>
                                  </m:r>
                                  <m:r>
                                    <a:rPr lang="en-US" sz="2200" i="1">
                                      <a:latin typeface="Cambria Math"/>
                                    </a:rPr>
                                    <m:t>−1</m:t>
                                  </m:r>
                                </m:e>
                              </m:rad>
                            </m:den>
                          </m:f>
                        </m:den>
                      </m:f>
                      <m:r>
                        <a:rPr lang="en-US" sz="2200">
                          <a:latin typeface="Cambria Math"/>
                        </a:rPr>
                        <m:t>=−2.61</m:t>
                      </m:r>
                    </m:oMath>
                  </m:oMathPara>
                </a14:m>
                <a:endParaRPr lang="en-US" sz="2200" dirty="0">
                  <a:cs typeface="Times New Roman" pitchFamily="18" charset="0"/>
                </a:endParaRPr>
              </a:p>
              <a:p>
                <a:pPr marL="0" indent="0">
                  <a:buNone/>
                </a:pPr>
                <a:r>
                  <a:rPr lang="en-US" sz="2000" dirty="0">
                    <a:cs typeface="Times New Roman" pitchFamily="18" charset="0"/>
                  </a:rPr>
                  <a:t>Degree of freedom=20-1=19</a:t>
                </a:r>
              </a:p>
              <a:p>
                <a:pPr marL="0" indent="0">
                  <a:buNone/>
                </a:pPr>
                <a:r>
                  <a:rPr lang="en-US" sz="2000" dirty="0">
                    <a:cs typeface="Times New Roman" pitchFamily="18" charset="0"/>
                  </a:rPr>
                  <a:t>Table value: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𝑡</m:t>
                        </m:r>
                      </m:e>
                      <m:sub>
                        <m:d>
                          <m:dPr>
                            <m:ctrlPr>
                              <a:rPr lang="en-US" sz="2000" i="1">
                                <a:latin typeface="Cambria Math" panose="02040503050406030204" pitchFamily="18" charset="0"/>
                              </a:rPr>
                            </m:ctrlPr>
                          </m:dPr>
                          <m:e>
                            <m:r>
                              <a:rPr lang="en-US" sz="2000" i="1">
                                <a:latin typeface="Cambria Math"/>
                              </a:rPr>
                              <m:t>19</m:t>
                            </m:r>
                          </m:e>
                        </m:d>
                      </m:sub>
                    </m:sSub>
                    <m:r>
                      <a:rPr lang="en-US" sz="2000" i="1">
                        <a:latin typeface="Cambria Math"/>
                      </a:rPr>
                      <m:t>(0.05)=2.093</m:t>
                    </m:r>
                  </m:oMath>
                </a14:m>
                <a:endParaRPr lang="en-US" sz="2000" dirty="0">
                  <a:cs typeface="Times New Roman" pitchFamily="18" charset="0"/>
                </a:endParaRPr>
              </a:p>
              <a:p>
                <a:pPr marL="0" indent="0">
                  <a:buNone/>
                </a:pPr>
                <a:endParaRPr lang="en-US" sz="2200" dirty="0">
                  <a:cs typeface="Times New Roman" pitchFamily="18" charset="0"/>
                </a:endParaRPr>
              </a:p>
              <a:p>
                <a:pPr marL="0" indent="0">
                  <a:buNone/>
                </a:pPr>
                <a:endParaRPr lang="en-US" sz="2200" dirty="0"/>
              </a:p>
              <a:p>
                <a:pPr marL="0" indent="0">
                  <a:buNone/>
                </a:pPr>
                <a:endParaRPr lang="en-US" sz="2200" dirty="0"/>
              </a:p>
              <a:p>
                <a:pPr marL="0" indent="0">
                  <a:buNone/>
                </a:pPr>
                <a:endParaRPr lang="en-US" sz="2200" b="1" dirty="0"/>
              </a:p>
              <a:p>
                <a:pPr marL="0" indent="0">
                  <a:buNone/>
                </a:pPr>
                <a:r>
                  <a:rPr lang="en-US" sz="2200" b="1" dirty="0"/>
                  <a:t>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40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9E15576-DAEC-441B-A94B-BFD97BA4773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9B8CDA85-E08F-4146-B5D5-94F027FEE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609721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3" end="13"/>
                                            </p:txEl>
                                          </p:spTgt>
                                        </p:tgtEl>
                                        <p:attrNameLst>
                                          <p:attrName>style.visibility</p:attrName>
                                        </p:attrNameLst>
                                      </p:cBhvr>
                                      <p:to>
                                        <p:strVal val="visible"/>
                                      </p:to>
                                    </p:set>
                                    <p:animEffect transition="in" filter="fade">
                                      <p:cBhvr>
                                        <p:cTn id="70" dur="1000"/>
                                        <p:tgtEl>
                                          <p:spTgt spid="3">
                                            <p:txEl>
                                              <p:pRg st="13" end="13"/>
                                            </p:txEl>
                                          </p:spTgt>
                                        </p:tgtEl>
                                      </p:cBhvr>
                                    </p:animEffect>
                                    <p:anim calcmode="lin" valueType="num">
                                      <p:cBhvr>
                                        <p:cTn id="71"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cs typeface="Times New Roman" pitchFamily="18" charset="0"/>
                  </a:rPr>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&gt;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cs typeface="Times New Roman" pitchFamily="18" charset="0"/>
                </a:endParaRPr>
              </a:p>
              <a:p>
                <a:pPr marL="0" indent="0">
                  <a:buNone/>
                </a:pPr>
                <a:r>
                  <a:rPr lang="en-US" sz="2200" dirty="0">
                    <a:cs typeface="Times New Roman" pitchFamily="18" charset="0"/>
                  </a:rPr>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cs typeface="Times New Roman" pitchFamily="18" charset="0"/>
                  </a:rPr>
                  <a:t> is rejected.</a:t>
                </a:r>
              </a:p>
              <a:p>
                <a:pPr marL="0" indent="0">
                  <a:buNone/>
                </a:pPr>
                <a:r>
                  <a:rPr lang="en-US" sz="2200" dirty="0">
                    <a:cs typeface="Times New Roman" pitchFamily="18" charset="0"/>
                  </a:rPr>
                  <a:t>i.e. there is significance difference between sample mean &amp; population mean.</a:t>
                </a:r>
                <a:r>
                  <a:rPr lang="en-US" sz="2200" b="1" dirty="0"/>
                  <a:t> </a:t>
                </a:r>
              </a:p>
              <a:p>
                <a:pPr marL="0" indent="0">
                  <a:buNone/>
                </a:pPr>
                <a:r>
                  <a:rPr lang="en-US" sz="2200" b="1" dirty="0"/>
                  <a:t>Example-3</a:t>
                </a:r>
                <a:r>
                  <a:rPr lang="en-US" sz="2200" dirty="0"/>
                  <a:t>: The height of 8 males participating in an athletic championship are found to be 175,168,165,170,167,160,173 and 168 cm. Can we conclude that the avg. height is greater than 165 cm.( Test at 5% level of significance) </a:t>
                </a:r>
              </a:p>
              <a:p>
                <a:pPr marL="0" indent="0">
                  <a:buNone/>
                </a:pPr>
                <a:r>
                  <a:rPr lang="en-US" sz="2200" b="1" dirty="0"/>
                  <a:t>Sol: </a:t>
                </a:r>
                <a:r>
                  <a:rPr lang="en-US" sz="2200" dirty="0"/>
                  <a:t>Here</a:t>
                </a:r>
                <a:r>
                  <a:rPr lang="en-US" sz="2200" dirty="0">
                    <a:cs typeface="Times New Roman" pitchFamily="18" charset="0"/>
                  </a:rPr>
                  <a:t> </a:t>
                </a:r>
                <a14:m>
                  <m:oMath xmlns:m="http://schemas.openxmlformats.org/officeDocument/2006/math">
                    <m:r>
                      <m:rPr>
                        <m:nor/>
                      </m:rPr>
                      <a:rPr lang="en-US" sz="2200" dirty="0">
                        <a:latin typeface="Times New Roman" pitchFamily="18" charset="0"/>
                        <a:cs typeface="Times New Roman" pitchFamily="18" charset="0"/>
                      </a:rPr>
                      <m:t>S</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limLoc m:val="undOvr"/>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e>
                                  <m:sup>
                                    <m:r>
                                      <a:rPr lang="en-US" sz="2200" i="1">
                                        <a:latin typeface="Cambria Math"/>
                                      </a:rPr>
                                      <m:t>2</m:t>
                                    </m:r>
                                  </m:sup>
                                </m:sSup>
                              </m:e>
                            </m:nary>
                          </m:num>
                          <m:den>
                            <m:r>
                              <a:rPr lang="en-US" sz="2200" i="1">
                                <a:latin typeface="Cambria Math"/>
                              </a:rPr>
                              <m:t>𝑛</m:t>
                            </m:r>
                            <m:r>
                              <a:rPr lang="en-US" sz="2200" i="1">
                                <a:latin typeface="Cambria Math"/>
                              </a:rPr>
                              <m:t>−1</m:t>
                            </m:r>
                          </m:den>
                        </m:f>
                      </m:e>
                    </m:rad>
                    <m:r>
                      <a:rPr lang="en-US" sz="2200" i="1">
                        <a:latin typeface="Cambria Math"/>
                      </a:rPr>
                      <m:t>=4.6521 </m:t>
                    </m:r>
                  </m:oMath>
                </a14:m>
                <a:endParaRPr lang="en-US" sz="2200" dirty="0"/>
              </a:p>
              <a:p>
                <a:pPr marL="0" indent="0">
                  <a:buNone/>
                </a:pP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um>
                      <m:den>
                        <m:r>
                          <a:rPr lang="en-US" sz="2200" i="1">
                            <a:latin typeface="Cambria Math"/>
                          </a:rPr>
                          <m:t>𝑛</m:t>
                        </m:r>
                      </m:den>
                    </m:f>
                    <m:r>
                      <a:rPr lang="en-US" sz="2200" i="1">
                        <a:latin typeface="Cambria Math"/>
                      </a:rPr>
                      <m:t>=</m:t>
                    </m:r>
                  </m:oMath>
                </a14:m>
                <a:r>
                  <a:rPr lang="en-US" sz="2200" dirty="0"/>
                  <a:t>168.25</a:t>
                </a:r>
                <a:endParaRPr lang="en-US" sz="2200" i="1" dirty="0">
                  <a:latin typeface="Cambria Math"/>
                </a:endParaRPr>
              </a:p>
              <a:p>
                <a:pPr marL="0" indent="0">
                  <a:buNone/>
                </a:pPr>
                <a:endParaRPr lang="en-US" sz="2200" b="1" dirty="0"/>
              </a:p>
              <a:p>
                <a:pPr marL="0" indent="0">
                  <a:buNone/>
                </a:pPr>
                <a:endParaRPr lang="en-US" sz="2200" b="1" dirty="0"/>
              </a:p>
              <a:p>
                <a:pPr marL="0" indent="0">
                  <a:buNone/>
                </a:pPr>
                <a:endParaRPr lang="en-US" sz="2200" dirty="0">
                  <a:cs typeface="Times New Roman" pitchFamily="18" charset="0"/>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630" b="-440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504D602-2507-4E36-AA34-E13ED04AEC6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DB849EAA-393F-414F-B9D5-AA8964EE7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942229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BF81ABE-42A5-4441-AAD0-2B2022B3EFB3}" type="datetime1">
              <a:rPr lang="en-US" smtClean="0"/>
              <a:t>4/26/2023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2" name="Content Placeholder 1"/>
          <p:cNvSpPr>
            <a:spLocks noGrp="1"/>
          </p:cNvSpPr>
          <p:nvPr>
            <p:ph idx="1"/>
          </p:nvPr>
        </p:nvSpPr>
        <p:spPr/>
        <p:txBody>
          <a:bodyPr>
            <a:normAutofit/>
          </a:bodyPr>
          <a:lstStyle/>
          <a:p>
            <a:pPr marL="0" indent="0" algn="just">
              <a:buNone/>
            </a:pPr>
            <a:r>
              <a:rPr lang="en-IN" sz="2000" b="1" dirty="0">
                <a:solidFill>
                  <a:srgbClr val="000000"/>
                </a:solidFill>
                <a:latin typeface="Times New Roman" pitchFamily="18" charset="0"/>
                <a:ea typeface="Times New Roman" panose="02020603050405020304" pitchFamily="18" charset="0"/>
                <a:cs typeface="Times New Roman" pitchFamily="18" charset="0"/>
              </a:rPr>
              <a:t>Unit V (</a:t>
            </a:r>
            <a:r>
              <a:rPr lang="en-US" sz="2000" b="1" dirty="0">
                <a:latin typeface="Times New Roman" pitchFamily="18" charset="0"/>
                <a:ea typeface="Calibri" panose="020F0502020204030204" pitchFamily="34" charset="0"/>
                <a:cs typeface="Times New Roman" pitchFamily="18" charset="0"/>
              </a:rPr>
              <a:t>Wavelets and applications and Aptitude-IV)</a:t>
            </a:r>
          </a:p>
          <a:p>
            <a:pPr marL="0" indent="0" algn="just">
              <a:buNone/>
            </a:pPr>
            <a:r>
              <a:rPr lang="en-US" sz="2000" dirty="0">
                <a:latin typeface="Times New Roman" pitchFamily="18" charset="0"/>
                <a:ea typeface="Calibri" panose="020F0502020204030204" pitchFamily="34" charset="0"/>
                <a:cs typeface="Times New Roman" pitchFamily="18" charset="0"/>
              </a:rPr>
              <a:t>Wavelet Transform, wavelet series. Basic wavelets (</a:t>
            </a:r>
            <a:r>
              <a:rPr lang="en-US" sz="2000" dirty="0" err="1">
                <a:latin typeface="Times New Roman" pitchFamily="18" charset="0"/>
                <a:ea typeface="Calibri" panose="020F0502020204030204" pitchFamily="34" charset="0"/>
                <a:cs typeface="Times New Roman" pitchFamily="18" charset="0"/>
              </a:rPr>
              <a:t>Haar</a:t>
            </a:r>
            <a:r>
              <a:rPr lang="en-US" sz="2000" dirty="0">
                <a:latin typeface="Times New Roman" pitchFamily="18" charset="0"/>
                <a:ea typeface="Calibri" panose="020F0502020204030204" pitchFamily="34" charset="0"/>
                <a:cs typeface="Times New Roman" pitchFamily="18" charset="0"/>
              </a:rPr>
              <a:t>/Shannon/</a:t>
            </a:r>
            <a:r>
              <a:rPr lang="en-US" sz="2000" dirty="0" err="1">
                <a:latin typeface="Times New Roman" pitchFamily="18" charset="0"/>
                <a:ea typeface="Calibri" panose="020F0502020204030204" pitchFamily="34" charset="0"/>
                <a:cs typeface="Times New Roman" pitchFamily="18" charset="0"/>
              </a:rPr>
              <a:t>Daubechies</a:t>
            </a:r>
            <a:r>
              <a:rPr lang="en-US" sz="2000" dirty="0">
                <a:latin typeface="Times New Roman" pitchFamily="18" charset="0"/>
                <a:ea typeface="Calibri" panose="020F0502020204030204" pitchFamily="34" charset="0"/>
                <a:cs typeface="Times New Roman" pitchFamily="18" charset="0"/>
              </a:rPr>
              <a:t>), orthogonal wavelets, multi-resolution analysis, reconstruction of wavelets and applications.</a:t>
            </a:r>
          </a:p>
          <a:p>
            <a:pPr marL="0" indent="0" algn="just">
              <a:buNone/>
            </a:pPr>
            <a:r>
              <a:rPr lang="en-US" sz="2000" dirty="0">
                <a:latin typeface="Times New Roman" pitchFamily="18" charset="0"/>
                <a:ea typeface="Calibri" panose="020F0502020204030204" pitchFamily="34" charset="0"/>
                <a:cs typeface="Times New Roman" pitchFamily="18" charset="0"/>
              </a:rPr>
              <a:t>Number System, Permutation &amp; Combination, Probability, Function, Data Interpretation, Syllogism.</a:t>
            </a:r>
          </a:p>
          <a:p>
            <a:pPr marL="0" indent="0">
              <a:buNone/>
            </a:pPr>
            <a:endParaRPr lang="en-US" sz="2000" b="1" dirty="0">
              <a:latin typeface="Times New Roman" pitchFamily="18" charset="0"/>
              <a:ea typeface="Calibri" panose="020F0502020204030204" pitchFamily="34" charset="0"/>
              <a:cs typeface="Times New Roman" pitchFamily="18" charset="0"/>
            </a:endParaRPr>
          </a:p>
          <a:p>
            <a:pPr marL="0" indent="0">
              <a:buNone/>
            </a:pPr>
            <a:endParaRPr lang="en-IN" sz="2000" b="1" dirty="0">
              <a:solidFill>
                <a:srgbClr val="000000"/>
              </a:solidFill>
              <a:latin typeface="Times New Roman" panose="02020603050405020304" pitchFamily="18" charset="0"/>
              <a:ea typeface="Times New Roman" panose="02020603050405020304" pitchFamily="18" charset="0"/>
              <a:cs typeface="Times New Roman" pitchFamily="18" charset="0"/>
            </a:endParaRPr>
          </a:p>
          <a:p>
            <a:pPr marL="0" indent="0">
              <a:buNone/>
            </a:pPr>
            <a:endParaRPr lang="en-US" sz="2000" dirty="0">
              <a:latin typeface="Times New Roman" pitchFamily="18" charset="0"/>
              <a:ea typeface="Times New Roman" panose="02020603050405020304" pitchFamily="18" charset="0"/>
              <a:cs typeface="Times New Roman" pitchFamily="18" charset="0"/>
            </a:endParaRPr>
          </a:p>
        </p:txBody>
      </p:sp>
      <p:pic>
        <p:nvPicPr>
          <p:cNvPr id="3" name="Picture 2">
            <a:extLst>
              <a:ext uri="{FF2B5EF4-FFF2-40B4-BE49-F238E27FC236}">
                <a16:creationId xmlns:a16="http://schemas.microsoft.com/office/drawing/2014/main" id="{CAA0D955-B9CC-A3D6-9838-1812AFD29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0"/>
            <a:ext cx="1295400" cy="549276"/>
          </a:xfrm>
          <a:prstGeom prst="rect">
            <a:avLst/>
          </a:prstGeom>
        </p:spPr>
      </p:pic>
    </p:spTree>
    <p:extLst>
      <p:ext uri="{BB962C8B-B14F-4D97-AF65-F5344CB8AC3E}">
        <p14:creationId xmlns:p14="http://schemas.microsoft.com/office/powerpoint/2010/main" val="2541358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r>
                        <a:rPr lang="en-US" sz="2200" i="1">
                          <a:latin typeface="Cambria Math"/>
                          <a:ea typeface="Cambria Math"/>
                        </a:rPr>
                        <m:t>𝜇</m:t>
                      </m:r>
                      <m:r>
                        <a:rPr lang="en-US" sz="2200" i="1">
                          <a:latin typeface="Cambria Math"/>
                          <a:ea typeface="Cambria Math"/>
                        </a:rPr>
                        <m:t>=165</m:t>
                      </m:r>
                    </m:oMath>
                  </m:oMathPara>
                </a14:m>
                <a:endParaRPr lang="en-US" sz="2200" dirty="0">
                  <a:ea typeface="Cambria Math"/>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r>
                      <a:rPr lang="en-US" sz="2200" i="1">
                        <a:latin typeface="Cambria Math"/>
                        <a:ea typeface="Cambria Math"/>
                      </a:rPr>
                      <m:t>𝜇</m:t>
                    </m:r>
                    <m:r>
                      <a:rPr lang="en-US" sz="2200" i="1">
                        <a:latin typeface="Cambria Math"/>
                        <a:ea typeface="Cambria Math"/>
                      </a:rPr>
                      <m:t>&gt;165 </m:t>
                    </m:r>
                  </m:oMath>
                </a14:m>
                <a:r>
                  <a:rPr lang="en-US" sz="2200" dirty="0">
                    <a:ea typeface="Cambria Math"/>
                  </a:rPr>
                  <a:t>(single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endParaRPr>
              </a:p>
              <a:p>
                <a:pPr marL="0" indent="0">
                  <a:buNone/>
                </a:pPr>
                <a:r>
                  <a:rPr lang="en-US" sz="2200" dirty="0"/>
                  <a:t>t</a:t>
                </a: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rPr>
                              <m:t>𝑆</m:t>
                            </m:r>
                          </m:num>
                          <m:den>
                            <m:rad>
                              <m:radPr>
                                <m:degHide m:val="on"/>
                                <m:ctrlPr>
                                  <a:rPr lang="en-US" sz="2200" i="1">
                                    <a:latin typeface="Cambria Math" panose="02040503050406030204" pitchFamily="18" charset="0"/>
                                  </a:rPr>
                                </m:ctrlPr>
                              </m:radPr>
                              <m:deg/>
                              <m:e>
                                <m:r>
                                  <a:rPr lang="en-US" sz="2200" i="1">
                                    <a:latin typeface="Cambria Math"/>
                                  </a:rPr>
                                  <m:t>𝑛</m:t>
                                </m:r>
                              </m:e>
                            </m:rad>
                          </m:den>
                        </m:f>
                      </m:den>
                    </m:f>
                    <m:r>
                      <a:rPr lang="en-US" sz="2200">
                        <a:latin typeface="Cambria Math"/>
                      </a:rPr>
                      <m:t>=1.97</m:t>
                    </m:r>
                  </m:oMath>
                </a14:m>
                <a:endParaRPr lang="en-US" sz="2200" dirty="0"/>
              </a:p>
              <a:p>
                <a:pPr marL="0" indent="0">
                  <a:buNone/>
                </a:pPr>
                <a:r>
                  <a:rPr lang="en-US" sz="2200" dirty="0">
                    <a:cs typeface="Times New Roman" pitchFamily="18" charset="0"/>
                  </a:rPr>
                  <a:t>Degree of freedom=8-1=7</a:t>
                </a:r>
              </a:p>
              <a:p>
                <a:pPr marL="0" indent="0">
                  <a:buNone/>
                </a:pPr>
                <a:r>
                  <a:rPr lang="en-US" sz="2200" dirty="0">
                    <a:cs typeface="Times New Roman" pitchFamily="18" charset="0"/>
                  </a:rPr>
                  <a:t>Table value: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𝑡</m:t>
                        </m:r>
                      </m:e>
                      <m:sub>
                        <m:d>
                          <m:dPr>
                            <m:ctrlPr>
                              <a:rPr lang="en-US" sz="2200" i="1">
                                <a:latin typeface="Cambria Math" panose="02040503050406030204" pitchFamily="18" charset="0"/>
                              </a:rPr>
                            </m:ctrlPr>
                          </m:dPr>
                          <m:e>
                            <m:r>
                              <a:rPr lang="en-US" sz="2200" i="1">
                                <a:latin typeface="Cambria Math"/>
                              </a:rPr>
                              <m:t>7</m:t>
                            </m:r>
                          </m:e>
                        </m:d>
                      </m:sub>
                    </m:sSub>
                    <m:r>
                      <a:rPr lang="en-US" sz="2200" i="1">
                        <a:latin typeface="Cambria Math"/>
                      </a:rPr>
                      <m:t>(0.05)=1.895</m:t>
                    </m:r>
                  </m:oMath>
                </a14:m>
                <a:endParaRPr lang="en-US" sz="2200" dirty="0">
                  <a:cs typeface="Times New Roman" pitchFamily="18" charset="0"/>
                </a:endParaRPr>
              </a:p>
              <a:p>
                <a:pPr marL="0" indent="0">
                  <a:buNone/>
                </a:pPr>
                <a:r>
                  <a:rPr lang="en-US" sz="2200" dirty="0">
                    <a:cs typeface="Times New Roman" pitchFamily="18" charset="0"/>
                  </a:rPr>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&gt;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cs typeface="Times New Roman" pitchFamily="18" charset="0"/>
                </a:endParaRPr>
              </a:p>
              <a:p>
                <a:pPr marL="0" indent="0">
                  <a:buNone/>
                </a:pPr>
                <a:r>
                  <a:rPr lang="en-US" sz="2200" dirty="0">
                    <a:cs typeface="Times New Roman" pitchFamily="18" charset="0"/>
                  </a:rPr>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cs typeface="Times New Roman" pitchFamily="18" charset="0"/>
                  </a:rPr>
                  <a:t> is rejected.</a:t>
                </a:r>
              </a:p>
              <a:p>
                <a:pPr marL="0" indent="0">
                  <a:buNone/>
                </a:pPr>
                <a:r>
                  <a:rPr lang="en-US" sz="2200" dirty="0">
                    <a:cs typeface="Times New Roman" pitchFamily="18" charset="0"/>
                  </a:rPr>
                  <a:t>i.e. avg. height is greater than 165.</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37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288A521-55EA-480C-A434-3A41949EF2CE}"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EC495D13-4108-4E80-B23F-4C1C89CDB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744119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457200" indent="-457200">
                  <a:buAutoNum type="arabicPeriod"/>
                </a:pPr>
                <a:r>
                  <a:rPr lang="en-US" sz="2200" dirty="0"/>
                  <a:t>A sample of 1000 students from a university was taken and their average weight was found to be 112 pounds with S.D. of 20 pounds. Could the mean weight in the population be 120 pounds.(Take </a:t>
                </a:r>
                <a14:m>
                  <m:oMath xmlns:m="http://schemas.openxmlformats.org/officeDocument/2006/math">
                    <m:r>
                      <a:rPr lang="en-US" sz="2200" i="1">
                        <a:latin typeface="Cambria Math"/>
                        <a:ea typeface="Cambria Math"/>
                      </a:rPr>
                      <m:t>𝛼</m:t>
                    </m:r>
                    <m:r>
                      <a:rPr lang="en-US" sz="2200" i="1">
                        <a:latin typeface="Cambria Math"/>
                        <a:ea typeface="Cambria Math"/>
                      </a:rPr>
                      <m:t>=0.05</m:t>
                    </m:r>
                    <m:r>
                      <a:rPr lang="en-US" sz="2200" b="0" i="0" smtClean="0">
                        <a:latin typeface="Cambria Math"/>
                        <a:ea typeface="Cambria Math"/>
                      </a:rPr>
                      <m:t>)</m:t>
                    </m:r>
                  </m:oMath>
                </a14:m>
                <a:endParaRPr lang="en-US" sz="2200" dirty="0"/>
              </a:p>
              <a:p>
                <a:pPr marL="457200" indent="-457200">
                  <a:buAutoNum type="arabicPeriod"/>
                </a:pPr>
                <a:r>
                  <a:rPr lang="en-US" sz="2200" dirty="0"/>
                  <a:t> Write a short note on Null hypothesis? 			</a:t>
                </a:r>
              </a:p>
              <a:p>
                <a:pPr marL="457200" indent="-457200">
                  <a:buFont typeface="Arial" pitchFamily="34" charset="0"/>
                  <a:buAutoNum type="arabicPeriod"/>
                </a:pPr>
                <a:r>
                  <a:rPr lang="en-US" sz="2200" dirty="0"/>
                  <a:t>Samples of size 10 and 14 were taken from two normal populations with S.D. 3.5 and 5.2. The sample means were found to be 20.3 and 18.6. Test whether the means of two populations are the same. If the tabulated value is 2.0739 at 5% level.</a:t>
                </a:r>
                <a:r>
                  <a:rPr lang="en-US" sz="2200" b="1" dirty="0"/>
                  <a:t> 	                </a:t>
                </a:r>
                <a:endParaRPr lang="en-US" sz="2200" dirty="0"/>
              </a:p>
              <a:p>
                <a:pPr marL="0" lvl="0" indent="0">
                  <a:buNone/>
                </a:pPr>
                <a:r>
                  <a:rPr lang="en-US" sz="2200" dirty="0"/>
                  <a:t>	</a:t>
                </a:r>
              </a:p>
              <a:p>
                <a:pPr marL="0" indent="0">
                  <a:buNone/>
                </a:pPr>
                <a:endParaRPr lang="en-US" sz="2200" b="1" dirty="0"/>
              </a:p>
              <a:p>
                <a:pPr marL="0" indent="0">
                  <a:buNone/>
                </a:pPr>
                <a:endParaRPr lang="en-US" sz="2200" b="1"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815" t="-943" r="-155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27C45D1-CAD4-4254-803E-6E10FCFFEF4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Daily Quiz(CO2)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78344DB7-A9D3-4664-8296-0B65396C2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254379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latin typeface="Times New Roman" pitchFamily="18" charset="0"/>
                    <a:cs typeface="Times New Roman" pitchFamily="18" charset="0"/>
                  </a:rPr>
                  <a:t>To test the significance of the difference between the mean of two small samples.</a:t>
                </a:r>
              </a:p>
              <a:p>
                <a:pPr marL="0" indent="0">
                  <a:buNone/>
                </a:pPr>
                <a:r>
                  <a:rPr lang="en-US" sz="2200" dirty="0">
                    <a:latin typeface="Times New Roman" pitchFamily="18" charset="0"/>
                    <a:cs typeface="Times New Roman" pitchFamily="18" charset="0"/>
                  </a:rPr>
                  <a:t>Let two independent sample of size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oMath>
                </a14:m>
                <a:r>
                  <a:rPr lang="en-US" sz="2200" dirty="0">
                    <a:latin typeface="Times New Roman" pitchFamily="18" charset="0"/>
                    <a:cs typeface="Times New Roman" pitchFamily="18" charset="0"/>
                  </a:rPr>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oMath>
                </a14:m>
                <a:r>
                  <a:rPr lang="en-US" sz="2200" dirty="0">
                    <a:latin typeface="Times New Roman" pitchFamily="18" charset="0"/>
                    <a:cs typeface="Times New Roman" pitchFamily="18" charset="0"/>
                  </a:rPr>
                  <a:t> be drawn from two normal population with mean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oMath>
                </a14:m>
                <a:r>
                  <a:rPr lang="en-US" sz="2200" dirty="0">
                    <a:latin typeface="Times New Roman" pitchFamily="18" charset="0"/>
                    <a:cs typeface="Times New Roman" pitchFamily="18" charset="0"/>
                  </a:rPr>
                  <a:t>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ea typeface="Cambria Math"/>
                          </a:rPr>
                          <m:t>2</m:t>
                        </m:r>
                      </m:sub>
                    </m:sSub>
                  </m:oMath>
                </a14:m>
                <a:r>
                  <a:rPr lang="en-US" sz="2200" dirty="0">
                    <a:latin typeface="Times New Roman" pitchFamily="18" charset="0"/>
                    <a:cs typeface="Times New Roman" pitchFamily="18" charset="0"/>
                  </a:rPr>
                  <a:t> and equal S.D.</a:t>
                </a:r>
                <a14:m>
                  <m:oMath xmlns:m="http://schemas.openxmlformats.org/officeDocument/2006/math">
                    <m:d>
                      <m:dPr>
                        <m:ctrlPr>
                          <a:rPr lang="en-US" sz="2200" i="1">
                            <a:latin typeface="Cambria Math" panose="02040503050406030204" pitchFamily="18" charset="0"/>
                            <a:cs typeface="Times New Roman" pitchFamily="18" charset="0"/>
                          </a:rPr>
                        </m:ctrlPr>
                      </m:dPr>
                      <m:e>
                        <m:sSub>
                          <m:sSubPr>
                            <m:ctrlPr>
                              <a:rPr lang="en-US" sz="2200" i="1">
                                <a:latin typeface="Cambria Math" panose="02040503050406030204" pitchFamily="18" charset="0"/>
                                <a:cs typeface="Times New Roman" pitchFamily="18" charset="0"/>
                              </a:rPr>
                            </m:ctrlPr>
                          </m:sSubPr>
                          <m:e>
                            <m:r>
                              <a:rPr lang="en-US" sz="2200" i="1">
                                <a:latin typeface="Cambria Math"/>
                                <a:ea typeface="Cambria Math"/>
                                <a:cs typeface="Times New Roman" pitchFamily="18" charset="0"/>
                              </a:rPr>
                              <m:t>𝜎</m:t>
                            </m:r>
                          </m:e>
                          <m:sub>
                            <m:r>
                              <a:rPr lang="en-US" sz="2200" i="1">
                                <a:latin typeface="Cambria Math"/>
                                <a:cs typeface="Times New Roman" pitchFamily="18" charset="0"/>
                              </a:rPr>
                              <m:t>1</m:t>
                            </m:r>
                          </m:sub>
                        </m:sSub>
                        <m:r>
                          <a:rPr lang="en-US" sz="2200" i="1">
                            <a:latin typeface="Cambria Math"/>
                            <a:cs typeface="Times New Roman" pitchFamily="18" charset="0"/>
                          </a:rPr>
                          <m:t>=</m:t>
                        </m:r>
                        <m:sSub>
                          <m:sSubPr>
                            <m:ctrlPr>
                              <a:rPr lang="en-US" sz="2200" i="1">
                                <a:latin typeface="Cambria Math" panose="02040503050406030204" pitchFamily="18" charset="0"/>
                                <a:cs typeface="Times New Roman" pitchFamily="18" charset="0"/>
                              </a:rPr>
                            </m:ctrlPr>
                          </m:sSubPr>
                          <m:e>
                            <m:r>
                              <a:rPr lang="en-US" sz="2200" i="1">
                                <a:latin typeface="Cambria Math"/>
                                <a:ea typeface="Cambria Math"/>
                                <a:cs typeface="Times New Roman" pitchFamily="18" charset="0"/>
                              </a:rPr>
                              <m:t>𝜎</m:t>
                            </m:r>
                          </m:e>
                          <m:sub>
                            <m:r>
                              <a:rPr lang="en-US" sz="2200" i="1">
                                <a:latin typeface="Cambria Math"/>
                                <a:ea typeface="Cambria Math"/>
                                <a:cs typeface="Times New Roman" pitchFamily="18" charset="0"/>
                              </a:rPr>
                              <m:t>2</m:t>
                            </m:r>
                          </m:sub>
                        </m:sSub>
                        <m:r>
                          <a:rPr lang="en-US" sz="2200" i="1">
                            <a:latin typeface="Cambria Math"/>
                            <a:cs typeface="Times New Roman" pitchFamily="18" charset="0"/>
                          </a:rPr>
                          <m:t>=</m:t>
                        </m:r>
                        <m:r>
                          <a:rPr lang="en-US" sz="2200" i="1">
                            <a:latin typeface="Cambria Math"/>
                            <a:ea typeface="Cambria Math"/>
                            <a:cs typeface="Times New Roman" pitchFamily="18" charset="0"/>
                          </a:rPr>
                          <m:t>𝜎</m:t>
                        </m:r>
                      </m:e>
                    </m:d>
                  </m:oMath>
                </a14:m>
                <a:r>
                  <a:rPr lang="en-US" sz="2200" dirty="0">
                    <a:latin typeface="Times New Roman" pitchFamily="18" charset="0"/>
                    <a:cs typeface="Times New Roman" pitchFamily="18" charset="0"/>
                  </a:rPr>
                  <a:t>but unknown. To test whether the two population mean are equal or whether the difference </a:t>
                </a:r>
                <a14:m>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oMath>
                </a14:m>
                <a:r>
                  <a:rPr lang="en-US" sz="2200" dirty="0">
                    <a:latin typeface="Times New Roman" pitchFamily="18" charset="0"/>
                    <a:cs typeface="Times New Roman" pitchFamily="18" charset="0"/>
                  </a:rPr>
                  <a:t> is significant we use t-test and the appropriate test statistic to be used is </a:t>
                </a:r>
              </a:p>
              <a:p>
                <a:pPr marL="0" indent="0">
                  <a:buNone/>
                </a:pPr>
                <a14:m>
                  <m:oMath xmlns:m="http://schemas.openxmlformats.org/officeDocument/2006/math">
                    <m:r>
                      <a:rPr lang="en-US" sz="2200" i="1">
                        <a:latin typeface="Cambria Math"/>
                      </a:rPr>
                      <m:t>𝑡</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
                          <a:rPr lang="en-US" sz="2200" i="1">
                            <a:latin typeface="Cambria Math"/>
                          </a:rPr>
                          <m:t>𝑆</m:t>
                        </m:r>
                        <m:r>
                          <a:rPr lang="en-US" sz="2200" i="1">
                            <a:latin typeface="Cambria Math"/>
                          </a:rPr>
                          <m:t> </m:t>
                        </m:r>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r>
                  <a:rPr lang="en-US" sz="2200" dirty="0">
                    <a:latin typeface="Times New Roman" pitchFamily="18" charset="0"/>
                    <a:cs typeface="Times New Roman" pitchFamily="18" charset="0"/>
                  </a:rPr>
                  <a:t> with </a:t>
                </a:r>
                <a14:m>
                  <m:oMath xmlns:m="http://schemas.openxmlformats.org/officeDocument/2006/math">
                    <m:sSub>
                      <m:sSubPr>
                        <m:ctrlPr>
                          <a:rPr lang="en-US" sz="2200" i="1">
                            <a:latin typeface="Cambria Math" panose="02040503050406030204" pitchFamily="18" charset="0"/>
                            <a:cs typeface="Times New Roman" pitchFamily="18" charset="0"/>
                          </a:rPr>
                        </m:ctrlPr>
                      </m:sSubPr>
                      <m:e>
                        <m:r>
                          <a:rPr lang="en-US" sz="2200" i="1">
                            <a:latin typeface="Cambria Math"/>
                            <a:cs typeface="Times New Roman" pitchFamily="18" charset="0"/>
                          </a:rPr>
                          <m:t>𝑛</m:t>
                        </m:r>
                      </m:e>
                      <m:sub>
                        <m:r>
                          <a:rPr lang="en-US" sz="2200" i="1">
                            <a:latin typeface="Cambria Math"/>
                            <a:cs typeface="Times New Roman" pitchFamily="18" charset="0"/>
                          </a:rPr>
                          <m:t>1</m:t>
                        </m:r>
                      </m:sub>
                    </m:sSub>
                    <m:r>
                      <a:rPr lang="en-US" sz="2200" i="1">
                        <a:latin typeface="Cambria Math"/>
                        <a:cs typeface="Times New Roman" pitchFamily="18" charset="0"/>
                      </a:rPr>
                      <m:t>+</m:t>
                    </m:r>
                    <m:sSub>
                      <m:sSubPr>
                        <m:ctrlPr>
                          <a:rPr lang="en-US" sz="2200" i="1">
                            <a:latin typeface="Cambria Math" panose="02040503050406030204" pitchFamily="18" charset="0"/>
                            <a:cs typeface="Times New Roman" pitchFamily="18" charset="0"/>
                          </a:rPr>
                        </m:ctrlPr>
                      </m:sSubPr>
                      <m:e>
                        <m:r>
                          <a:rPr lang="en-US" sz="2200" i="1">
                            <a:latin typeface="Cambria Math"/>
                            <a:cs typeface="Times New Roman" pitchFamily="18" charset="0"/>
                          </a:rPr>
                          <m:t>𝑛</m:t>
                        </m:r>
                      </m:e>
                      <m:sub>
                        <m:r>
                          <a:rPr lang="en-US" sz="2200" i="1">
                            <a:latin typeface="Cambria Math"/>
                            <a:cs typeface="Times New Roman" pitchFamily="18" charset="0"/>
                          </a:rPr>
                          <m:t>2</m:t>
                        </m:r>
                      </m:sub>
                    </m:sSub>
                    <m:r>
                      <a:rPr lang="en-US" sz="2200" i="1">
                        <a:latin typeface="Cambria Math"/>
                        <a:cs typeface="Times New Roman" pitchFamily="18" charset="0"/>
                      </a:rPr>
                      <m:t>−2</m:t>
                    </m:r>
                  </m:oMath>
                </a14:m>
                <a:r>
                  <a:rPr lang="en-US" sz="2200" dirty="0">
                    <a:latin typeface="Times New Roman" pitchFamily="18" charset="0"/>
                    <a:cs typeface="Times New Roman" pitchFamily="18" charset="0"/>
                  </a:rPr>
                  <a:t> degree of freedom.</a:t>
                </a:r>
              </a:p>
              <a:p>
                <a:pPr marL="0" indent="0">
                  <a:buNone/>
                </a:pPr>
                <a:endParaRPr lang="en-US" sz="2200" dirty="0">
                  <a:latin typeface="Times New Roman" pitchFamily="18" charset="0"/>
                  <a:cs typeface="Times New Roman" pitchFamily="18" charset="0"/>
                </a:endParaRP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6590551-1624-472F-B958-1E6260BDD594}"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9" name="Picture 8">
            <a:extLst>
              <a:ext uri="{FF2B5EF4-FFF2-40B4-BE49-F238E27FC236}">
                <a16:creationId xmlns:a16="http://schemas.microsoft.com/office/drawing/2014/main" id="{98EBFE76-DFF0-4B79-BE77-C440862FE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403482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Note: </a:t>
                </a:r>
              </a:p>
              <a:p>
                <a:r>
                  <a:rPr lang="en-US" sz="2200" dirty="0"/>
                  <a:t>if the samples S.D.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oMath>
                </a14:m>
                <a:r>
                  <a:rPr lang="en-US" sz="2200" b="1" dirty="0"/>
                  <a:t> </a:t>
                </a:r>
                <a:r>
                  <a:rPr lang="en-US" sz="2200" dirty="0"/>
                  <a:t>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oMath>
                </a14:m>
                <a:r>
                  <a:rPr lang="en-US" sz="2200" b="1" dirty="0"/>
                  <a:t> </a:t>
                </a:r>
                <a:r>
                  <a:rPr lang="en-US" sz="2200" dirty="0"/>
                  <a:t>are given then we have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𝑆</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r>
                              <a:rPr lang="en-US" sz="2200" b="0" i="1" smtClean="0">
                                <a:latin typeface="Cambria Math" panose="02040503050406030204" pitchFamily="18" charset="0"/>
                              </a:rPr>
                              <m:t> </m:t>
                            </m:r>
                          </m:sub>
                          <m:sup>
                            <m:r>
                              <a:rPr lang="en-US" sz="2200" i="1">
                                <a:latin typeface="Cambria Math"/>
                              </a:rPr>
                              <m:t>2</m:t>
                            </m:r>
                          </m:sup>
                        </m:sSubSup>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e>
                          <m:sub>
                            <m:r>
                              <a:rPr lang="en-US" sz="2200" b="0" i="1" smtClean="0">
                                <a:latin typeface="Cambria Math" panose="02040503050406030204" pitchFamily="18" charset="0"/>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oMath>
                </a14:m>
                <a:endParaRPr lang="en-US" sz="2200" b="1" dirty="0"/>
              </a:p>
              <a:p>
                <a:pPr marL="0" indent="0">
                  <a:buNone/>
                </a:pPr>
                <a:r>
                  <a:rPr lang="en-US" sz="2200" dirty="0"/>
                  <a:t>So </a:t>
                </a:r>
                <a14:m>
                  <m:oMath xmlns:m="http://schemas.openxmlformats.org/officeDocument/2006/math">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r>
                                  <a:rPr lang="en-US" sz="2200" b="0" i="1" smtClean="0">
                                    <a:latin typeface="Cambria Math" panose="02040503050406030204" pitchFamily="18" charset="0"/>
                                  </a:rPr>
                                  <m:t> </m:t>
                                </m:r>
                              </m:sub>
                              <m:sup>
                                <m:r>
                                  <a:rPr lang="en-US" sz="2200" i="1">
                                    <a:latin typeface="Cambria Math"/>
                                  </a:rPr>
                                  <m:t>2</m:t>
                                </m:r>
                              </m:sup>
                            </m:sSubSup>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e>
                              <m:sub>
                                <m:r>
                                  <a:rPr lang="en-US" sz="2200" b="0" i="1" smtClean="0">
                                    <a:latin typeface="Cambria Math" panose="02040503050406030204" pitchFamily="18" charset="0"/>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oMath>
                </a14:m>
                <a:endParaRPr lang="en-US" sz="2200" dirty="0"/>
              </a:p>
              <a:p>
                <a:r>
                  <a:rPr lang="en-US" sz="2200" dirty="0"/>
                  <a:t>if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oMath>
                </a14:m>
                <a:r>
                  <a:rPr lang="en-US" sz="2200" b="1" dirty="0"/>
                  <a:t> </a:t>
                </a:r>
                <a:r>
                  <a:rPr lang="en-US" sz="2200" dirty="0"/>
                  <a:t>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oMath>
                </a14:m>
                <a:r>
                  <a:rPr lang="en-US" sz="2200" b="1" dirty="0"/>
                  <a:t> </a:t>
                </a:r>
                <a:r>
                  <a:rPr lang="en-US" sz="2200" dirty="0"/>
                  <a:t>are not given</a:t>
                </a:r>
              </a:p>
              <a:p>
                <a:pPr marL="0" indent="0">
                  <a:buNone/>
                </a:pPr>
                <a:r>
                  <a:rPr lang="en-US" sz="2200" dirty="0"/>
                  <a:t>Then </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e>
                                      </m:d>
                                    </m:e>
                                    <m:sup>
                                      <m:r>
                                        <a:rPr lang="en-US" sz="2200" i="1">
                                          <a:latin typeface="Cambria Math"/>
                                        </a:rPr>
                                        <m:t>2</m:t>
                                      </m:r>
                                    </m:sup>
                                  </m:sSup>
                                </m:e>
                              </m:nary>
                              <m:r>
                                <a:rPr lang="en-US" sz="2200" i="1">
                                  <a:latin typeface="Cambria Math"/>
                                </a:rPr>
                                <m:t>+</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e>
                                      </m:d>
                                    </m:e>
                                    <m:sup>
                                      <m:r>
                                        <a:rPr lang="en-US" sz="2200" i="1">
                                          <a:latin typeface="Cambria Math"/>
                                        </a:rPr>
                                        <m:t>2</m:t>
                                      </m:r>
                                    </m:sup>
                                  </m:sSup>
                                </m:e>
                              </m:nary>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oMath>
                  </m:oMathPara>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7426406-6A05-4126-B298-8D5C4B68B21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E2BA42FD-33B8-45E4-A61C-A20DE8087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7461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Example-1 </a:t>
                </a:r>
                <a:r>
                  <a:rPr lang="en-US" sz="2200" dirty="0">
                    <a:latin typeface="Times New Roman" pitchFamily="18" charset="0"/>
                    <a:cs typeface="Times New Roman" pitchFamily="18" charset="0"/>
                  </a:rPr>
                  <a:t>Samples of sizes 10 and 14 were taken from two normal populations with S.D. 3.5 and 5.2. The sample means were found to be 20.3 and 18.6. Test that whether the means of two populations are the same at 5% level.</a:t>
                </a:r>
              </a:p>
              <a:p>
                <a:pPr marL="0" indent="0">
                  <a:buNone/>
                </a:pPr>
                <a:r>
                  <a:rPr lang="en-US" sz="2200" b="1" dirty="0"/>
                  <a:t>Sol:</a:t>
                </a:r>
              </a:p>
              <a:p>
                <a:pPr marL="0" indent="0">
                  <a:buNone/>
                </a:pPr>
                <a:r>
                  <a:rPr lang="en-US" sz="2200" dirty="0"/>
                  <a:t>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=10,</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=14,</m:t>
                    </m:r>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r>
                      <a:rPr lang="en-US" sz="2200" i="1">
                        <a:latin typeface="Cambria Math"/>
                      </a:rPr>
                      <m:t>=3.5,</m:t>
                    </m:r>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r>
                      <a:rPr lang="en-US" sz="2200" i="1">
                        <a:latin typeface="Cambria Math"/>
                      </a:rPr>
                      <m:t>=5.2</m:t>
                    </m:r>
                  </m:oMath>
                </a14:m>
                <a:endParaRPr lang="en-US" sz="2200" dirty="0"/>
              </a:p>
              <a:p>
                <a:pPr marL="0" indent="0">
                  <a:buNone/>
                </a:pPr>
                <a14:m>
                  <m:oMathPara xmlns:m="http://schemas.openxmlformats.org/officeDocument/2006/math">
                    <m:oMathParaPr>
                      <m:jc m:val="left"/>
                    </m:oMathParaPr>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=20.3,</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i="1">
                          <a:latin typeface="Cambria Math"/>
                        </a:rPr>
                        <m:t>=18.6</m:t>
                      </m:r>
                    </m:oMath>
                  </m:oMathPara>
                </a14:m>
                <a:endParaRPr lang="en-US" sz="2200" dirty="0"/>
              </a:p>
              <a:p>
                <a:pPr marL="0" indent="0" algn="just">
                  <a:buNone/>
                </a:pPr>
                <a:r>
                  <a:rPr lang="en-US" sz="2200" b="1" dirty="0">
                    <a:latin typeface="Times New Roman" pitchFamily="18" charset="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r>
                  <a:rPr lang="en-US" sz="2200" dirty="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2</m:t>
                        </m:r>
                      </m:sub>
                    </m:sSub>
                  </m:oMath>
                </a14:m>
                <a:endParaRPr lang="en-US" sz="2200" i="1" dirty="0"/>
              </a:p>
              <a:p>
                <a:pPr marL="0" indent="0" algn="just">
                  <a:buNone/>
                </a:pP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m:t>
                    </m:r>
                  </m:oMath>
                </a14:m>
                <a:r>
                  <a:rPr lang="en-US" sz="2200" dirty="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1</m:t>
                        </m:r>
                      </m:sub>
                    </m:sSub>
                    <m:r>
                      <a:rPr lang="en-US" sz="2200">
                        <a:latin typeface="Cambria Math"/>
                        <a:ea typeface="Cambria Math"/>
                      </a:rPr>
                      <m:t>≠</m:t>
                    </m:r>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2</m:t>
                        </m:r>
                      </m:sub>
                    </m:sSub>
                  </m:oMath>
                </a14:m>
                <a:endParaRPr lang="en-US" sz="2200" dirty="0">
                  <a:cs typeface="Times New Roman" pitchFamily="18" charset="0"/>
                </a:endParaRP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ea typeface="Cambria Math"/>
                          <a:cs typeface="Times New Roman" pitchFamily="18" charset="0"/>
                        </a:rPr>
                        <m:t>𝛼</m:t>
                      </m:r>
                      <m:r>
                        <a:rPr lang="en-US" sz="2200" i="1">
                          <a:latin typeface="Cambria Math"/>
                          <a:ea typeface="Cambria Math"/>
                          <a:cs typeface="Times New Roman" pitchFamily="18" charset="0"/>
                        </a:rPr>
                        <m:t>=0.05</m:t>
                      </m:r>
                    </m:oMath>
                  </m:oMathPara>
                </a14:m>
                <a:endParaRPr lang="en-US" sz="2200" dirty="0">
                  <a:cs typeface="Times New Roman" pitchFamily="18" charset="0"/>
                </a:endParaRPr>
              </a:p>
              <a:p>
                <a:pPr marL="0" indent="0" algn="just">
                  <a:buNone/>
                </a:pPr>
                <a:r>
                  <a:rPr lang="en-US" sz="2200" dirty="0">
                    <a:cs typeface="Times New Roman" pitchFamily="18" charset="0"/>
                  </a:rPr>
                  <a:t> </a:t>
                </a:r>
              </a:p>
              <a:p>
                <a:pPr marL="0" indent="0" algn="just">
                  <a:buNone/>
                </a:pPr>
                <a:endParaRPr lang="en-US" sz="2200" dirty="0">
                  <a:cs typeface="Times New Roman" pitchFamily="18" charset="0"/>
                </a:endParaRP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943" r="-222" b="-29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2A0D863-9AC4-49B9-A952-1D6EB7848C5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4F9A62B6-C6EE-4F51-A6CB-25553E59F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71943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14:m>
                  <m:oMath xmlns:m="http://schemas.openxmlformats.org/officeDocument/2006/math">
                    <m:r>
                      <a:rPr lang="en-US" sz="2200" i="1" smtClean="0">
                        <a:latin typeface="Cambria Math"/>
                      </a:rPr>
                      <m:t>𝑡</m:t>
                    </m:r>
                    <m:r>
                      <a:rPr lang="en-US" sz="2200" i="1" smtClean="0">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
                          <a:rPr lang="en-US" sz="2200" i="1">
                            <a:latin typeface="Cambria Math"/>
                          </a:rPr>
                          <m:t>𝑆</m:t>
                        </m:r>
                        <m:r>
                          <a:rPr lang="en-US" sz="2200" i="1">
                            <a:latin typeface="Cambria Math"/>
                          </a:rPr>
                          <m:t> </m:t>
                        </m:r>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r>
                  <a:rPr lang="en-US" sz="2200" dirty="0">
                    <a:cs typeface="Times New Roman" pitchFamily="18" charset="0"/>
                  </a:rPr>
                  <a:t> where </a:t>
                </a:r>
                <a14:m>
                  <m:oMath xmlns:m="http://schemas.openxmlformats.org/officeDocument/2006/math">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r>
                                  <a:rPr lang="en-US" sz="2200" b="0" i="1" smtClean="0">
                                    <a:latin typeface="Cambria Math" panose="02040503050406030204" pitchFamily="18" charset="0"/>
                                  </a:rPr>
                                  <m:t> </m:t>
                                </m:r>
                              </m:sub>
                              <m:sup>
                                <m:r>
                                  <a:rPr lang="en-US" sz="2200" i="1">
                                    <a:latin typeface="Cambria Math"/>
                                  </a:rPr>
                                  <m:t>2</m:t>
                                </m:r>
                              </m:sup>
                            </m:sSubSup>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e>
                              <m:sub>
                                <m:r>
                                  <a:rPr lang="en-US" sz="2200" b="0" i="1" smtClean="0">
                                    <a:latin typeface="Cambria Math" panose="02040503050406030204" pitchFamily="18" charset="0"/>
                                  </a:rPr>
                                  <m:t> </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r>
                      <a:rPr lang="en-US" sz="2200" i="1">
                        <a:latin typeface="Cambria Math"/>
                      </a:rPr>
                      <m:t>=4.772</m:t>
                    </m:r>
                  </m:oMath>
                </a14:m>
                <a:r>
                  <a:rPr lang="en-US" sz="2200" dirty="0">
                    <a:cs typeface="Times New Roman" pitchFamily="18" charset="0"/>
                  </a:rPr>
                  <a:t> </a:t>
                </a:r>
              </a:p>
              <a:p>
                <a:pPr marL="0" indent="0" algn="just">
                  <a:buNone/>
                </a:pPr>
                <a:endParaRPr lang="en-US" sz="2200" i="1" dirty="0">
                  <a:latin typeface="Cambria Math"/>
                  <a:cs typeface="Times New Roman" pitchFamily="18" charset="0"/>
                </a:endParaRP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cs typeface="Times New Roman" pitchFamily="18" charset="0"/>
                        </a:rPr>
                        <m:t>𝑡</m:t>
                      </m:r>
                      <m:r>
                        <a:rPr lang="en-US" sz="2200" i="1">
                          <a:latin typeface="Cambria Math"/>
                          <a:cs typeface="Times New Roman" pitchFamily="18" charset="0"/>
                        </a:rPr>
                        <m:t>=0.8604</m:t>
                      </m:r>
                    </m:oMath>
                  </m:oMathPara>
                </a14:m>
                <a:endParaRPr lang="en-US" sz="2200" dirty="0">
                  <a:cs typeface="Times New Roman" pitchFamily="18" charset="0"/>
                </a:endParaRPr>
              </a:p>
              <a:p>
                <a:pPr marL="0" indent="0" algn="just">
                  <a:buNone/>
                </a:pPr>
                <a:r>
                  <a:rPr lang="en-US" sz="2200" dirty="0">
                    <a:cs typeface="Times New Roman" pitchFamily="18" charset="0"/>
                  </a:rPr>
                  <a:t>Degree of freedom =</a:t>
                </a:r>
                <a14:m>
                  <m:oMath xmlns:m="http://schemas.openxmlformats.org/officeDocument/2006/math">
                    <m:r>
                      <a:rPr lang="en-US" sz="2200" i="1">
                        <a:latin typeface="Cambria Math"/>
                        <a:cs typeface="Times New Roman" pitchFamily="18" charset="0"/>
                      </a:rPr>
                      <m:t>10+14−2=22</m:t>
                    </m:r>
                  </m:oMath>
                </a14:m>
                <a:endParaRPr lang="en-US" sz="2200" dirty="0">
                  <a:cs typeface="Times New Roman" pitchFamily="18" charset="0"/>
                </a:endParaRPr>
              </a:p>
              <a:p>
                <a:pPr marL="0" indent="0">
                  <a:buNone/>
                </a:pPr>
                <a:r>
                  <a:rPr lang="en-US" sz="2200" dirty="0">
                    <a:cs typeface="Times New Roman" pitchFamily="18" charset="0"/>
                  </a:rPr>
                  <a:t>Table value: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𝑡</m:t>
                        </m:r>
                      </m:e>
                      <m:sub>
                        <m:d>
                          <m:dPr>
                            <m:ctrlPr>
                              <a:rPr lang="en-US" sz="2200" i="1">
                                <a:latin typeface="Cambria Math" panose="02040503050406030204" pitchFamily="18" charset="0"/>
                              </a:rPr>
                            </m:ctrlPr>
                          </m:dPr>
                          <m:e>
                            <m:r>
                              <a:rPr lang="en-US" sz="2200" i="1">
                                <a:latin typeface="Cambria Math"/>
                              </a:rPr>
                              <m:t>22</m:t>
                            </m:r>
                          </m:e>
                        </m:d>
                      </m:sub>
                    </m:sSub>
                    <m:r>
                      <a:rPr lang="en-US" sz="2200" i="1">
                        <a:latin typeface="Cambria Math"/>
                      </a:rPr>
                      <m:t>(0.05)=2.07</m:t>
                    </m:r>
                  </m:oMath>
                </a14:m>
                <a:endParaRPr lang="en-US" sz="2200" dirty="0">
                  <a:cs typeface="Times New Roman" pitchFamily="18" charset="0"/>
                </a:endParaRPr>
              </a:p>
              <a:p>
                <a:pPr marL="0" indent="0">
                  <a:buNone/>
                </a:pPr>
                <a:r>
                  <a:rPr lang="en-US" sz="2200" dirty="0">
                    <a:cs typeface="Times New Roman" pitchFamily="18" charset="0"/>
                  </a:rPr>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&lt;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cs typeface="Times New Roman" pitchFamily="18" charset="0"/>
                </a:endParaRPr>
              </a:p>
              <a:p>
                <a:pPr marL="0" indent="0">
                  <a:buNone/>
                </a:pPr>
                <a:r>
                  <a:rPr lang="en-US" sz="2200" dirty="0">
                    <a:cs typeface="Times New Roman" pitchFamily="18" charset="0"/>
                  </a:rPr>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cs typeface="Times New Roman" pitchFamily="18" charset="0"/>
                  </a:rPr>
                  <a:t> is accepted.</a:t>
                </a:r>
              </a:p>
              <a:p>
                <a:pPr marL="0" indent="0">
                  <a:buNone/>
                </a:pPr>
                <a:r>
                  <a:rPr lang="en-US" sz="2200" b="1" dirty="0"/>
                  <a:t>Example-2: </a:t>
                </a:r>
                <a:r>
                  <a:rPr lang="en-US" sz="2200" dirty="0"/>
                  <a:t>The height of 6 randomly sailors 63,65,68,69,71 and 72. Those of 9 randomly chosen soldiers are 61,62,65,66,69,70,71,72 and 73.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2C09D85-B0C9-4F3F-88CE-320B6BE8221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149BA0E1-AD88-4716-974B-5872DF4ED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600796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Test whether the sailors are on the avg. taller than soldiers. (Test at 5% level of significance)</a:t>
                </a:r>
              </a:p>
              <a:p>
                <a:pPr marL="0" indent="0">
                  <a:buNone/>
                </a:pPr>
                <a:r>
                  <a:rPr lang="en-US" sz="2200" b="1" dirty="0"/>
                  <a:t>Sol:</a:t>
                </a:r>
              </a:p>
              <a:p>
                <a:pPr marL="0" indent="0">
                  <a:buNone/>
                </a:pPr>
                <a:r>
                  <a:rPr lang="en-US" sz="2200" dirty="0"/>
                  <a:t>Let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oMath>
                </a14:m>
                <a:r>
                  <a:rPr lang="en-US" sz="2200" dirty="0"/>
                  <a:t>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oMath>
                </a14:m>
                <a:r>
                  <a:rPr lang="en-US" sz="2200" dirty="0"/>
                  <a:t> be two samples denoting the height of sailors &amp; soldiers.</a:t>
                </a:r>
              </a:p>
              <a:p>
                <a:pPr marL="0" indent="0">
                  <a:buNone/>
                </a:pPr>
                <a:r>
                  <a:rPr lang="en-US" sz="2200" dirty="0"/>
                  <a:t>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=6,</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=9</m:t>
                    </m:r>
                  </m:oMath>
                </a14:m>
                <a:endParaRPr lang="en-US" sz="2200" dirty="0"/>
              </a:p>
              <a:p>
                <a:pPr marL="0" indent="0">
                  <a:buNone/>
                </a:pPr>
                <a:r>
                  <a:rPr lang="en-US" sz="2200" dirty="0"/>
                  <a:t>Now </a:t>
                </a:r>
                <a14:m>
                  <m:oMath xmlns:m="http://schemas.openxmlformats.org/officeDocument/2006/math">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e>
                                    </m:d>
                                  </m:e>
                                  <m:sup>
                                    <m:r>
                                      <a:rPr lang="en-US" sz="2200" i="1">
                                        <a:latin typeface="Cambria Math"/>
                                      </a:rPr>
                                      <m:t>2</m:t>
                                    </m:r>
                                  </m:sup>
                                </m:sSup>
                              </m:e>
                            </m:nary>
                            <m:r>
                              <a:rPr lang="en-US" sz="2200" i="1">
                                <a:latin typeface="Cambria Math"/>
                              </a:rPr>
                              <m:t>+</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e>
                                    </m:d>
                                  </m:e>
                                  <m:sup>
                                    <m:r>
                                      <a:rPr lang="en-US" sz="2200" i="1">
                                        <a:latin typeface="Cambria Math"/>
                                      </a:rPr>
                                      <m:t>2</m:t>
                                    </m:r>
                                  </m:sup>
                                </m:sSup>
                              </m:e>
                            </m:nary>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r>
                      <a:rPr lang="en-US" sz="2200" i="1">
                        <a:latin typeface="Cambria Math"/>
                      </a:rPr>
                      <m:t>=4.038,            </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=68,</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i="1">
                        <a:latin typeface="Cambria Math"/>
                      </a:rPr>
                      <m:t>=67.66</m:t>
                    </m:r>
                  </m:oMath>
                </a14:m>
                <a:endParaRPr lang="en-US" sz="2200" dirty="0"/>
              </a:p>
              <a:p>
                <a:pPr marL="0" indent="0" algn="just">
                  <a:buNone/>
                </a:pPr>
                <a:endParaRPr lang="en-US" sz="2200" i="1" dirty="0">
                  <a:latin typeface="Cambria Math"/>
                </a:endParaRPr>
              </a:p>
              <a:p>
                <a:pPr marL="0" indent="0" algn="just">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r>
                  <a:rPr lang="en-US" sz="2200" dirty="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2</m:t>
                        </m:r>
                      </m:sub>
                    </m:sSub>
                  </m:oMath>
                </a14:m>
                <a:endParaRPr lang="en-US" sz="2200" i="1" dirty="0"/>
              </a:p>
              <a:p>
                <a:pPr marL="0" indent="0" algn="just">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m:t>
                    </m:r>
                  </m:oMath>
                </a14:m>
                <a:r>
                  <a:rPr lang="en-US" sz="2200" dirty="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1</m:t>
                        </m:r>
                      </m:sub>
                    </m:sSub>
                    <m:r>
                      <a:rPr lang="en-US" sz="2200">
                        <a:latin typeface="Cambria Math"/>
                      </a:rPr>
                      <m:t>&gt;</m:t>
                    </m:r>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2</m:t>
                        </m:r>
                      </m:sub>
                    </m:sSub>
                  </m:oMath>
                </a14:m>
                <a:r>
                  <a:rPr lang="en-US" sz="2200" dirty="0">
                    <a:cs typeface="Times New Roman" pitchFamily="18" charset="0"/>
                  </a:rPr>
                  <a:t> (Single tailed test)</a:t>
                </a: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ea typeface="Cambria Math"/>
                          <a:cs typeface="Times New Roman" pitchFamily="18" charset="0"/>
                        </a:rPr>
                        <m:t>𝛼</m:t>
                      </m:r>
                      <m:r>
                        <a:rPr lang="en-US" sz="2200" i="1">
                          <a:latin typeface="Cambria Math"/>
                          <a:ea typeface="Cambria Math"/>
                          <a:cs typeface="Times New Roman" pitchFamily="18" charset="0"/>
                        </a:rPr>
                        <m:t>=0.05</m:t>
                      </m:r>
                    </m:oMath>
                  </m:oMathPara>
                </a14:m>
                <a:endParaRPr lang="en-US" sz="2200" dirty="0">
                  <a:cs typeface="Times New Roman" pitchFamily="18" charset="0"/>
                </a:endParaRP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889" b="-71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6397A39-E39F-438E-98A9-3B5DF29A98B2}"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F5653C5A-7841-493D-9944-440CD859D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608100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a</a:t>
            </a:r>
          </a:p>
        </p:txBody>
      </p:sp>
      <p:sp>
        <p:nvSpPr>
          <p:cNvPr id="4" name="Date Placeholder 3"/>
          <p:cNvSpPr>
            <a:spLocks noGrp="1"/>
          </p:cNvSpPr>
          <p:nvPr>
            <p:ph type="dt" sz="half" idx="10"/>
          </p:nvPr>
        </p:nvSpPr>
        <p:spPr/>
        <p:txBody>
          <a:bodyPr/>
          <a:lstStyle/>
          <a:p>
            <a:fld id="{36DF9666-06C7-4BF6-BD1F-B6D83082E61E}"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93800"/>
            <a:ext cx="8229600"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9CA263A2-B41F-48AD-8403-C19F3710A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801447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1000"/>
                                        <p:tgtEl>
                                          <p:spTgt spid="3">
                                            <p:txEl>
                                              <p:pRg st="10" end="10"/>
                                            </p:txEl>
                                          </p:spTgt>
                                        </p:tgtEl>
                                      </p:cBhvr>
                                    </p:animEffect>
                                    <p:anim calcmode="lin" valueType="num">
                                      <p:cBhvr>
                                        <p:cTn id="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14:m>
                  <m:oMath xmlns:m="http://schemas.openxmlformats.org/officeDocument/2006/math">
                    <m:r>
                      <a:rPr lang="en-US" sz="2200" i="1">
                        <a:latin typeface="Cambria Math"/>
                      </a:rPr>
                      <m:t>𝑡</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
                          <a:rPr lang="en-US" sz="2200" i="1">
                            <a:latin typeface="Cambria Math"/>
                          </a:rPr>
                          <m:t>𝑆</m:t>
                        </m:r>
                        <m:r>
                          <a:rPr lang="en-US" sz="2200" i="1">
                            <a:latin typeface="Cambria Math"/>
                          </a:rPr>
                          <m:t> </m:t>
                        </m:r>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r>
                  <a:rPr lang="en-US" sz="2200" dirty="0">
                    <a:cs typeface="Times New Roman" pitchFamily="18" charset="0"/>
                  </a:rPr>
                  <a:t> where</a:t>
                </a:r>
                <a14:m>
                  <m:oMath xmlns:m="http://schemas.openxmlformats.org/officeDocument/2006/math">
                    <m:r>
                      <a:rPr lang="en-US" sz="2200">
                        <a:latin typeface="Cambria Math"/>
                      </a:rPr>
                      <m:t> </m:t>
                    </m:r>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e>
                                    </m:d>
                                  </m:e>
                                  <m:sup>
                                    <m:r>
                                      <a:rPr lang="en-US" sz="2200" i="1">
                                        <a:latin typeface="Cambria Math"/>
                                      </a:rPr>
                                      <m:t>2</m:t>
                                    </m:r>
                                  </m:sup>
                                </m:sSup>
                              </m:e>
                            </m:nary>
                            <m:r>
                              <a:rPr lang="en-US" sz="2200" i="1">
                                <a:latin typeface="Cambria Math"/>
                              </a:rPr>
                              <m:t>+</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e>
                                    </m:d>
                                  </m:e>
                                  <m:sup>
                                    <m:r>
                                      <a:rPr lang="en-US" sz="2200" i="1">
                                        <a:latin typeface="Cambria Math"/>
                                      </a:rPr>
                                      <m:t>2</m:t>
                                    </m:r>
                                  </m:sup>
                                </m:sSup>
                              </m:e>
                            </m:nary>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r>
                      <a:rPr lang="en-US" sz="2200" i="1">
                        <a:latin typeface="Cambria Math"/>
                      </a:rPr>
                      <m:t>=4.038</m:t>
                    </m:r>
                  </m:oMath>
                </a14:m>
                <a:endParaRPr lang="en-US" sz="2200" dirty="0">
                  <a:cs typeface="Times New Roman" pitchFamily="18" charset="0"/>
                </a:endParaRPr>
              </a:p>
              <a:p>
                <a:pPr marL="0" indent="0" algn="just">
                  <a:buNone/>
                </a:pPr>
                <a:endParaRPr lang="en-US" sz="2200" i="1" dirty="0">
                  <a:latin typeface="Cambria Math"/>
                  <a:cs typeface="Times New Roman" pitchFamily="18" charset="0"/>
                </a:endParaRP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cs typeface="Times New Roman" pitchFamily="18" charset="0"/>
                        </a:rPr>
                        <m:t>𝑡</m:t>
                      </m:r>
                      <m:r>
                        <a:rPr lang="en-US" sz="2200" i="1">
                          <a:latin typeface="Cambria Math"/>
                          <a:cs typeface="Times New Roman" pitchFamily="18" charset="0"/>
                        </a:rPr>
                        <m:t>=0.1597</m:t>
                      </m:r>
                    </m:oMath>
                  </m:oMathPara>
                </a14:m>
                <a:endParaRPr lang="en-US" sz="2200" dirty="0">
                  <a:cs typeface="Times New Roman" pitchFamily="18" charset="0"/>
                </a:endParaRPr>
              </a:p>
              <a:p>
                <a:pPr marL="0" indent="0" algn="just">
                  <a:buNone/>
                </a:pPr>
                <a:r>
                  <a:rPr lang="en-US" sz="2200" dirty="0">
                    <a:cs typeface="Times New Roman" pitchFamily="18" charset="0"/>
                  </a:rPr>
                  <a:t>Degree of freedom =</a:t>
                </a:r>
                <a14:m>
                  <m:oMath xmlns:m="http://schemas.openxmlformats.org/officeDocument/2006/math">
                    <m:r>
                      <a:rPr lang="en-US" sz="2200" i="1" dirty="0">
                        <a:latin typeface="Cambria Math"/>
                        <a:cs typeface="Times New Roman" pitchFamily="18" charset="0"/>
                      </a:rPr>
                      <m:t>6</m:t>
                    </m:r>
                    <m:r>
                      <a:rPr lang="en-US" sz="2200" i="1">
                        <a:latin typeface="Cambria Math"/>
                        <a:cs typeface="Times New Roman" pitchFamily="18" charset="0"/>
                      </a:rPr>
                      <m:t>+9−2=13</m:t>
                    </m:r>
                  </m:oMath>
                </a14:m>
                <a:endParaRPr lang="en-US" sz="2200" dirty="0">
                  <a:cs typeface="Times New Roman" pitchFamily="18" charset="0"/>
                </a:endParaRPr>
              </a:p>
              <a:p>
                <a:pPr marL="0" indent="0">
                  <a:buNone/>
                </a:pPr>
                <a:r>
                  <a:rPr lang="en-US" sz="2200" dirty="0">
                    <a:cs typeface="Times New Roman" pitchFamily="18" charset="0"/>
                  </a:rPr>
                  <a:t>Table value: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𝑡</m:t>
                        </m:r>
                      </m:e>
                      <m:sub>
                        <m:d>
                          <m:dPr>
                            <m:ctrlPr>
                              <a:rPr lang="en-US" sz="2200" i="1">
                                <a:latin typeface="Cambria Math" panose="02040503050406030204" pitchFamily="18" charset="0"/>
                              </a:rPr>
                            </m:ctrlPr>
                          </m:dPr>
                          <m:e>
                            <m:r>
                              <a:rPr lang="en-US" sz="2200" i="1">
                                <a:latin typeface="Cambria Math"/>
                              </a:rPr>
                              <m:t>13</m:t>
                            </m:r>
                          </m:e>
                        </m:d>
                      </m:sub>
                    </m:sSub>
                    <m:r>
                      <a:rPr lang="en-US" sz="2200" i="1">
                        <a:latin typeface="Cambria Math"/>
                      </a:rPr>
                      <m:t>(0.05)=1.77</m:t>
                    </m:r>
                  </m:oMath>
                </a14:m>
                <a:endParaRPr lang="en-US" sz="2200" dirty="0">
                  <a:cs typeface="Times New Roman" pitchFamily="18" charset="0"/>
                </a:endParaRPr>
              </a:p>
              <a:p>
                <a:pPr marL="0" indent="0">
                  <a:buNone/>
                </a:pPr>
                <a:r>
                  <a:rPr lang="en-US" sz="2200" dirty="0">
                    <a:cs typeface="Times New Roman" pitchFamily="18" charset="0"/>
                  </a:rPr>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&lt;</m:t>
                    </m:r>
                  </m:oMath>
                </a14:m>
                <a:r>
                  <a:rPr lang="en-US" sz="2200" dirty="0">
                    <a:cs typeface="Times New Roman" pitchFamily="18" charset="0"/>
                  </a:rPr>
                  <a:t> table value</a:t>
                </a:r>
              </a:p>
              <a:p>
                <a:pPr marL="0" indent="0">
                  <a:buNone/>
                </a:pPr>
                <a:r>
                  <a:rPr lang="en-US" sz="2200" dirty="0">
                    <a:cs typeface="Times New Roman" pitchFamily="18" charset="0"/>
                  </a:rPr>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cs typeface="Times New Roman" pitchFamily="18" charset="0"/>
                  </a:rPr>
                  <a:t> is accepted.</a:t>
                </a:r>
              </a:p>
              <a:p>
                <a:pPr marL="0" indent="0">
                  <a:buNone/>
                </a:pPr>
                <a:r>
                  <a:rPr lang="en-US" sz="2200" dirty="0">
                    <a:cs typeface="Times New Roman" pitchFamily="18" charset="0"/>
                  </a:rPr>
                  <a:t>i.e. the sailor are not on avg. taller than soldiers</a:t>
                </a:r>
              </a:p>
              <a:p>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b="-929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D1210E6-58DE-467C-9EDD-2754273A60AA}"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27D87B8C-6E2B-4AC7-B8FE-C9B3D4360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62882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85000" lnSpcReduction="10000"/>
              </a:bodyPr>
              <a:lstStyle/>
              <a:p>
                <a:pPr marL="0" indent="0">
                  <a:buNone/>
                </a:pPr>
                <a:r>
                  <a:rPr lang="en-US" sz="2400" b="1" dirty="0"/>
                  <a:t>Confidence limit for population mean</a:t>
                </a:r>
              </a:p>
              <a:p>
                <a:pPr marL="0" indent="0">
                  <a:buNone/>
                </a:pPr>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ea typeface="Cambria Math"/>
                          </a:rPr>
                          <m:t>𝛼</m:t>
                        </m:r>
                      </m:sub>
                    </m:sSub>
                  </m:oMath>
                </a14:m>
                <a:r>
                  <a:rPr lang="en-US" sz="2400" dirty="0"/>
                  <a:t> is the value of </a:t>
                </a:r>
                <a14:m>
                  <m:oMath xmlns:m="http://schemas.openxmlformats.org/officeDocument/2006/math">
                    <m:r>
                      <a:rPr lang="en-US" sz="2400" i="1">
                        <a:latin typeface="Cambria Math"/>
                      </a:rPr>
                      <m:t>𝑡</m:t>
                    </m:r>
                  </m:oMath>
                </a14:m>
                <a:r>
                  <a:rPr lang="en-US" sz="2400" dirty="0"/>
                  <a:t> at level of significance </a:t>
                </a:r>
                <a14:m>
                  <m:oMath xmlns:m="http://schemas.openxmlformats.org/officeDocument/2006/math">
                    <m:r>
                      <a:rPr lang="en-US" sz="2400" i="1">
                        <a:latin typeface="Cambria Math"/>
                        <a:ea typeface="Cambria Math"/>
                      </a:rPr>
                      <m:t>𝛼</m:t>
                    </m:r>
                  </m:oMath>
                </a14:m>
                <a:r>
                  <a:rPr lang="en-US" sz="2400" dirty="0"/>
                  <a:t> at </a:t>
                </a:r>
                <a14:m>
                  <m:oMath xmlns:m="http://schemas.openxmlformats.org/officeDocument/2006/math">
                    <m:r>
                      <a:rPr lang="en-US" sz="2400" i="1">
                        <a:latin typeface="Cambria Math"/>
                      </a:rPr>
                      <m:t>𝑛</m:t>
                    </m:r>
                    <m:r>
                      <a:rPr lang="en-US" sz="2400" i="1">
                        <a:latin typeface="Cambria Math"/>
                      </a:rPr>
                      <m:t>−1</m:t>
                    </m:r>
                  </m:oMath>
                </a14:m>
                <a:r>
                  <a:rPr lang="en-US" sz="2400" dirty="0"/>
                  <a:t> degree of freedom then</a:t>
                </a:r>
              </a:p>
              <a:p>
                <a:pPr marL="0" indent="0">
                  <a:buNone/>
                </a:pPr>
                <a:r>
                  <a:rPr lang="en-US" sz="2400" dirty="0"/>
                  <a:t>For two tailed test </a:t>
                </a:r>
              </a:p>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0</m:t>
                        </m:r>
                      </m:sub>
                    </m:sSub>
                    <m:r>
                      <a:rPr lang="en-US" sz="2400" i="1">
                        <a:latin typeface="Cambria Math"/>
                      </a:rPr>
                      <m:t> </m:t>
                    </m:r>
                  </m:oMath>
                </a14:m>
                <a:r>
                  <a:rPr lang="en-US" sz="2400" dirty="0"/>
                  <a:t>is accepted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𝑐𝑎𝑙</m:t>
                        </m:r>
                      </m:sub>
                    </m:sSub>
                    <m:r>
                      <a:rPr lang="en-US" sz="2400" i="1">
                        <a:latin typeface="Cambria Math"/>
                      </a:rPr>
                      <m:t>&lt; </m:t>
                    </m:r>
                  </m:oMath>
                </a14:m>
                <a:r>
                  <a:rPr lang="en-US" sz="2400" dirty="0"/>
                  <a:t>table value</a:t>
                </a:r>
              </a:p>
              <a:p>
                <a:pPr marL="0" indent="0">
                  <a:buNone/>
                </a:pPr>
                <a14:m>
                  <m:oMath xmlns:m="http://schemas.openxmlformats.org/officeDocument/2006/math">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acc>
                              <m:accPr>
                                <m:chr m:val="̅"/>
                                <m:ctrlPr>
                                  <a:rPr lang="en-US" sz="2400" i="1">
                                    <a:latin typeface="Cambria Math" panose="02040503050406030204" pitchFamily="18" charset="0"/>
                                  </a:rPr>
                                </m:ctrlPr>
                              </m:accPr>
                              <m:e>
                                <m:r>
                                  <a:rPr lang="en-US" sz="2400" i="1">
                                    <a:latin typeface="Cambria Math"/>
                                  </a:rPr>
                                  <m:t>𝑥</m:t>
                                </m:r>
                              </m:e>
                            </m:acc>
                            <m:r>
                              <a:rPr lang="en-US" sz="2400" i="1">
                                <a:latin typeface="Cambria Math"/>
                              </a:rPr>
                              <m:t>−</m:t>
                            </m:r>
                            <m:r>
                              <a:rPr lang="en-US" sz="2400" i="1">
                                <a:latin typeface="Cambria Math"/>
                                <a:ea typeface="Cambria Math"/>
                              </a:rPr>
                              <m:t>𝜇</m:t>
                            </m:r>
                          </m:num>
                          <m:den>
                            <m:f>
                              <m:fPr>
                                <m:type m:val="lin"/>
                                <m:ctrlPr>
                                  <a:rPr lang="en-US" sz="2400" i="1">
                                    <a:latin typeface="Cambria Math" panose="02040503050406030204" pitchFamily="18" charset="0"/>
                                  </a:rPr>
                                </m:ctrlPr>
                              </m:fPr>
                              <m:num>
                                <m:r>
                                  <a:rPr lang="en-US" sz="2400" i="1">
                                    <a:latin typeface="Cambria Math"/>
                                  </a:rPr>
                                  <m:t>𝑆</m:t>
                                </m:r>
                              </m:num>
                              <m:den>
                                <m:rad>
                                  <m:radPr>
                                    <m:degHide m:val="on"/>
                                    <m:ctrlPr>
                                      <a:rPr lang="en-US" sz="2400" i="1">
                                        <a:latin typeface="Cambria Math" panose="02040503050406030204" pitchFamily="18" charset="0"/>
                                      </a:rPr>
                                    </m:ctrlPr>
                                  </m:radPr>
                                  <m:deg/>
                                  <m:e>
                                    <m:r>
                                      <a:rPr lang="en-US" sz="2400" i="1">
                                        <a:latin typeface="Cambria Math"/>
                                      </a:rPr>
                                      <m:t>𝑛</m:t>
                                    </m:r>
                                  </m:e>
                                </m:rad>
                              </m:den>
                            </m:f>
                          </m:den>
                        </m:f>
                      </m:e>
                    </m:d>
                    <m:r>
                      <a:rPr lang="en-US" sz="2400" i="1">
                        <a:latin typeface="Cambria Math"/>
                        <a:ea typeface="Cambria Math"/>
                      </a:rPr>
                      <m:t>&lt;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ea typeface="Cambria Math"/>
                          </a:rPr>
                          <m:t>𝛼</m:t>
                        </m:r>
                      </m:sub>
                    </m:sSub>
                  </m:oMath>
                </a14:m>
                <a:endParaRPr lang="en-US" sz="2400" dirty="0"/>
              </a:p>
              <a:p>
                <a:pPr marL="0" indent="0">
                  <a:buNone/>
                </a:pPr>
                <a:r>
                  <a:rPr lang="en-US" sz="2400" dirty="0">
                    <a:latin typeface="Cambria Math"/>
                    <a:ea typeface="Cambria Math"/>
                  </a:rPr>
                  <a:t>⇒</a:t>
                </a:r>
                <a14:m>
                  <m:oMath xmlns:m="http://schemas.openxmlformats.org/officeDocument/2006/math">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𝛼</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r>
                      <a:rPr lang="en-US" sz="2400" i="1">
                        <a:latin typeface="Cambria Math"/>
                        <a:ea typeface="Cambria Math"/>
                      </a:rPr>
                      <m:t>&lt;</m:t>
                    </m:r>
                    <m:r>
                      <a:rPr lang="en-US" sz="2400" i="1">
                        <a:latin typeface="Cambria Math"/>
                        <a:ea typeface="Cambria Math"/>
                      </a:rPr>
                      <m:t>𝜇</m:t>
                    </m:r>
                    <m:r>
                      <a:rPr lang="en-US" sz="2400" i="1">
                        <a:latin typeface="Cambria Math"/>
                        <a:ea typeface="Cambria Math"/>
                      </a:rPr>
                      <m:t>&lt;</m:t>
                    </m:r>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𝛼</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oMath>
                </a14:m>
                <a:endParaRPr lang="en-US" sz="2400" dirty="0"/>
              </a:p>
              <a:p>
                <a:pPr marL="0" indent="0">
                  <a:buNone/>
                </a:pPr>
                <a:r>
                  <a:rPr lang="en-US" sz="2400" dirty="0"/>
                  <a:t>95% confidence limits( 5% level of significance) are </a:t>
                </a:r>
                <a14:m>
                  <m:oMath xmlns:m="http://schemas.openxmlformats.org/officeDocument/2006/math">
                    <m:d>
                      <m:dPr>
                        <m:begChr m:val="["/>
                        <m:endChr m:val="]"/>
                        <m:ctrlPr>
                          <a:rPr lang="en-US" sz="2400" i="1">
                            <a:latin typeface="Cambria Math" panose="02040503050406030204" pitchFamily="18" charset="0"/>
                          </a:rPr>
                        </m:ctrlPr>
                      </m:dPr>
                      <m:e>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0.05</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r>
                          <a:rPr lang="en-US" sz="2400" i="1">
                            <a:latin typeface="Cambria Math"/>
                            <a:ea typeface="Cambria Math"/>
                          </a:rPr>
                          <m:t>&lt;</m:t>
                        </m:r>
                        <m:r>
                          <a:rPr lang="en-US" sz="2400" i="1">
                            <a:latin typeface="Cambria Math"/>
                            <a:ea typeface="Cambria Math"/>
                          </a:rPr>
                          <m:t>𝜇</m:t>
                        </m:r>
                        <m:r>
                          <a:rPr lang="en-US" sz="2400" i="1">
                            <a:latin typeface="Cambria Math"/>
                            <a:ea typeface="Cambria Math"/>
                          </a:rPr>
                          <m:t>&lt;</m:t>
                        </m:r>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0.05</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e>
                    </m:d>
                  </m:oMath>
                </a14:m>
                <a:endParaRPr lang="en-US" sz="2400" dirty="0"/>
              </a:p>
              <a:p>
                <a:pPr marL="0" indent="0">
                  <a:buNone/>
                </a:pPr>
                <a:r>
                  <a:rPr lang="en-US" sz="2400" dirty="0"/>
                  <a:t>99% confidence limits( 1% level of significance) are </a:t>
                </a:r>
                <a14:m>
                  <m:oMath xmlns:m="http://schemas.openxmlformats.org/officeDocument/2006/math">
                    <m:d>
                      <m:dPr>
                        <m:begChr m:val="["/>
                        <m:endChr m:val="]"/>
                        <m:ctrlPr>
                          <a:rPr lang="en-US" sz="2400" i="1">
                            <a:latin typeface="Cambria Math" panose="02040503050406030204" pitchFamily="18" charset="0"/>
                          </a:rPr>
                        </m:ctrlPr>
                      </m:dPr>
                      <m:e>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0.01</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r>
                          <a:rPr lang="en-US" sz="2400" i="1">
                            <a:latin typeface="Cambria Math"/>
                            <a:ea typeface="Cambria Math"/>
                          </a:rPr>
                          <m:t>&lt;</m:t>
                        </m:r>
                        <m:r>
                          <a:rPr lang="en-US" sz="2400" i="1">
                            <a:latin typeface="Cambria Math"/>
                            <a:ea typeface="Cambria Math"/>
                          </a:rPr>
                          <m:t>𝜇</m:t>
                        </m:r>
                        <m:r>
                          <a:rPr lang="en-US" sz="2400" i="1">
                            <a:latin typeface="Cambria Math"/>
                            <a:ea typeface="Cambria Math"/>
                          </a:rPr>
                          <m:t>&lt;</m:t>
                        </m:r>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0.01</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e>
                    </m:d>
                  </m:oMath>
                </a14:m>
                <a:endParaRPr lang="en-US" sz="2400" dirty="0"/>
              </a:p>
              <a:p>
                <a:pPr marL="0" indent="0">
                  <a:buNone/>
                </a:pPr>
                <a:endParaRPr lang="en-US" sz="2400" dirty="0"/>
              </a:p>
              <a:p>
                <a:pPr marL="0" indent="0">
                  <a:buNone/>
                </a:pPr>
                <a:endParaRPr lang="en-US" sz="2400" b="1"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815" t="-1482" r="-7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1CBBF211-2F6D-4377-9801-A5D24660BDD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32601AE2-AF52-49AC-9E85-CF5D835F7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379859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v"/>
            </a:pPr>
            <a:r>
              <a:rPr lang="en-US" sz="2200" dirty="0">
                <a:latin typeface="Times New Roman" panose="02020603050405020304" pitchFamily="18" charset="0"/>
                <a:cs typeface="Times New Roman" panose="02020603050405020304" pitchFamily="18" charset="0"/>
              </a:rPr>
              <a:t>Data Analysis</a:t>
            </a:r>
          </a:p>
          <a:p>
            <a:pPr>
              <a:buFont typeface="Wingdings" pitchFamily="2" charset="2"/>
              <a:buChar char="v"/>
            </a:pPr>
            <a:r>
              <a:rPr lang="en-US" sz="2200" dirty="0">
                <a:solidFill>
                  <a:srgbClr val="202124"/>
                </a:solidFill>
                <a:latin typeface="Times New Roman" panose="02020603050405020304" pitchFamily="18" charset="0"/>
                <a:cs typeface="Times New Roman" panose="02020603050405020304" pitchFamily="18" charset="0"/>
              </a:rPr>
              <a:t>Artificial intelligence</a:t>
            </a:r>
          </a:p>
          <a:p>
            <a:pPr>
              <a:buFont typeface="Wingdings" pitchFamily="2" charset="2"/>
              <a:buChar char="v"/>
            </a:pPr>
            <a:r>
              <a:rPr lang="en-US" sz="2200" dirty="0">
                <a:solidFill>
                  <a:srgbClr val="202124"/>
                </a:solidFill>
                <a:latin typeface="Times New Roman" panose="02020603050405020304" pitchFamily="18" charset="0"/>
                <a:cs typeface="Times New Roman" panose="02020603050405020304" pitchFamily="18" charset="0"/>
              </a:rPr>
              <a:t>Network and Traffic modeling</a:t>
            </a:r>
            <a:endParaRPr lang="en-US" sz="2200" dirty="0">
              <a:latin typeface="Times New Roman" panose="02020603050405020304" pitchFamily="18" charset="0"/>
              <a:cs typeface="Times New Roman" panose="02020603050405020304" pitchFamily="18" charset="0"/>
            </a:endParaRPr>
          </a:p>
          <a:p>
            <a:pPr>
              <a:buFont typeface="Wingdings" pitchFamily="2" charset="2"/>
              <a:buChar char="v"/>
            </a:pPr>
            <a:endParaRPr lang="en-US" sz="2200" dirty="0">
              <a:effectLst/>
            </a:endParaRPr>
          </a:p>
        </p:txBody>
      </p:sp>
      <p:sp>
        <p:nvSpPr>
          <p:cNvPr id="4" name="Date Placeholder 3"/>
          <p:cNvSpPr>
            <a:spLocks noGrp="1"/>
          </p:cNvSpPr>
          <p:nvPr>
            <p:ph type="dt" sz="half" idx="10"/>
          </p:nvPr>
        </p:nvSpPr>
        <p:spPr/>
        <p:txBody>
          <a:bodyPr/>
          <a:lstStyle/>
          <a:p>
            <a:fld id="{9FC99A92-2FFD-4973-9338-621988F37A70}" type="datetime1">
              <a:rPr lang="en-US" smtClean="0"/>
              <a:t>4/26/2023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Branch Wise Application </a:t>
            </a:r>
          </a:p>
        </p:txBody>
      </p:sp>
      <p:pic>
        <p:nvPicPr>
          <p:cNvPr id="2" name="Picture 1">
            <a:extLst>
              <a:ext uri="{FF2B5EF4-FFF2-40B4-BE49-F238E27FC236}">
                <a16:creationId xmlns:a16="http://schemas.microsoft.com/office/drawing/2014/main" id="{8E5141C8-09C4-1A75-C198-5FD6CB772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324"/>
            <a:ext cx="1295400" cy="549276"/>
          </a:xfrm>
          <a:prstGeom prst="rect">
            <a:avLst/>
          </a:prstGeom>
        </p:spPr>
      </p:pic>
    </p:spTree>
    <p:extLst>
      <p:ext uri="{BB962C8B-B14F-4D97-AF65-F5344CB8AC3E}">
        <p14:creationId xmlns:p14="http://schemas.microsoft.com/office/powerpoint/2010/main" val="813955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92500" lnSpcReduction="10000"/>
              </a:bodyPr>
              <a:lstStyle/>
              <a:p>
                <a:pPr marL="0" indent="0">
                  <a:buNone/>
                </a:pPr>
                <a:r>
                  <a:rPr lang="en-US" sz="2400" b="1" dirty="0"/>
                  <a:t>Example: </a:t>
                </a:r>
                <a:r>
                  <a:rPr lang="en-US" sz="2400" dirty="0"/>
                  <a:t>A random sample of size 16 has 53 as mean. The sum of square of deviation from mean is 150. Find the two sided  95% confidence interval for population mean.</a:t>
                </a:r>
              </a:p>
              <a:p>
                <a:pPr marL="0" indent="0">
                  <a:buNone/>
                </a:pPr>
                <a:r>
                  <a:rPr lang="en-US" sz="2400" b="1" dirty="0"/>
                  <a:t>Sol:</a:t>
                </a:r>
              </a:p>
              <a:p>
                <a:pPr marL="0" indent="0">
                  <a:buNone/>
                </a:pPr>
                <a14:m>
                  <m:oMath xmlns:m="http://schemas.openxmlformats.org/officeDocument/2006/math">
                    <m:r>
                      <a:rPr lang="en-US" sz="2400" i="1">
                        <a:latin typeface="Cambria Math"/>
                      </a:rPr>
                      <m:t>𝑛</m:t>
                    </m:r>
                    <m:r>
                      <a:rPr lang="en-US" sz="2400" i="1">
                        <a:latin typeface="Cambria Math"/>
                      </a:rPr>
                      <m:t>=</m:t>
                    </m:r>
                  </m:oMath>
                </a14:m>
                <a:r>
                  <a:rPr lang="en-US" sz="2400" dirty="0"/>
                  <a:t>16,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𝑥</m:t>
                        </m:r>
                      </m:e>
                    </m:acc>
                    <m:r>
                      <a:rPr lang="en-US" sz="2400" i="1">
                        <a:latin typeface="Cambria Math"/>
                      </a:rPr>
                      <m:t>=53</m:t>
                    </m:r>
                    <m:r>
                      <a:rPr lang="en-US" sz="2400">
                        <a:latin typeface="Cambria Math"/>
                      </a:rPr>
                      <m:t>,</m:t>
                    </m:r>
                  </m:oMath>
                </a14:m>
                <a:r>
                  <a:rPr lang="en-US" sz="2400" dirty="0"/>
                  <a:t> </a:t>
                </a:r>
                <a14:m>
                  <m:oMath xmlns:m="http://schemas.openxmlformats.org/officeDocument/2006/math">
                    <m:nary>
                      <m:naryPr>
                        <m:chr m:val="∑"/>
                        <m:limLoc m:val="undOvr"/>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acc>
                              <m:accPr>
                                <m:chr m:val="̅"/>
                                <m:ctrlPr>
                                  <a:rPr lang="en-US" sz="2400" i="1">
                                    <a:latin typeface="Cambria Math" panose="02040503050406030204" pitchFamily="18" charset="0"/>
                                  </a:rPr>
                                </m:ctrlPr>
                              </m:accPr>
                              <m:e>
                                <m:r>
                                  <a:rPr lang="en-US" sz="2400" i="1">
                                    <a:latin typeface="Cambria Math"/>
                                  </a:rPr>
                                  <m:t>𝑥</m:t>
                                </m:r>
                              </m:e>
                            </m:acc>
                            <m:r>
                              <a:rPr lang="en-US" sz="2400" i="1">
                                <a:latin typeface="Cambria Math"/>
                              </a:rPr>
                              <m:t>)</m:t>
                            </m:r>
                          </m:e>
                          <m:sup>
                            <m:r>
                              <a:rPr lang="en-US" sz="2400" i="1">
                                <a:latin typeface="Cambria Math"/>
                              </a:rPr>
                              <m:t>2</m:t>
                            </m:r>
                          </m:sup>
                        </m:sSup>
                      </m:e>
                    </m:nary>
                    <m:r>
                      <a:rPr lang="en-US" sz="2400" i="1">
                        <a:latin typeface="Cambria Math"/>
                      </a:rPr>
                      <m:t>=53</m:t>
                    </m:r>
                  </m:oMath>
                </a14:m>
                <a:endParaRPr lang="en-US" sz="2400" dirty="0"/>
              </a:p>
              <a:p>
                <a:pPr marL="0" indent="0">
                  <a:buNone/>
                </a:pPr>
                <a14:m>
                  <m:oMath xmlns:m="http://schemas.openxmlformats.org/officeDocument/2006/math">
                    <m:r>
                      <m:rPr>
                        <m:nor/>
                      </m:rPr>
                      <a:rPr lang="en-US" sz="2400" dirty="0">
                        <a:latin typeface="Times New Roman" pitchFamily="18" charset="0"/>
                        <a:cs typeface="Times New Roman" pitchFamily="18" charset="0"/>
                      </a:rPr>
                      <m:t>S</m:t>
                    </m:r>
                    <m:r>
                      <a:rPr lang="en-US" sz="2400" i="1">
                        <a:latin typeface="Cambria Math"/>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acc>
                                      <m:accPr>
                                        <m:chr m:val="̅"/>
                                        <m:ctrlPr>
                                          <a:rPr lang="en-US" sz="2400" i="1">
                                            <a:latin typeface="Cambria Math" panose="02040503050406030204" pitchFamily="18" charset="0"/>
                                          </a:rPr>
                                        </m:ctrlPr>
                                      </m:accPr>
                                      <m:e>
                                        <m:r>
                                          <a:rPr lang="en-US" sz="2400" i="1">
                                            <a:latin typeface="Cambria Math"/>
                                          </a:rPr>
                                          <m:t>𝑥</m:t>
                                        </m:r>
                                      </m:e>
                                    </m:acc>
                                    <m:r>
                                      <a:rPr lang="en-US" sz="2400" i="1">
                                        <a:latin typeface="Cambria Math"/>
                                      </a:rPr>
                                      <m:t>)</m:t>
                                    </m:r>
                                  </m:e>
                                  <m:sup>
                                    <m:r>
                                      <a:rPr lang="en-US" sz="2400" i="1">
                                        <a:latin typeface="Cambria Math"/>
                                      </a:rPr>
                                      <m:t>2</m:t>
                                    </m:r>
                                  </m:sup>
                                </m:sSup>
                              </m:e>
                            </m:nary>
                          </m:num>
                          <m:den>
                            <m:r>
                              <a:rPr lang="en-US" sz="2400" i="1">
                                <a:latin typeface="Cambria Math"/>
                              </a:rPr>
                              <m:t>𝑛</m:t>
                            </m:r>
                            <m:r>
                              <a:rPr lang="en-US" sz="2400" i="1">
                                <a:latin typeface="Cambria Math"/>
                              </a:rPr>
                              <m:t>−1</m:t>
                            </m:r>
                          </m:den>
                        </m:f>
                      </m:e>
                    </m:rad>
                    <m:r>
                      <a:rPr lang="en-US" sz="2400" i="1">
                        <a:latin typeface="Cambria Math"/>
                      </a:rPr>
                      <m:t>=3.162</m:t>
                    </m:r>
                  </m:oMath>
                </a14:m>
                <a:r>
                  <a:rPr lang="en-US" sz="2400" dirty="0"/>
                  <a:t> </a:t>
                </a:r>
              </a:p>
              <a:p>
                <a:pPr marL="0" indent="0">
                  <a:buNone/>
                </a:pPr>
                <a:r>
                  <a:rPr lang="en-US" sz="2400" dirty="0"/>
                  <a:t>Degree of freedom(</a:t>
                </a:r>
                <a:r>
                  <a:rPr lang="en-US" sz="2400" dirty="0" err="1"/>
                  <a:t>df</a:t>
                </a:r>
                <a:r>
                  <a:rPr lang="en-US" sz="2400" dirty="0"/>
                  <a:t>)=16-1=15</a:t>
                </a:r>
              </a:p>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15</m:t>
                        </m:r>
                      </m:sub>
                    </m:sSub>
                    <m:d>
                      <m:dPr>
                        <m:ctrlPr>
                          <a:rPr lang="en-US" sz="2400" i="1">
                            <a:latin typeface="Cambria Math" panose="02040503050406030204" pitchFamily="18" charset="0"/>
                          </a:rPr>
                        </m:ctrlPr>
                      </m:dPr>
                      <m:e>
                        <m:r>
                          <a:rPr lang="en-US" sz="2400" i="1">
                            <a:latin typeface="Cambria Math"/>
                          </a:rPr>
                          <m:t>0.05</m:t>
                        </m:r>
                      </m:e>
                    </m:d>
                    <m:r>
                      <a:rPr lang="en-US" sz="2400" i="1">
                        <a:latin typeface="Cambria Math"/>
                      </a:rPr>
                      <m:t>=2.131</m:t>
                    </m:r>
                  </m:oMath>
                </a14:m>
                <a:r>
                  <a:rPr lang="en-US" sz="2400" dirty="0"/>
                  <a:t> </a:t>
                </a:r>
              </a:p>
              <a:p>
                <a:pPr marL="0" indent="0">
                  <a:buNone/>
                </a:pPr>
                <a:r>
                  <a:rPr lang="en-US" sz="2400" dirty="0"/>
                  <a:t>95% confidence limits for </a:t>
                </a:r>
                <a14:m>
                  <m:oMath xmlns:m="http://schemas.openxmlformats.org/officeDocument/2006/math">
                    <m:r>
                      <a:rPr lang="en-US" sz="2400" i="1">
                        <a:latin typeface="Cambria Math"/>
                        <a:ea typeface="Cambria Math"/>
                      </a:rPr>
                      <m:t>𝜇</m:t>
                    </m:r>
                  </m:oMath>
                </a14:m>
                <a:r>
                  <a:rPr lang="en-US" sz="2400" dirty="0"/>
                  <a:t> are </a:t>
                </a:r>
                <a14:m>
                  <m:oMath xmlns:m="http://schemas.openxmlformats.org/officeDocument/2006/math">
                    <m:d>
                      <m:dPr>
                        <m:begChr m:val="["/>
                        <m:endChr m:val="]"/>
                        <m:ctrlPr>
                          <a:rPr lang="en-US" sz="2400" i="1">
                            <a:latin typeface="Cambria Math" panose="02040503050406030204" pitchFamily="18" charset="0"/>
                          </a:rPr>
                        </m:ctrlPr>
                      </m:dPr>
                      <m:e>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0.05</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r>
                          <a:rPr lang="en-US" sz="2400" i="1">
                            <a:latin typeface="Cambria Math"/>
                            <a:ea typeface="Cambria Math"/>
                          </a:rPr>
                          <m:t>&lt;</m:t>
                        </m:r>
                        <m:r>
                          <a:rPr lang="en-US" sz="2400" i="1">
                            <a:latin typeface="Cambria Math"/>
                            <a:ea typeface="Cambria Math"/>
                          </a:rPr>
                          <m:t>𝜇</m:t>
                        </m:r>
                        <m:r>
                          <a:rPr lang="en-US" sz="2400" i="1">
                            <a:latin typeface="Cambria Math"/>
                            <a:ea typeface="Cambria Math"/>
                          </a:rPr>
                          <m:t>&lt;</m:t>
                        </m:r>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0.05</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e>
                    </m:d>
                  </m:oMath>
                </a14:m>
                <a:endParaRPr lang="en-US" sz="2400" dirty="0"/>
              </a:p>
              <a:p>
                <a:pPr marL="0" indent="0">
                  <a:buNone/>
                </a:pP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a:rPr>
                          <m:t>51.315   54.685</m:t>
                        </m:r>
                      </m:e>
                    </m:d>
                  </m:oMath>
                </a14:m>
                <a:r>
                  <a:rPr lang="en-US" sz="2400" dirty="0"/>
                  <a:t>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1617"/>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964F212-F116-426A-BD7B-FBD4612E292C}"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t-Test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FE8B8777-93A4-447F-BD02-1BCC2DF01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202567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Problem: </a:t>
                </a:r>
                <a:r>
                  <a:rPr lang="en-US" sz="2200" dirty="0"/>
                  <a:t>Intelligent test were given to two groups of boys &amp; girls </a:t>
                </a:r>
              </a:p>
              <a:p>
                <a:pPr marL="0" indent="0">
                  <a:buNone/>
                </a:pPr>
                <a:r>
                  <a:rPr lang="en-US" sz="2200" dirty="0"/>
                  <a:t>              Mean    S.D.        Size</a:t>
                </a:r>
              </a:p>
              <a:p>
                <a:pPr marL="0" indent="0">
                  <a:buNone/>
                </a:pPr>
                <a:r>
                  <a:rPr lang="en-US" sz="2200" dirty="0"/>
                  <a:t>Girl        75            8           60</a:t>
                </a:r>
              </a:p>
              <a:p>
                <a:pPr marL="0" indent="0">
                  <a:buNone/>
                </a:pPr>
                <a:r>
                  <a:rPr lang="en-US" sz="2200" dirty="0"/>
                  <a:t>Boys      73            10         100</a:t>
                </a:r>
              </a:p>
              <a:p>
                <a:pPr marL="0" indent="0">
                  <a:buNone/>
                </a:pPr>
                <a:r>
                  <a:rPr lang="en-US" sz="2200" dirty="0"/>
                  <a:t>Examine if the difference between mean scores is significant? (Take </a:t>
                </a:r>
                <a14:m>
                  <m:oMath xmlns:m="http://schemas.openxmlformats.org/officeDocument/2006/math">
                    <m:r>
                      <a:rPr lang="en-US" sz="2200" i="1">
                        <a:latin typeface="Cambria Math"/>
                        <a:ea typeface="Cambria Math"/>
                      </a:rPr>
                      <m:t>𝛼</m:t>
                    </m:r>
                    <m:r>
                      <a:rPr lang="en-US" sz="2200" i="1">
                        <a:latin typeface="Cambria Math"/>
                        <a:ea typeface="Cambria Math"/>
                      </a:rPr>
                      <m:t>=0.05)</m:t>
                    </m:r>
                    <m:r>
                      <a:rPr lang="en-US" sz="2200" b="0" i="0" smtClean="0">
                        <a:latin typeface="Cambria Math"/>
                        <a:ea typeface="Cambria Math"/>
                      </a:rPr>
                      <m:t> </m:t>
                    </m:r>
                  </m:oMath>
                </a14:m>
                <a:endParaRPr lang="en-US" sz="2200" b="0" dirty="0">
                  <a:ea typeface="Cambria Math"/>
                </a:endParaRPr>
              </a:p>
              <a:p>
                <a:pPr marL="0" indent="0">
                  <a:buNone/>
                </a:pPr>
                <a:r>
                  <a:rPr lang="en-US" sz="2200" b="1" dirty="0"/>
                  <a:t>						</a:t>
                </a:r>
                <a:r>
                  <a:rPr lang="en-US" sz="2200" b="1" dirty="0" err="1"/>
                  <a:t>Ans</a:t>
                </a:r>
                <a:r>
                  <a:rPr lang="en-US" sz="2200" b="1" dirty="0"/>
                  <a: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a:rPr>
                          <m:t>𝑯</m:t>
                        </m:r>
                      </m:e>
                      <m:sub>
                        <m:r>
                          <a:rPr lang="en-US" sz="2200" b="1" i="1">
                            <a:latin typeface="Cambria Math"/>
                          </a:rPr>
                          <m:t>𝟎</m:t>
                        </m:r>
                      </m:sub>
                    </m:sSub>
                  </m:oMath>
                </a14:m>
                <a:r>
                  <a:rPr lang="en-US" sz="2200" b="1" dirty="0"/>
                  <a:t> is accepted</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23F61A3-1F99-4ECD-87BF-9CBF3FB5706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Daily Quiz(CO2)</a:t>
            </a:r>
          </a:p>
        </p:txBody>
      </p:sp>
      <p:pic>
        <p:nvPicPr>
          <p:cNvPr id="9" name="Picture 8">
            <a:extLst>
              <a:ext uri="{FF2B5EF4-FFF2-40B4-BE49-F238E27FC236}">
                <a16:creationId xmlns:a16="http://schemas.microsoft.com/office/drawing/2014/main" id="{1268F40A-6842-4D57-887E-46E04FE32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570250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1 Intelligent test were given to two groups of boys &amp; girls </a:t>
                </a:r>
              </a:p>
              <a:p>
                <a:pPr marL="0" indent="0">
                  <a:buNone/>
                </a:pPr>
                <a:r>
                  <a:rPr lang="en-US" sz="2200" dirty="0"/>
                  <a:t>              Mean    S.D.        Size</a:t>
                </a:r>
              </a:p>
              <a:p>
                <a:pPr marL="0" indent="0">
                  <a:buNone/>
                </a:pPr>
                <a:r>
                  <a:rPr lang="en-US" sz="2200" dirty="0"/>
                  <a:t>Girl        68            5           60</a:t>
                </a:r>
              </a:p>
              <a:p>
                <a:pPr marL="0" indent="0">
                  <a:buNone/>
                </a:pPr>
                <a:r>
                  <a:rPr lang="en-US" sz="2200" dirty="0"/>
                  <a:t>Boys      85            10         100</a:t>
                </a:r>
              </a:p>
              <a:p>
                <a:pPr marL="0" indent="0">
                  <a:buNone/>
                </a:pPr>
                <a:r>
                  <a:rPr lang="en-US" sz="2200" dirty="0"/>
                  <a:t>Examine if the difference between mean scores is significant? (Take </a:t>
                </a:r>
                <a14:m>
                  <m:oMath xmlns:m="http://schemas.openxmlformats.org/officeDocument/2006/math">
                    <m:r>
                      <a:rPr lang="en-US" sz="2200" i="1">
                        <a:latin typeface="Cambria Math"/>
                        <a:ea typeface="Cambria Math"/>
                      </a:rPr>
                      <m:t>𝛼</m:t>
                    </m:r>
                    <m:r>
                      <a:rPr lang="en-US" sz="2200" i="1">
                        <a:latin typeface="Cambria Math"/>
                        <a:ea typeface="Cambria Math"/>
                      </a:rPr>
                      <m:t>=0.05)</m:t>
                    </m:r>
                    <m:r>
                      <a:rPr lang="en-US" sz="2200" b="0" i="0" smtClean="0">
                        <a:latin typeface="Cambria Math"/>
                        <a:ea typeface="Cambria Math"/>
                      </a:rPr>
                      <m:t> </m:t>
                    </m:r>
                  </m:oMath>
                </a14:m>
                <a:endParaRPr lang="en-US" sz="2200" b="0" dirty="0">
                  <a:ea typeface="Cambria Math"/>
                </a:endParaRPr>
              </a:p>
              <a:p>
                <a:pPr marL="0" indent="0">
                  <a:buNone/>
                </a:pPr>
                <a:r>
                  <a:rPr lang="en-US" sz="2200" dirty="0">
                    <a:ea typeface="Cambria Math"/>
                  </a:rPr>
                  <a:t>2. Define Null hypothesis for</a:t>
                </a:r>
              </a:p>
              <a:p>
                <a:pPr marL="514350" indent="-514350">
                  <a:buFont typeface="+mj-lt"/>
                  <a:buAutoNum type="romanLcPeriod"/>
                </a:pPr>
                <a:r>
                  <a:rPr lang="en-US" sz="2200" dirty="0">
                    <a:ea typeface="Cambria Math"/>
                  </a:rPr>
                  <a:t>t</a:t>
                </a:r>
                <a:r>
                  <a:rPr lang="en-US" sz="2200" b="0" dirty="0">
                    <a:ea typeface="Cambria Math"/>
                  </a:rPr>
                  <a:t> test</a:t>
                </a:r>
              </a:p>
              <a:p>
                <a:pPr marL="514350" indent="-514350">
                  <a:buFont typeface="+mj-lt"/>
                  <a:buAutoNum type="romanLcPeriod"/>
                </a:pPr>
                <a:r>
                  <a:rPr lang="en-US" sz="2200" dirty="0">
                    <a:ea typeface="Cambria Math"/>
                  </a:rPr>
                  <a:t>Z-test</a:t>
                </a:r>
              </a:p>
              <a:p>
                <a:pPr marL="0" indent="0">
                  <a:buNone/>
                </a:pPr>
                <a:endParaRPr lang="en-US" sz="2200" b="0" dirty="0">
                  <a:ea typeface="Cambria Math"/>
                </a:endParaRPr>
              </a:p>
              <a:p>
                <a:pPr marL="0" indent="0">
                  <a:buNone/>
                </a:pPr>
                <a:r>
                  <a:rPr lang="en-US" sz="2200" b="1" dirty="0"/>
                  <a:t>						</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5F956EF-722D-4E3C-9724-4013F84F26B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Weekly Assignment(CO2)</a:t>
            </a:r>
          </a:p>
        </p:txBody>
      </p:sp>
      <p:pic>
        <p:nvPicPr>
          <p:cNvPr id="9" name="Picture 8">
            <a:extLst>
              <a:ext uri="{FF2B5EF4-FFF2-40B4-BE49-F238E27FC236}">
                <a16:creationId xmlns:a16="http://schemas.microsoft.com/office/drawing/2014/main" id="{EADE2FBA-9251-4D71-B3EE-995790EB7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023223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Test of hypothesis</a:t>
            </a:r>
          </a:p>
          <a:p>
            <a:pPr>
              <a:buFont typeface="Wingdings" pitchFamily="2" charset="2"/>
              <a:buChar char="ü"/>
            </a:pPr>
            <a:r>
              <a:rPr lang="en-US" sz="2200" dirty="0"/>
              <a:t>Procedure of Test of hypothesis</a:t>
            </a:r>
          </a:p>
          <a:p>
            <a:pPr>
              <a:buFont typeface="Wingdings" pitchFamily="2" charset="2"/>
              <a:buChar char="ü"/>
            </a:pPr>
            <a:r>
              <a:rPr lang="en-US" sz="2200" dirty="0"/>
              <a:t>Null Hypothesis</a:t>
            </a:r>
          </a:p>
          <a:p>
            <a:pPr>
              <a:buFont typeface="Wingdings" pitchFamily="2" charset="2"/>
              <a:buChar char="ü"/>
            </a:pPr>
            <a:r>
              <a:rPr lang="en-US" sz="2200" dirty="0"/>
              <a:t>Alternate Hypothesis</a:t>
            </a:r>
          </a:p>
          <a:p>
            <a:pPr>
              <a:buFont typeface="Wingdings" pitchFamily="2" charset="2"/>
              <a:buChar char="ü"/>
            </a:pPr>
            <a:r>
              <a:rPr lang="en-US" sz="2200" dirty="0"/>
              <a:t>Level of significance </a:t>
            </a:r>
          </a:p>
          <a:p>
            <a:pPr>
              <a:buFont typeface="Wingdings" pitchFamily="2" charset="2"/>
              <a:buChar char="ü"/>
            </a:pPr>
            <a:r>
              <a:rPr lang="en-US" sz="2200" dirty="0"/>
              <a:t>Test of hypothesis about difference between two population mean</a:t>
            </a:r>
          </a:p>
          <a:p>
            <a:pPr>
              <a:buFont typeface="Wingdings" pitchFamily="2" charset="2"/>
              <a:buChar char="ü"/>
            </a:pPr>
            <a:r>
              <a:rPr lang="en-US" sz="2200" dirty="0"/>
              <a:t>t-Test</a:t>
            </a:r>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1F1E8A4D-D930-48BF-81E2-780CD11786FB}"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Recap(CO2)</a:t>
            </a:r>
            <a:endParaRPr kumimoji="0" lang="en-US" sz="2400" b="1" i="0" u="none" strike="noStrike" kern="1200" cap="none" spc="0" normalizeH="0" baseline="0" noProof="0" dirty="0">
              <a:ln>
                <a:noFill/>
              </a:ln>
              <a:solidFill>
                <a:schemeClr val="dk1"/>
              </a:solidFill>
              <a:effectLst/>
              <a:uLnTx/>
              <a:uFillTx/>
            </a:endParaRPr>
          </a:p>
        </p:txBody>
      </p:sp>
      <p:pic>
        <p:nvPicPr>
          <p:cNvPr id="9" name="Picture 8">
            <a:extLst>
              <a:ext uri="{FF2B5EF4-FFF2-40B4-BE49-F238E27FC236}">
                <a16:creationId xmlns:a16="http://schemas.microsoft.com/office/drawing/2014/main" id="{5ED7EFCF-3B0E-40AF-AE51-1826F3659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252549723"/>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Test of hypothesis for small samples (</a:t>
                </a:r>
                <a14:m>
                  <m:oMath xmlns:m="http://schemas.openxmlformats.org/officeDocument/2006/math">
                    <m:r>
                      <a:rPr lang="en-US" sz="2200" b="1" i="1">
                        <a:latin typeface="Cambria Math"/>
                      </a:rPr>
                      <m:t>𝒏</m:t>
                    </m:r>
                    <m:r>
                      <a:rPr lang="en-US" sz="2200" b="1" i="1">
                        <a:latin typeface="Cambria Math"/>
                        <a:ea typeface="Cambria Math"/>
                      </a:rPr>
                      <m:t>≤</m:t>
                    </m:r>
                    <m:r>
                      <a:rPr lang="en-US" sz="2200" b="1" i="1">
                        <a:latin typeface="Cambria Math"/>
                        <a:ea typeface="Cambria Math"/>
                      </a:rPr>
                      <m:t>𝟑𝟎</m:t>
                    </m:r>
                    <m:r>
                      <a:rPr lang="en-US" sz="2200" b="1" i="1">
                        <a:latin typeface="Cambria Math"/>
                        <a:ea typeface="Cambria Math"/>
                      </a:rPr>
                      <m:t>)</m:t>
                    </m:r>
                  </m:oMath>
                </a14:m>
                <a:endParaRPr lang="en-US" sz="2200" b="1" dirty="0"/>
              </a:p>
              <a:p>
                <a:r>
                  <a:rPr lang="en-US" sz="2200" dirty="0"/>
                  <a:t>t-test</a:t>
                </a:r>
              </a:p>
              <a:p>
                <a:r>
                  <a:rPr lang="en-US" sz="2200" dirty="0"/>
                  <a:t>F-test</a:t>
                </a:r>
              </a:p>
              <a:p>
                <a:pPr marL="0" indent="0" algn="just">
                  <a:buNone/>
                </a:pPr>
                <a:r>
                  <a:rPr lang="en-US" sz="2200" b="1" dirty="0">
                    <a:latin typeface="Times New Roman" pitchFamily="18" charset="0"/>
                    <a:cs typeface="Times New Roman" pitchFamily="18" charset="0"/>
                  </a:rPr>
                  <a:t>Test of hypothesis for Small Samples</a:t>
                </a:r>
                <a:endParaRPr lang="en-US"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When the size of the sample </a:t>
                </a:r>
                <a14:m>
                  <m:oMath xmlns:m="http://schemas.openxmlformats.org/officeDocument/2006/math">
                    <m:r>
                      <a:rPr lang="en-US" sz="2200" i="1">
                        <a:latin typeface="Cambria Math"/>
                      </a:rPr>
                      <m:t>𝑛</m:t>
                    </m:r>
                    <m:r>
                      <a:rPr lang="en-US" sz="2200" i="1">
                        <a:latin typeface="Cambria Math"/>
                      </a:rPr>
                      <m:t>≤30</m:t>
                    </m:r>
                  </m:oMath>
                </a14:m>
                <a:r>
                  <a:rPr lang="en-US" sz="2200" dirty="0">
                    <a:latin typeface="Times New Roman" pitchFamily="18" charset="0"/>
                    <a:cs typeface="Times New Roman" pitchFamily="18" charset="0"/>
                  </a:rPr>
                  <a:t>, then the sample is called small sample. For such sample it will not be possible for us to assume that the random sampling distribution of a statistic is approximately normal. In this sampling distribution is F-distribution.</a:t>
                </a:r>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5409276-147C-42D5-B891-D9AC6091A4A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(CO2)</a:t>
            </a:r>
          </a:p>
        </p:txBody>
      </p:sp>
      <p:pic>
        <p:nvPicPr>
          <p:cNvPr id="10" name="Picture 9">
            <a:extLst>
              <a:ext uri="{FF2B5EF4-FFF2-40B4-BE49-F238E27FC236}">
                <a16:creationId xmlns:a16="http://schemas.microsoft.com/office/drawing/2014/main" id="{003D2F31-7DA9-4866-B02C-F9A9BCDF8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117822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r>
                  <a:rPr lang="en-US" sz="2400" b="1" u="sng" dirty="0"/>
                  <a:t>F-Test</a:t>
                </a:r>
                <a:r>
                  <a:rPr lang="en-US" sz="2400" b="1" dirty="0"/>
                  <a:t>:</a:t>
                </a:r>
                <a:r>
                  <a:rPr lang="en-US" sz="2400" dirty="0"/>
                  <a:t> </a:t>
                </a:r>
                <a:r>
                  <a:rPr lang="en-US" sz="2200" dirty="0"/>
                  <a:t>In testing the Significance difference of two means of two Samples, we assumed that the two Samples came from the Same Population or population with equal Variance. The object of the F-test is to discover whether two independent estimates of population variance differ significantly or whether the two samples may be regarded as drown from the normal populations having the same variance. </a:t>
                </a:r>
              </a:p>
              <a:p>
                <a:r>
                  <a:rPr lang="en-US" sz="2200" dirty="0"/>
                  <a:t>Hence before applying the t-test for the Significance of difference of two means, we have to test for the equality of population variance by using F-test.</a:t>
                </a:r>
              </a:p>
              <a:p>
                <a:r>
                  <a:rPr lang="en-US" sz="2200" dirty="0"/>
                  <a:t>Let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oMath>
                </a14:m>
                <a:r>
                  <a:rPr lang="en-US" sz="2200" dirty="0"/>
                  <a:t> be the Sizes of two Samples with Variances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a:rPr>
                          <m:t>𝑠</m:t>
                        </m:r>
                      </m:e>
                      <m:sub>
                        <m:r>
                          <a:rPr lang="en-US" sz="2200" i="1">
                            <a:latin typeface="Cambria Math"/>
                          </a:rPr>
                          <m:t>1</m:t>
                        </m:r>
                      </m:sub>
                      <m:sup>
                        <m:r>
                          <a:rPr lang="en-US" sz="2200" i="1">
                            <a:latin typeface="Cambria Math"/>
                          </a:rPr>
                          <m:t>2</m:t>
                        </m:r>
                      </m:sup>
                    </m:sSubSup>
                  </m:oMath>
                </a14:m>
                <a:r>
                  <a:rPr lang="en-US" sz="2200" dirty="0"/>
                  <a:t> and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a:rPr>
                          <m:t>𝑠</m:t>
                        </m:r>
                      </m:e>
                      <m:sub>
                        <m:r>
                          <a:rPr lang="en-US" sz="2200" i="1">
                            <a:latin typeface="Cambria Math"/>
                          </a:rPr>
                          <m:t>2</m:t>
                        </m:r>
                      </m:sub>
                      <m:sup>
                        <m:r>
                          <a:rPr lang="en-US" sz="2200" i="1">
                            <a:latin typeface="Cambria Math"/>
                          </a:rPr>
                          <m:t>2</m:t>
                        </m:r>
                      </m:sup>
                    </m:sSubSup>
                  </m:oMath>
                </a14:m>
                <a:r>
                  <a:rPr lang="en-US" sz="2200" dirty="0"/>
                  <a:t> respectively.</a:t>
                </a:r>
              </a:p>
              <a:p>
                <a:pPr marL="0" indent="0" algn="just">
                  <a:buNone/>
                </a:pPr>
                <a:endParaRPr lang="en-US" sz="2200" dirty="0">
                  <a:latin typeface="Times New Roman" pitchFamily="18" charset="0"/>
                  <a:cs typeface="Times New Roman" pitchFamily="18" charset="0"/>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1078" r="-163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CEE694B-87D4-4055-825B-0C500974942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ADB80A55-DEF1-408F-A037-5CDE367E0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316928443"/>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b="1" dirty="0"/>
                  <a:t>Case I :</a:t>
                </a:r>
                <a:r>
                  <a:rPr lang="en-US" sz="2400" dirty="0"/>
                  <a:t> If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1</m:t>
                        </m:r>
                      </m:sub>
                      <m:sup>
                        <m:r>
                          <a:rPr lang="en-US" sz="2400" i="1">
                            <a:latin typeface="Cambria Math"/>
                          </a:rPr>
                          <m:t>2</m:t>
                        </m:r>
                      </m:sup>
                    </m:sSubSup>
                  </m:oMath>
                </a14:m>
                <a:r>
                  <a:rPr lang="en-US" sz="2400" dirty="0"/>
                  <a:t> &amp;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2</m:t>
                        </m:r>
                      </m:sub>
                      <m:sup>
                        <m:r>
                          <a:rPr lang="en-US" sz="2400" i="1">
                            <a:latin typeface="Cambria Math"/>
                          </a:rPr>
                          <m:t>2</m:t>
                        </m:r>
                      </m:sup>
                    </m:sSubSup>
                  </m:oMath>
                </a14:m>
                <a:r>
                  <a:rPr lang="en-US" sz="2400" dirty="0"/>
                  <a:t> are given 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1</m:t>
                        </m:r>
                      </m:sub>
                      <m:sup>
                        <m:r>
                          <a:rPr lang="en-US" sz="2400" i="1">
                            <a:latin typeface="Cambria Math"/>
                          </a:rPr>
                          <m:t>2</m:t>
                        </m:r>
                      </m:sup>
                    </m:sSubSup>
                    <m:r>
                      <a:rPr lang="en-US" sz="2400" i="1">
                        <a:latin typeface="Cambria Math"/>
                      </a:rPr>
                      <m:t>&gt;</m:t>
                    </m:r>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2</m:t>
                        </m:r>
                      </m:sub>
                      <m:sup>
                        <m:r>
                          <a:rPr lang="en-US" sz="2400" i="1">
                            <a:latin typeface="Cambria Math"/>
                          </a:rPr>
                          <m:t>2</m:t>
                        </m:r>
                      </m:sup>
                    </m:sSubSup>
                  </m:oMath>
                </a14:m>
                <a:r>
                  <a:rPr lang="en-US" sz="2400" dirty="0"/>
                  <a:t> .</a:t>
                </a:r>
              </a:p>
              <a:p>
                <a:pPr marL="0" indent="0">
                  <a:buNone/>
                </a:pPr>
                <a:r>
                  <a:rPr lang="en-US" sz="2400" dirty="0"/>
                  <a:t>Where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1</m:t>
                        </m:r>
                      </m:sub>
                      <m:sup>
                        <m:r>
                          <a:rPr lang="en-US" sz="2400" i="1">
                            <a:latin typeface="Cambria Math"/>
                          </a:rPr>
                          <m:t>2</m:t>
                        </m:r>
                      </m:sup>
                    </m:sSubSup>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1</m:t>
                            </m:r>
                          </m:sub>
                        </m:sSub>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1</m:t>
                            </m:r>
                          </m:sub>
                          <m:sup>
                            <m:r>
                              <a:rPr lang="en-US" sz="2400" i="1">
                                <a:latin typeface="Cambria Math"/>
                              </a:rPr>
                              <m:t>2</m:t>
                            </m:r>
                          </m:sup>
                        </m:sSubSup>
                      </m:num>
                      <m:den>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1</m:t>
                            </m:r>
                          </m:sub>
                        </m:sSub>
                        <m:r>
                          <a:rPr lang="en-US" sz="2400" i="1">
                            <a:latin typeface="Cambria Math"/>
                          </a:rPr>
                          <m:t>−1</m:t>
                        </m:r>
                      </m:den>
                    </m:f>
                    <m:r>
                      <a:rPr lang="en-US" sz="2400" i="1">
                        <a:latin typeface="Cambria Math"/>
                      </a:rPr>
                      <m:t> </m:t>
                    </m:r>
                    <m:r>
                      <a:rPr lang="en-US" sz="2400" i="1">
                        <a:latin typeface="Cambria Math"/>
                      </a:rPr>
                      <m:t>𝑎𝑛𝑑</m:t>
                    </m:r>
                    <m:r>
                      <a:rPr lang="en-US" sz="2400" i="1">
                        <a:latin typeface="Cambria Math"/>
                      </a:rPr>
                      <m:t> </m:t>
                    </m:r>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2</m:t>
                        </m:r>
                      </m:sub>
                      <m:sup>
                        <m:r>
                          <a:rPr lang="en-US" sz="2400" i="1">
                            <a:latin typeface="Cambria Math"/>
                          </a:rPr>
                          <m:t>2</m:t>
                        </m:r>
                      </m:sup>
                    </m:sSubSup>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2</m:t>
                            </m:r>
                          </m:sub>
                        </m:sSub>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2</m:t>
                            </m:r>
                          </m:sub>
                          <m:sup>
                            <m:r>
                              <a:rPr lang="en-US" sz="2400" i="1">
                                <a:latin typeface="Cambria Math"/>
                              </a:rPr>
                              <m:t>2</m:t>
                            </m:r>
                          </m:sup>
                        </m:sSubSup>
                      </m:num>
                      <m:den>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2</m:t>
                            </m:r>
                          </m:sub>
                        </m:sSub>
                        <m:r>
                          <a:rPr lang="en-US" sz="2400" i="1">
                            <a:latin typeface="Cambria Math"/>
                          </a:rPr>
                          <m:t>−1</m:t>
                        </m:r>
                      </m:den>
                    </m:f>
                  </m:oMath>
                </a14:m>
                <a:endParaRPr lang="en-US" sz="2400" dirty="0"/>
              </a:p>
              <a:p>
                <a:pPr marL="0" indent="0">
                  <a:buNone/>
                </a:pPr>
                <a:r>
                  <a:rPr lang="en-US" sz="2400" dirty="0"/>
                  <a:t>Then Test Statistic </a:t>
                </a:r>
                <a14:m>
                  <m:oMath xmlns:m="http://schemas.openxmlformats.org/officeDocument/2006/math">
                    <m:r>
                      <a:rPr lang="en-US" sz="2400" i="1">
                        <a:latin typeface="Cambria Math"/>
                      </a:rPr>
                      <m:t>𝐹</m:t>
                    </m:r>
                    <m:r>
                      <a:rPr lang="en-US" sz="2400" i="1">
                        <a:latin typeface="Cambria Math"/>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1</m:t>
                            </m:r>
                          </m:sub>
                          <m:sup>
                            <m:r>
                              <a:rPr lang="en-US" sz="2400" i="1">
                                <a:latin typeface="Cambria Math"/>
                              </a:rPr>
                              <m:t>2</m:t>
                            </m:r>
                          </m:sup>
                        </m:sSubSup>
                      </m:num>
                      <m:den>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2</m:t>
                            </m:r>
                          </m:sub>
                          <m:sup>
                            <m:r>
                              <a:rPr lang="en-US" sz="2400" i="1">
                                <a:latin typeface="Cambria Math"/>
                              </a:rPr>
                              <m:t>2</m:t>
                            </m:r>
                          </m:sup>
                        </m:sSubSup>
                      </m:den>
                    </m:f>
                    <m:r>
                      <a:rPr lang="en-US" sz="2400" i="1">
                        <a:latin typeface="Cambria Math"/>
                      </a:rPr>
                      <m:t>&gt;1 </m:t>
                    </m:r>
                  </m:oMath>
                </a14:m>
                <a:r>
                  <a:rPr lang="en-US" sz="2400" dirty="0"/>
                  <a:t>with degree of freedom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𝜈</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1</m:t>
                        </m:r>
                      </m:sub>
                    </m:sSub>
                    <m:r>
                      <a:rPr lang="en-US" sz="2400" i="1">
                        <a:latin typeface="Cambria Math"/>
                      </a:rPr>
                      <m:t>−1</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𝜈</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2</m:t>
                        </m:r>
                      </m:sub>
                    </m:sSub>
                    <m:r>
                      <a:rPr lang="en-US" sz="2400" i="1">
                        <a:latin typeface="Cambria Math"/>
                      </a:rPr>
                      <m:t>−1</m:t>
                    </m:r>
                  </m:oMath>
                </a14:m>
                <a:r>
                  <a:rPr lang="en-US" sz="2400" dirty="0"/>
                  <a:t> .</a:t>
                </a:r>
              </a:p>
              <a:p>
                <a:pPr marL="0" indent="0">
                  <a:buNone/>
                </a:pPr>
                <a:r>
                  <a:rPr lang="en-US" sz="2400" dirty="0"/>
                  <a:t>And If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2</m:t>
                        </m:r>
                      </m:sub>
                      <m:sup>
                        <m:r>
                          <a:rPr lang="en-US" sz="2400" i="1">
                            <a:latin typeface="Cambria Math"/>
                          </a:rPr>
                          <m:t>2</m:t>
                        </m:r>
                      </m:sup>
                    </m:sSubSup>
                    <m:r>
                      <a:rPr lang="en-US" sz="2400" i="1">
                        <a:latin typeface="Cambria Math"/>
                      </a:rPr>
                      <m:t>&gt;</m:t>
                    </m:r>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1</m:t>
                        </m:r>
                      </m:sub>
                      <m:sup>
                        <m:r>
                          <a:rPr lang="en-US" sz="2400" i="1">
                            <a:latin typeface="Cambria Math"/>
                          </a:rPr>
                          <m:t>2</m:t>
                        </m:r>
                      </m:sup>
                    </m:sSubSup>
                  </m:oMath>
                </a14:m>
                <a:r>
                  <a:rPr lang="en-US" sz="2400" dirty="0"/>
                  <a:t> then </a:t>
                </a:r>
              </a:p>
              <a:p>
                <a:pPr marL="0" indent="0">
                  <a:buNone/>
                </a:pPr>
                <a:r>
                  <a:rPr lang="en-US" sz="2400" dirty="0"/>
                  <a:t>Test Statistic </a:t>
                </a:r>
                <a14:m>
                  <m:oMath xmlns:m="http://schemas.openxmlformats.org/officeDocument/2006/math">
                    <m:r>
                      <a:rPr lang="en-US" sz="2400" i="1">
                        <a:latin typeface="Cambria Math"/>
                      </a:rPr>
                      <m:t>𝐹</m:t>
                    </m:r>
                    <m:r>
                      <a:rPr lang="en-US" sz="2400" i="1">
                        <a:latin typeface="Cambria Math"/>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2</m:t>
                            </m:r>
                          </m:sub>
                          <m:sup>
                            <m:r>
                              <a:rPr lang="en-US" sz="2400" i="1">
                                <a:latin typeface="Cambria Math"/>
                              </a:rPr>
                              <m:t>2</m:t>
                            </m:r>
                          </m:sup>
                        </m:sSubSup>
                      </m:num>
                      <m:den>
                        <m:sSubSup>
                          <m:sSubSupPr>
                            <m:ctrlPr>
                              <a:rPr lang="en-US" sz="2400" i="1">
                                <a:latin typeface="Cambria Math" panose="02040503050406030204" pitchFamily="18" charset="0"/>
                              </a:rPr>
                            </m:ctrlPr>
                          </m:sSubSupPr>
                          <m:e>
                            <m:r>
                              <a:rPr lang="en-US" sz="2400" i="1">
                                <a:latin typeface="Cambria Math"/>
                              </a:rPr>
                              <m:t>𝑆</m:t>
                            </m:r>
                          </m:e>
                          <m:sub>
                            <m:r>
                              <a:rPr lang="en-US" sz="2400" i="1">
                                <a:latin typeface="Cambria Math"/>
                              </a:rPr>
                              <m:t>1</m:t>
                            </m:r>
                          </m:sub>
                          <m:sup>
                            <m:r>
                              <a:rPr lang="en-US" sz="2400" i="1">
                                <a:latin typeface="Cambria Math"/>
                              </a:rPr>
                              <m:t>2</m:t>
                            </m:r>
                          </m:sup>
                        </m:sSubSup>
                      </m:den>
                    </m:f>
                    <m:r>
                      <a:rPr lang="en-US" sz="2400" i="1">
                        <a:latin typeface="Cambria Math"/>
                      </a:rPr>
                      <m:t>&gt;1</m:t>
                    </m:r>
                  </m:oMath>
                </a14:m>
                <a:r>
                  <a:rPr lang="en-US" sz="2400" dirty="0"/>
                  <a:t> with degree of freedom is </a:t>
                </a:r>
              </a:p>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𝜈</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2</m:t>
                        </m:r>
                      </m:sub>
                    </m:sSub>
                    <m:r>
                      <a:rPr lang="en-US" sz="2400" i="1">
                        <a:latin typeface="Cambria Math"/>
                      </a:rPr>
                      <m:t>−1, </m:t>
                    </m:r>
                    <m:sSub>
                      <m:sSubPr>
                        <m:ctrlPr>
                          <a:rPr lang="en-US" sz="2400" i="1">
                            <a:latin typeface="Cambria Math" panose="02040503050406030204" pitchFamily="18" charset="0"/>
                          </a:rPr>
                        </m:ctrlPr>
                      </m:sSubPr>
                      <m:e>
                        <m:r>
                          <a:rPr lang="en-US" sz="2400" i="1">
                            <a:latin typeface="Cambria Math"/>
                          </a:rPr>
                          <m:t>𝜈</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1</m:t>
                        </m:r>
                      </m:sub>
                    </m:sSub>
                    <m:r>
                      <a:rPr lang="en-US" sz="2400" i="1">
                        <a:latin typeface="Cambria Math"/>
                      </a:rPr>
                      <m:t>−1</m:t>
                    </m:r>
                  </m:oMath>
                </a14:m>
                <a:r>
                  <a:rPr lang="en-US" sz="2400" dirty="0"/>
                  <a:t> </a:t>
                </a:r>
              </a:p>
              <a:p>
                <a:pPr marL="0" indent="0" algn="just">
                  <a:buNone/>
                </a:pPr>
                <a:endParaRPr lang="en-US" sz="2200" dirty="0">
                  <a:latin typeface="Times New Roman" pitchFamily="18" charset="0"/>
                  <a:cs typeface="Times New Roman" pitchFamily="18" charset="0"/>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185" t="-2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23B9CEA-C781-4E0B-8BF0-3E3758F641D0}"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0A3395E9-C522-4761-B2E3-1F962D86B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23857552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724400"/>
              </a:xfrm>
            </p:spPr>
            <p:txBody>
              <a:bodyPr>
                <a:normAutofit/>
              </a:bodyPr>
              <a:lstStyle/>
              <a:p>
                <a:pPr marL="0" indent="0">
                  <a:buNone/>
                </a:pPr>
                <a:r>
                  <a:rPr lang="en-US" sz="2400" b="1" dirty="0"/>
                  <a:t>Case II :</a:t>
                </a:r>
                <a:r>
                  <a:rPr lang="en-US" sz="2400" dirty="0"/>
                  <a:t>If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1</m:t>
                        </m:r>
                      </m:sub>
                      <m:sup>
                        <m:r>
                          <a:rPr lang="en-US" sz="2400" i="1">
                            <a:latin typeface="Cambria Math"/>
                          </a:rPr>
                          <m:t>2</m:t>
                        </m:r>
                      </m:sup>
                    </m:sSubSup>
                  </m:oMath>
                </a14:m>
                <a:r>
                  <a:rPr lang="en-US" sz="2400" dirty="0"/>
                  <a:t> &amp;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2</m:t>
                        </m:r>
                      </m:sub>
                      <m:sup>
                        <m:r>
                          <a:rPr lang="en-US" sz="2400" i="1">
                            <a:latin typeface="Cambria Math"/>
                          </a:rPr>
                          <m:t>2</m:t>
                        </m:r>
                      </m:sup>
                    </m:sSubSup>
                  </m:oMath>
                </a14:m>
                <a:r>
                  <a:rPr lang="en-US" sz="2400" dirty="0"/>
                  <a:t> are not given.</a:t>
                </a:r>
              </a:p>
              <a:p>
                <a:pPr marL="0" indent="0">
                  <a:buNone/>
                </a:pPr>
                <a:r>
                  <a:rPr lang="en-US" sz="2400" dirty="0"/>
                  <a:t>Where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1</m:t>
                        </m:r>
                      </m:sub>
                      <m:sup>
                        <m:r>
                          <a:rPr lang="en-US" sz="2400" i="1">
                            <a:latin typeface="Cambria Math"/>
                          </a:rPr>
                          <m:t>2</m:t>
                        </m:r>
                      </m:sup>
                    </m:sSubSup>
                    <m:r>
                      <a:rPr lang="en-US" sz="2400" i="1">
                        <a:latin typeface="Cambria Math"/>
                      </a:rPr>
                      <m:t>=</m:t>
                    </m:r>
                    <m:f>
                      <m:fPr>
                        <m:ctrlPr>
                          <a:rPr lang="en-US" sz="2400" i="1">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r>
                                  <a:rPr lang="en-US" sz="2400" i="1">
                                    <a:latin typeface="Cambria Math"/>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𝑥</m:t>
                                        </m:r>
                                      </m:e>
                                    </m:acc>
                                  </m:e>
                                  <m:sub>
                                    <m:r>
                                      <a:rPr lang="en-US" sz="2400" i="1">
                                        <a:latin typeface="Cambria Math"/>
                                      </a:rPr>
                                      <m:t>1)</m:t>
                                    </m:r>
                                  </m:sub>
                                </m:sSub>
                              </m:e>
                              <m:sup>
                                <m:r>
                                  <a:rPr lang="en-US" sz="2400" i="1">
                                    <a:latin typeface="Cambria Math"/>
                                  </a:rPr>
                                  <m:t>2</m:t>
                                </m:r>
                              </m:sup>
                            </m:sSup>
                          </m:e>
                        </m:nary>
                      </m:num>
                      <m:den>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1</m:t>
                            </m:r>
                          </m:sub>
                        </m:sSub>
                        <m:r>
                          <a:rPr lang="en-US" sz="2400" i="1">
                            <a:latin typeface="Cambria Math"/>
                          </a:rPr>
                          <m:t>−1</m:t>
                        </m:r>
                      </m:den>
                    </m:f>
                  </m:oMath>
                </a14:m>
                <a:r>
                  <a:rPr lang="en-US" sz="2400" dirty="0"/>
                  <a:t> 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2</m:t>
                        </m:r>
                      </m:sub>
                      <m:sup>
                        <m:r>
                          <a:rPr lang="en-US" sz="2400" i="1">
                            <a:latin typeface="Cambria Math"/>
                          </a:rPr>
                          <m:t>2</m:t>
                        </m:r>
                      </m:sup>
                    </m:sSubSup>
                    <m:r>
                      <a:rPr lang="en-US" sz="2400" i="1">
                        <a:latin typeface="Cambria Math"/>
                      </a:rPr>
                      <m:t>=</m:t>
                    </m:r>
                    <m:f>
                      <m:fPr>
                        <m:ctrlPr>
                          <a:rPr lang="en-US" sz="2400" i="1">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𝑥</m:t>
                                        </m:r>
                                      </m:e>
                                    </m:acc>
                                  </m:e>
                                  <m:sub>
                                    <m:r>
                                      <a:rPr lang="en-US" sz="2400" i="1">
                                        <a:latin typeface="Cambria Math"/>
                                      </a:rPr>
                                      <m:t>2</m:t>
                                    </m:r>
                                  </m:sub>
                                </m:sSub>
                                <m:r>
                                  <a:rPr lang="en-US" sz="2400" i="1">
                                    <a:latin typeface="Cambria Math"/>
                                  </a:rPr>
                                  <m:t>)</m:t>
                                </m:r>
                              </m:e>
                              <m:sup>
                                <m:r>
                                  <a:rPr lang="en-US" sz="2400" i="1">
                                    <a:latin typeface="Cambria Math"/>
                                  </a:rPr>
                                  <m:t>2</m:t>
                                </m:r>
                              </m:sup>
                            </m:sSup>
                          </m:e>
                        </m:nary>
                      </m:num>
                      <m:den>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2</m:t>
                            </m:r>
                          </m:sub>
                        </m:sSub>
                        <m:r>
                          <a:rPr lang="en-US" sz="2400" i="1">
                            <a:latin typeface="Cambria Math"/>
                          </a:rPr>
                          <m:t>−1</m:t>
                        </m:r>
                      </m:den>
                    </m:f>
                  </m:oMath>
                </a14:m>
                <a:endParaRPr lang="en-US" sz="2400" dirty="0"/>
              </a:p>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oMath>
                </a14:m>
                <a:r>
                  <a:rPr lang="en-US" sz="2400" dirty="0"/>
                  <a:t>and</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oMath>
                </a14:m>
                <a:r>
                  <a:rPr lang="en-US" sz="2400" dirty="0"/>
                  <a:t> are two Samples.</a:t>
                </a:r>
              </a:p>
              <a:p>
                <a:pPr marL="0" indent="0">
                  <a:buNone/>
                </a:pPr>
                <a:r>
                  <a:rPr lang="en-US" sz="2400" dirty="0"/>
                  <a:t>Hence Test Statistic </a:t>
                </a:r>
                <a14:m>
                  <m:oMath xmlns:m="http://schemas.openxmlformats.org/officeDocument/2006/math">
                    <m:r>
                      <a:rPr lang="en-US" sz="2400" i="1">
                        <a:latin typeface="Cambria Math"/>
                      </a:rPr>
                      <m:t>𝐹</m:t>
                    </m:r>
                    <m:r>
                      <a:rPr lang="en-US" sz="2400" i="1">
                        <a:latin typeface="Cambria Math"/>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1</m:t>
                            </m:r>
                          </m:sub>
                          <m:sup>
                            <m:r>
                              <a:rPr lang="en-US" sz="2400" i="1">
                                <a:latin typeface="Cambria Math"/>
                              </a:rPr>
                              <m:t>2</m:t>
                            </m:r>
                          </m:sup>
                        </m:sSubSup>
                      </m:num>
                      <m:den>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2</m:t>
                            </m:r>
                          </m:sub>
                          <m:sup>
                            <m:r>
                              <a:rPr lang="en-US" sz="2400" i="1">
                                <a:latin typeface="Cambria Math"/>
                              </a:rPr>
                              <m:t>2</m:t>
                            </m:r>
                          </m:sup>
                        </m:sSubSup>
                      </m:den>
                    </m:f>
                    <m:r>
                      <a:rPr lang="en-US" sz="2400" i="1">
                        <a:latin typeface="Cambria Math"/>
                      </a:rPr>
                      <m:t>  </m:t>
                    </m:r>
                    <m:r>
                      <a:rPr lang="en-US" sz="2400" i="1">
                        <a:latin typeface="Cambria Math"/>
                      </a:rPr>
                      <m:t>𝑖𝑓</m:t>
                    </m:r>
                    <m:r>
                      <a:rPr lang="en-US" sz="2400" i="1">
                        <a:latin typeface="Cambria Math"/>
                      </a:rPr>
                      <m:t> </m:t>
                    </m:r>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1</m:t>
                        </m:r>
                      </m:sub>
                      <m:sup>
                        <m:r>
                          <a:rPr lang="en-US" sz="2400" i="1">
                            <a:latin typeface="Cambria Math"/>
                          </a:rPr>
                          <m:t>2</m:t>
                        </m:r>
                      </m:sup>
                    </m:sSubSup>
                    <m:r>
                      <a:rPr lang="en-US" sz="2400">
                        <a:latin typeface="Cambria Math"/>
                      </a:rPr>
                      <m:t>&gt;</m:t>
                    </m:r>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2</m:t>
                        </m:r>
                      </m:sub>
                      <m:sup>
                        <m:r>
                          <a:rPr lang="en-US" sz="2400" i="1">
                            <a:latin typeface="Cambria Math"/>
                          </a:rPr>
                          <m:t>2</m:t>
                        </m:r>
                      </m:sup>
                    </m:sSubSup>
                  </m:oMath>
                </a14:m>
                <a:r>
                  <a:rPr lang="en-US" sz="2400" dirty="0"/>
                  <a:t> with degree of freedom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𝜈</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1</m:t>
                        </m:r>
                      </m:sub>
                    </m:sSub>
                    <m:r>
                      <a:rPr lang="en-US" sz="2400" i="1">
                        <a:latin typeface="Cambria Math"/>
                      </a:rPr>
                      <m:t>−1</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𝜈</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2</m:t>
                        </m:r>
                      </m:sub>
                    </m:sSub>
                    <m:r>
                      <a:rPr lang="en-US" sz="2400" i="1">
                        <a:latin typeface="Cambria Math"/>
                      </a:rPr>
                      <m:t>−1</m:t>
                    </m:r>
                  </m:oMath>
                </a14:m>
                <a:r>
                  <a:rPr lang="en-US" sz="2400" dirty="0"/>
                  <a:t> .</a:t>
                </a:r>
              </a:p>
              <a:p>
                <a:pPr marL="0" indent="0">
                  <a:buNone/>
                </a:pPr>
                <a:r>
                  <a:rPr lang="en-US" sz="2400" dirty="0"/>
                  <a:t>Or Test Statistic </a:t>
                </a:r>
                <a14:m>
                  <m:oMath xmlns:m="http://schemas.openxmlformats.org/officeDocument/2006/math">
                    <m:r>
                      <a:rPr lang="en-US" sz="2400" i="1">
                        <a:latin typeface="Cambria Math"/>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2</m:t>
                            </m:r>
                          </m:sub>
                          <m:sup>
                            <m:r>
                              <a:rPr lang="en-US" sz="2400" i="1">
                                <a:latin typeface="Cambria Math"/>
                              </a:rPr>
                              <m:t>2</m:t>
                            </m:r>
                          </m:sup>
                        </m:sSubSup>
                      </m:num>
                      <m:den>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1</m:t>
                            </m:r>
                          </m:sub>
                          <m:sup>
                            <m:r>
                              <a:rPr lang="en-US" sz="2400" i="1">
                                <a:latin typeface="Cambria Math"/>
                              </a:rPr>
                              <m:t>2</m:t>
                            </m:r>
                          </m:sup>
                        </m:sSubSup>
                      </m:den>
                    </m:f>
                    <m:r>
                      <a:rPr lang="en-US" sz="2400" i="1">
                        <a:latin typeface="Cambria Math"/>
                      </a:rPr>
                      <m:t> </m:t>
                    </m:r>
                    <m:r>
                      <a:rPr lang="en-US" sz="2400" i="1">
                        <a:latin typeface="Cambria Math"/>
                      </a:rPr>
                      <m:t>𝑖𝑓</m:t>
                    </m:r>
                    <m:r>
                      <a:rPr lang="en-US" sz="2400" i="1">
                        <a:latin typeface="Cambria Math"/>
                      </a:rPr>
                      <m:t> </m:t>
                    </m:r>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2</m:t>
                        </m:r>
                      </m:sub>
                      <m:sup>
                        <m:r>
                          <a:rPr lang="en-US" sz="2400" i="1">
                            <a:latin typeface="Cambria Math"/>
                          </a:rPr>
                          <m:t>2</m:t>
                        </m:r>
                      </m:sup>
                    </m:sSubSup>
                    <m:r>
                      <a:rPr lang="en-US" sz="2400" i="1">
                        <a:latin typeface="Cambria Math"/>
                      </a:rPr>
                      <m:t>&gt;</m:t>
                    </m:r>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1</m:t>
                        </m:r>
                      </m:sub>
                      <m:sup>
                        <m:r>
                          <a:rPr lang="en-US" sz="2400" i="1">
                            <a:latin typeface="Cambria Math"/>
                          </a:rPr>
                          <m:t>2</m:t>
                        </m:r>
                      </m:sup>
                    </m:sSubSup>
                  </m:oMath>
                </a14:m>
                <a:r>
                  <a:rPr lang="en-US" sz="2400" dirty="0"/>
                  <a:t> with degree of freedom is </a:t>
                </a:r>
              </a:p>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𝜈</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2</m:t>
                        </m:r>
                      </m:sub>
                    </m:sSub>
                    <m:r>
                      <a:rPr lang="en-US" sz="2400" i="1">
                        <a:latin typeface="Cambria Math"/>
                      </a:rPr>
                      <m:t>−1, </m:t>
                    </m:r>
                    <m:sSub>
                      <m:sSubPr>
                        <m:ctrlPr>
                          <a:rPr lang="en-US" sz="2400" i="1">
                            <a:latin typeface="Cambria Math" panose="02040503050406030204" pitchFamily="18" charset="0"/>
                          </a:rPr>
                        </m:ctrlPr>
                      </m:sSubPr>
                      <m:e>
                        <m:r>
                          <a:rPr lang="en-US" sz="2400" i="1">
                            <a:latin typeface="Cambria Math"/>
                          </a:rPr>
                          <m:t>𝜈</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1</m:t>
                        </m:r>
                      </m:sub>
                    </m:sSub>
                    <m:r>
                      <a:rPr lang="en-US" sz="2400" i="1">
                        <a:latin typeface="Cambria Math"/>
                      </a:rPr>
                      <m:t>−1</m:t>
                    </m:r>
                  </m:oMath>
                </a14:m>
                <a:r>
                  <a:rPr lang="en-US" sz="2400" dirty="0"/>
                  <a:t>. </a:t>
                </a:r>
              </a:p>
              <a:p>
                <a:pPr marL="0" indent="0">
                  <a:buNone/>
                </a:pPr>
                <a:r>
                  <a:rPr lang="en-US" sz="2400" b="1" dirty="0"/>
                  <a:t>Conclusion: </a:t>
                </a:r>
                <a:r>
                  <a:rPr lang="en-US" sz="2400" dirty="0"/>
                  <a:t>Same as t-test.</a:t>
                </a:r>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724400"/>
              </a:xfrm>
              <a:blipFill>
                <a:blip r:embed="rId2"/>
                <a:stretch>
                  <a:fillRect l="-1185" t="-903"/>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41662AEF-C0D1-4A1D-ABAB-477035FB19E0}"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7E62D7FB-4484-4625-A828-3DE19AC63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202857415"/>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b="1" dirty="0"/>
                  <a:t>Q1.</a:t>
                </a:r>
                <a:r>
                  <a:rPr lang="en-US" sz="2200" dirty="0"/>
                  <a:t>The two random samples reveal the following data:</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200" dirty="0"/>
              </a:p>
              <a:p>
                <a:pPr marL="0" indent="0">
                  <a:buNone/>
                </a:pPr>
                <a:r>
                  <a:rPr lang="en-US" sz="2200" dirty="0"/>
                  <a:t>Test the equality of Population Variance.</a:t>
                </a:r>
              </a:p>
              <a:p>
                <a:pPr marL="0" indent="0">
                  <a:buNone/>
                </a:pPr>
                <a:r>
                  <a:rPr lang="en-US" sz="2200" b="1" dirty="0"/>
                  <a:t>Ans. </a:t>
                </a:r>
                <a:r>
                  <a:rPr lang="en-US" sz="2200" dirty="0"/>
                  <a:t>For Checking the equality of Population Variance, we apply F-test.</a:t>
                </a:r>
              </a:p>
              <a:p>
                <a:pPr marL="0" indent="0">
                  <a:buNone/>
                </a:pPr>
                <a:r>
                  <a:rPr lang="en-US" sz="2200" b="1" dirty="0"/>
                  <a:t>Null Hypothesis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a:rPr>
                          <m:t>𝑯</m:t>
                        </m:r>
                      </m:e>
                      <m:sub>
                        <m:r>
                          <a:rPr lang="en-US" sz="2200" b="1" i="1">
                            <a:latin typeface="Cambria Math"/>
                          </a:rPr>
                          <m:t>𝟎</m:t>
                        </m:r>
                      </m:sub>
                    </m:sSub>
                    <m:r>
                      <a:rPr lang="en-US" sz="2200" b="1" i="1">
                        <a:latin typeface="Cambria Math"/>
                      </a:rPr>
                      <m:t>:</m:t>
                    </m:r>
                    <m:sSubSup>
                      <m:sSubSupPr>
                        <m:ctrlPr>
                          <a:rPr lang="en-US" sz="2200" i="1">
                            <a:latin typeface="Cambria Math" panose="02040503050406030204" pitchFamily="18" charset="0"/>
                          </a:rPr>
                        </m:ctrlPr>
                      </m:sSubSupPr>
                      <m:e>
                        <m:r>
                          <a:rPr lang="en-US" sz="2200" i="1">
                            <a:latin typeface="Cambria Math"/>
                          </a:rPr>
                          <m:t>𝜎</m:t>
                        </m:r>
                      </m:e>
                      <m:sub>
                        <m:r>
                          <a:rPr lang="en-US" sz="2200" i="1">
                            <a:latin typeface="Cambria Math"/>
                          </a:rPr>
                          <m:t>1</m:t>
                        </m:r>
                      </m:sub>
                      <m:sup>
                        <m:r>
                          <a:rPr lang="en-US" sz="2200" i="1">
                            <a:latin typeface="Cambria Math"/>
                          </a:rPr>
                          <m:t>2</m:t>
                        </m:r>
                      </m:sup>
                    </m:sSubSup>
                    <m:r>
                      <a:rPr lang="en-US" sz="2200" i="1">
                        <a:latin typeface="Cambria Math"/>
                      </a:rPr>
                      <m:t>=</m:t>
                    </m:r>
                    <m:sSubSup>
                      <m:sSubSupPr>
                        <m:ctrlPr>
                          <a:rPr lang="en-US" sz="2200" i="1">
                            <a:latin typeface="Cambria Math" panose="02040503050406030204" pitchFamily="18" charset="0"/>
                          </a:rPr>
                        </m:ctrlPr>
                      </m:sSubSupPr>
                      <m:e>
                        <m:r>
                          <a:rPr lang="en-US" sz="2200" i="1">
                            <a:latin typeface="Cambria Math"/>
                          </a:rPr>
                          <m:t>𝜎</m:t>
                        </m:r>
                      </m:e>
                      <m:sub>
                        <m:r>
                          <a:rPr lang="en-US" sz="2200" i="1">
                            <a:latin typeface="Cambria Math"/>
                          </a:rPr>
                          <m:t>2</m:t>
                        </m:r>
                      </m:sub>
                      <m:sup>
                        <m:r>
                          <a:rPr lang="en-US" sz="2200" i="1">
                            <a:latin typeface="Cambria Math"/>
                          </a:rPr>
                          <m:t>2</m:t>
                        </m:r>
                      </m:sup>
                    </m:sSubSup>
                  </m:oMath>
                </a14:m>
                <a:r>
                  <a:rPr lang="en-US" sz="2200" dirty="0"/>
                  <a:t> i.e. there is no significant difference between the population Variances.</a:t>
                </a:r>
              </a:p>
              <a:p>
                <a:pPr marL="0" indent="0">
                  <a:buNone/>
                </a:pPr>
                <a:r>
                  <a:rPr lang="en-US" sz="2200" b="1" dirty="0"/>
                  <a:t>Alternative Hypothesis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a:rPr>
                          <m:t>𝑯</m:t>
                        </m:r>
                      </m:e>
                      <m:sub>
                        <m:r>
                          <a:rPr lang="en-US" sz="2200" b="1" i="1">
                            <a:latin typeface="Cambria Math"/>
                          </a:rPr>
                          <m:t>𝟏</m:t>
                        </m:r>
                      </m:sub>
                    </m:sSub>
                    <m:r>
                      <a:rPr lang="en-US" sz="2200" b="1" i="1">
                        <a:latin typeface="Cambria Math"/>
                      </a:rPr>
                      <m:t>:</m:t>
                    </m:r>
                    <m:sSubSup>
                      <m:sSubSupPr>
                        <m:ctrlPr>
                          <a:rPr lang="en-US" sz="2200" b="1" i="1">
                            <a:latin typeface="Cambria Math" panose="02040503050406030204" pitchFamily="18" charset="0"/>
                          </a:rPr>
                        </m:ctrlPr>
                      </m:sSubSupPr>
                      <m:e>
                        <m:r>
                          <m:rPr>
                            <m:sty m:val="p"/>
                          </m:rPr>
                          <a:rPr lang="en-US" sz="2200">
                            <a:latin typeface="Cambria Math"/>
                          </a:rPr>
                          <m:t>σ</m:t>
                        </m:r>
                      </m:e>
                      <m:sub>
                        <m:r>
                          <a:rPr lang="en-US" sz="2200" b="1" i="1">
                            <a:latin typeface="Cambria Math"/>
                          </a:rPr>
                          <m:t>𝟏</m:t>
                        </m:r>
                      </m:sub>
                      <m:sup>
                        <m:r>
                          <a:rPr lang="en-US" sz="2200" b="1" i="1">
                            <a:latin typeface="Cambria Math"/>
                          </a:rPr>
                          <m:t>𝟐</m:t>
                        </m:r>
                      </m:sup>
                    </m:sSubSup>
                    <m:r>
                      <a:rPr lang="en-US" sz="2200" b="1" i="1">
                        <a:latin typeface="Cambria Math"/>
                      </a:rPr>
                      <m:t>≠</m:t>
                    </m:r>
                    <m:sSubSup>
                      <m:sSubSupPr>
                        <m:ctrlPr>
                          <a:rPr lang="en-US" sz="2200" b="1" i="1">
                            <a:latin typeface="Cambria Math" panose="02040503050406030204" pitchFamily="18" charset="0"/>
                          </a:rPr>
                        </m:ctrlPr>
                      </m:sSubSupPr>
                      <m:e>
                        <m:r>
                          <m:rPr>
                            <m:sty m:val="p"/>
                          </m:rPr>
                          <a:rPr lang="en-US" sz="2200">
                            <a:latin typeface="Cambria Math"/>
                          </a:rPr>
                          <m:t>σ</m:t>
                        </m:r>
                      </m:e>
                      <m:sub>
                        <m:r>
                          <a:rPr lang="en-US" sz="2200" b="1" i="1">
                            <a:latin typeface="Cambria Math"/>
                          </a:rPr>
                          <m:t>𝟐</m:t>
                        </m:r>
                      </m:sub>
                      <m:sup>
                        <m:r>
                          <a:rPr lang="en-US" sz="2200" b="1" i="1">
                            <a:latin typeface="Cambria Math"/>
                          </a:rPr>
                          <m:t>𝟐</m:t>
                        </m:r>
                      </m:sup>
                    </m:sSubSup>
                  </m:oMath>
                </a14:m>
                <a:endParaRPr lang="en-US" sz="2200" dirty="0"/>
              </a:p>
              <a:p>
                <a:pPr marL="0" indent="0">
                  <a:buNone/>
                </a:pPr>
                <a:r>
                  <a:rPr lang="en-US" sz="2200" b="1" dirty="0"/>
                  <a:t>Test Statistic: </a:t>
                </a:r>
                <a:r>
                  <a:rPr lang="en-US" sz="2200" dirty="0"/>
                  <a:t>Since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a:rPr>
                          <m:t>𝑠</m:t>
                        </m:r>
                      </m:e>
                      <m:sub>
                        <m:r>
                          <a:rPr lang="en-US" sz="2200" i="1">
                            <a:latin typeface="Cambria Math"/>
                          </a:rPr>
                          <m:t>1</m:t>
                        </m:r>
                      </m:sub>
                      <m:sup>
                        <m:r>
                          <a:rPr lang="en-US" sz="2200" i="1">
                            <a:latin typeface="Cambria Math"/>
                          </a:rPr>
                          <m:t>2</m:t>
                        </m:r>
                      </m:sup>
                    </m:sSubSup>
                    <m:r>
                      <a:rPr lang="en-US" sz="2200" b="0" i="1" smtClean="0">
                        <a:latin typeface="Cambria Math"/>
                      </a:rPr>
                      <m:t> </m:t>
                    </m:r>
                    <m:r>
                      <a:rPr lang="en-US" sz="2200" i="1">
                        <a:latin typeface="Cambria Math"/>
                      </a:rPr>
                      <m:t>&amp;</m:t>
                    </m:r>
                    <m:sSubSup>
                      <m:sSubSupPr>
                        <m:ctrlPr>
                          <a:rPr lang="en-US" sz="2200" i="1">
                            <a:latin typeface="Cambria Math" panose="02040503050406030204" pitchFamily="18" charset="0"/>
                          </a:rPr>
                        </m:ctrlPr>
                      </m:sSubSupPr>
                      <m:e>
                        <m:r>
                          <a:rPr lang="en-US" sz="2200" b="0" i="1" smtClean="0">
                            <a:latin typeface="Cambria Math"/>
                          </a:rPr>
                          <m:t> </m:t>
                        </m:r>
                        <m:r>
                          <a:rPr lang="en-US" sz="2200" i="1">
                            <a:latin typeface="Cambria Math"/>
                          </a:rPr>
                          <m:t>𝑠</m:t>
                        </m:r>
                      </m:e>
                      <m:sub>
                        <m:r>
                          <a:rPr lang="en-US" sz="2200" i="1">
                            <a:latin typeface="Cambria Math"/>
                          </a:rPr>
                          <m:t>2</m:t>
                        </m:r>
                      </m:sub>
                      <m:sup>
                        <m:r>
                          <a:rPr lang="en-US" sz="2200" i="1">
                            <a:latin typeface="Cambria Math"/>
                          </a:rPr>
                          <m:t>2</m:t>
                        </m:r>
                      </m:sup>
                    </m:sSubSup>
                  </m:oMath>
                </a14:m>
                <a:r>
                  <a:rPr lang="en-US" sz="2200" dirty="0"/>
                  <a:t> are given then</a:t>
                </a:r>
              </a:p>
              <a:p>
                <a:pPr marL="0" indent="0">
                  <a:buNone/>
                </a:pPr>
                <a:endParaRPr lang="en-US" sz="22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rotWithShape="1">
                <a:blip r:embed="rId2"/>
                <a:stretch>
                  <a:fillRect l="-963" t="-727" r="-2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42D6658-1870-4E4C-9EF3-EB6549509B2B}"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a:t>
            </a:r>
            <a:r>
              <a:rPr kumimoji="0" lang="en-US" sz="2400" b="1" i="0" u="none" strike="noStrike" kern="1200" cap="none" spc="0" normalizeH="0" baseline="0" noProof="0" dirty="0">
                <a:ln>
                  <a:noFill/>
                </a:ln>
                <a:solidFill>
                  <a:schemeClr val="dk1"/>
                </a:solidFill>
                <a:effectLst/>
                <a:uLnTx/>
                <a:uFillTx/>
              </a:rPr>
              <a:t>CO2)</a:t>
            </a:r>
          </a:p>
        </p:txBody>
      </p:sp>
      <p:graphicFrame>
        <p:nvGraphicFramePr>
          <p:cNvPr id="10" name="Table 9"/>
          <p:cNvGraphicFramePr>
            <a:graphicFrameLocks noGrp="1"/>
          </p:cNvGraphicFramePr>
          <p:nvPr/>
        </p:nvGraphicFramePr>
        <p:xfrm>
          <a:off x="1219200" y="1600200"/>
          <a:ext cx="6629399" cy="1676400"/>
        </p:xfrm>
        <a:graphic>
          <a:graphicData uri="http://schemas.openxmlformats.org/drawingml/2006/table">
            <a:tbl>
              <a:tblPr firstRow="1" firstCol="1" bandRow="1">
                <a:tableStyleId>{5C22544A-7EE6-4342-B048-85BDC9FD1C3A}</a:tableStyleId>
              </a:tblPr>
              <a:tblGrid>
                <a:gridCol w="1744579">
                  <a:extLst>
                    <a:ext uri="{9D8B030D-6E8A-4147-A177-3AD203B41FA5}">
                      <a16:colId xmlns:a16="http://schemas.microsoft.com/office/drawing/2014/main" val="20000"/>
                    </a:ext>
                  </a:extLst>
                </a:gridCol>
                <a:gridCol w="1744579">
                  <a:extLst>
                    <a:ext uri="{9D8B030D-6E8A-4147-A177-3AD203B41FA5}">
                      <a16:colId xmlns:a16="http://schemas.microsoft.com/office/drawing/2014/main" val="20001"/>
                    </a:ext>
                  </a:extLst>
                </a:gridCol>
                <a:gridCol w="1646882">
                  <a:extLst>
                    <a:ext uri="{9D8B030D-6E8A-4147-A177-3AD203B41FA5}">
                      <a16:colId xmlns:a16="http://schemas.microsoft.com/office/drawing/2014/main" val="20002"/>
                    </a:ext>
                  </a:extLst>
                </a:gridCol>
                <a:gridCol w="1493359">
                  <a:extLst>
                    <a:ext uri="{9D8B030D-6E8A-4147-A177-3AD203B41FA5}">
                      <a16:colId xmlns:a16="http://schemas.microsoft.com/office/drawing/2014/main" val="20003"/>
                    </a:ext>
                  </a:extLst>
                </a:gridCol>
              </a:tblGrid>
              <a:tr h="558800">
                <a:tc>
                  <a:txBody>
                    <a:bodyPr/>
                    <a:lstStyle/>
                    <a:p>
                      <a:pPr marL="0" marR="0" algn="just">
                        <a:spcBef>
                          <a:spcPts val="0"/>
                        </a:spcBef>
                        <a:spcAft>
                          <a:spcPts val="0"/>
                        </a:spcAft>
                      </a:pPr>
                      <a:r>
                        <a:rPr lang="en-US" sz="2200" dirty="0">
                          <a:effectLst/>
                        </a:rPr>
                        <a:t>Sample no.</a:t>
                      </a:r>
                      <a:endParaRPr lang="en-US" sz="2200" dirty="0">
                        <a:effectLst/>
                        <a:latin typeface="Calibri"/>
                        <a:ea typeface="Calibri"/>
                        <a:cs typeface="Times New Roman"/>
                      </a:endParaRPr>
                    </a:p>
                  </a:txBody>
                  <a:tcPr marL="68580" marR="68580" marT="0" marB="0"/>
                </a:tc>
                <a:tc>
                  <a:txBody>
                    <a:bodyPr/>
                    <a:lstStyle/>
                    <a:p>
                      <a:pPr marL="0" marR="0" algn="just">
                        <a:spcBef>
                          <a:spcPts val="0"/>
                        </a:spcBef>
                        <a:spcAft>
                          <a:spcPts val="0"/>
                        </a:spcAft>
                      </a:pPr>
                      <a:r>
                        <a:rPr lang="en-US" sz="2200" dirty="0">
                          <a:effectLst/>
                        </a:rPr>
                        <a:t>Size</a:t>
                      </a:r>
                      <a:endParaRPr lang="en-US" sz="2200" dirty="0">
                        <a:effectLst/>
                        <a:latin typeface="Calibri"/>
                        <a:ea typeface="Calibri"/>
                        <a:cs typeface="Times New Roman"/>
                      </a:endParaRPr>
                    </a:p>
                  </a:txBody>
                  <a:tcPr marL="68580" marR="68580" marT="0" marB="0"/>
                </a:tc>
                <a:tc>
                  <a:txBody>
                    <a:bodyPr/>
                    <a:lstStyle/>
                    <a:p>
                      <a:pPr marL="0" marR="0" algn="just">
                        <a:spcBef>
                          <a:spcPts val="0"/>
                        </a:spcBef>
                        <a:spcAft>
                          <a:spcPts val="0"/>
                        </a:spcAft>
                      </a:pPr>
                      <a:r>
                        <a:rPr lang="en-US" sz="2200">
                          <a:effectLst/>
                        </a:rPr>
                        <a:t>Mean</a:t>
                      </a:r>
                      <a:endParaRPr lang="en-US" sz="2200">
                        <a:effectLst/>
                        <a:latin typeface="Calibri"/>
                        <a:ea typeface="Calibri"/>
                        <a:cs typeface="Times New Roman"/>
                      </a:endParaRPr>
                    </a:p>
                  </a:txBody>
                  <a:tcPr marL="68580" marR="68580" marT="0" marB="0"/>
                </a:tc>
                <a:tc>
                  <a:txBody>
                    <a:bodyPr/>
                    <a:lstStyle/>
                    <a:p>
                      <a:pPr marL="0" marR="0" algn="just">
                        <a:spcBef>
                          <a:spcPts val="0"/>
                        </a:spcBef>
                        <a:spcAft>
                          <a:spcPts val="0"/>
                        </a:spcAft>
                      </a:pPr>
                      <a:r>
                        <a:rPr lang="en-US" sz="2200">
                          <a:effectLst/>
                        </a:rPr>
                        <a:t>Variance</a:t>
                      </a:r>
                      <a:endParaRPr lang="en-US" sz="22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58800">
                <a:tc>
                  <a:txBody>
                    <a:bodyPr/>
                    <a:lstStyle/>
                    <a:p>
                      <a:pPr marL="0" marR="0" algn="just">
                        <a:spcBef>
                          <a:spcPts val="0"/>
                        </a:spcBef>
                        <a:spcAft>
                          <a:spcPts val="0"/>
                        </a:spcAft>
                      </a:pPr>
                      <a:r>
                        <a:rPr lang="en-US" sz="2200">
                          <a:effectLst/>
                        </a:rPr>
                        <a:t>I</a:t>
                      </a:r>
                      <a:endParaRPr lang="en-US" sz="2200">
                        <a:effectLst/>
                        <a:latin typeface="Calibri"/>
                        <a:ea typeface="Calibri"/>
                        <a:cs typeface="Times New Roman"/>
                      </a:endParaRPr>
                    </a:p>
                  </a:txBody>
                  <a:tcPr marL="68580" marR="68580" marT="0" marB="0"/>
                </a:tc>
                <a:tc>
                  <a:txBody>
                    <a:bodyPr/>
                    <a:lstStyle/>
                    <a:p>
                      <a:pPr marL="0" marR="0" algn="just">
                        <a:spcBef>
                          <a:spcPts val="0"/>
                        </a:spcBef>
                        <a:spcAft>
                          <a:spcPts val="0"/>
                        </a:spcAft>
                      </a:pPr>
                      <a:r>
                        <a:rPr lang="en-US" sz="2200" dirty="0">
                          <a:effectLst/>
                        </a:rPr>
                        <a:t>16</a:t>
                      </a:r>
                      <a:endParaRPr lang="en-US" sz="2200" dirty="0">
                        <a:effectLst/>
                        <a:latin typeface="Calibri"/>
                        <a:ea typeface="Calibri"/>
                        <a:cs typeface="Times New Roman"/>
                      </a:endParaRPr>
                    </a:p>
                  </a:txBody>
                  <a:tcPr marL="68580" marR="68580" marT="0" marB="0"/>
                </a:tc>
                <a:tc>
                  <a:txBody>
                    <a:bodyPr/>
                    <a:lstStyle/>
                    <a:p>
                      <a:pPr marL="0" marR="0" algn="just">
                        <a:spcBef>
                          <a:spcPts val="0"/>
                        </a:spcBef>
                        <a:spcAft>
                          <a:spcPts val="0"/>
                        </a:spcAft>
                      </a:pPr>
                      <a:r>
                        <a:rPr lang="en-US" sz="2200" dirty="0">
                          <a:effectLst/>
                        </a:rPr>
                        <a:t>440</a:t>
                      </a:r>
                      <a:endParaRPr lang="en-US" sz="2200" dirty="0">
                        <a:effectLst/>
                        <a:latin typeface="Calibri"/>
                        <a:ea typeface="Calibri"/>
                        <a:cs typeface="Times New Roman"/>
                      </a:endParaRPr>
                    </a:p>
                  </a:txBody>
                  <a:tcPr marL="68580" marR="68580" marT="0" marB="0"/>
                </a:tc>
                <a:tc>
                  <a:txBody>
                    <a:bodyPr/>
                    <a:lstStyle/>
                    <a:p>
                      <a:pPr marL="0" marR="0" algn="just">
                        <a:spcBef>
                          <a:spcPts val="0"/>
                        </a:spcBef>
                        <a:spcAft>
                          <a:spcPts val="0"/>
                        </a:spcAft>
                      </a:pPr>
                      <a:r>
                        <a:rPr lang="en-US" sz="2200">
                          <a:effectLst/>
                        </a:rPr>
                        <a:t>40</a:t>
                      </a:r>
                      <a:endParaRPr lang="en-US" sz="22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558800">
                <a:tc>
                  <a:txBody>
                    <a:bodyPr/>
                    <a:lstStyle/>
                    <a:p>
                      <a:pPr marL="0" marR="0" algn="just">
                        <a:spcBef>
                          <a:spcPts val="0"/>
                        </a:spcBef>
                        <a:spcAft>
                          <a:spcPts val="0"/>
                        </a:spcAft>
                      </a:pPr>
                      <a:r>
                        <a:rPr lang="en-US" sz="2200">
                          <a:effectLst/>
                        </a:rPr>
                        <a:t>II</a:t>
                      </a:r>
                      <a:endParaRPr lang="en-US" sz="2200">
                        <a:effectLst/>
                        <a:latin typeface="Calibri"/>
                        <a:ea typeface="Calibri"/>
                        <a:cs typeface="Times New Roman"/>
                      </a:endParaRPr>
                    </a:p>
                  </a:txBody>
                  <a:tcPr marL="68580" marR="68580" marT="0" marB="0"/>
                </a:tc>
                <a:tc>
                  <a:txBody>
                    <a:bodyPr/>
                    <a:lstStyle/>
                    <a:p>
                      <a:pPr marL="0" marR="0" algn="just">
                        <a:spcBef>
                          <a:spcPts val="0"/>
                        </a:spcBef>
                        <a:spcAft>
                          <a:spcPts val="0"/>
                        </a:spcAft>
                      </a:pPr>
                      <a:r>
                        <a:rPr lang="en-US" sz="2200">
                          <a:effectLst/>
                        </a:rPr>
                        <a:t>25</a:t>
                      </a:r>
                      <a:endParaRPr lang="en-US" sz="2200">
                        <a:effectLst/>
                        <a:latin typeface="Calibri"/>
                        <a:ea typeface="Calibri"/>
                        <a:cs typeface="Times New Roman"/>
                      </a:endParaRPr>
                    </a:p>
                  </a:txBody>
                  <a:tcPr marL="68580" marR="68580" marT="0" marB="0"/>
                </a:tc>
                <a:tc>
                  <a:txBody>
                    <a:bodyPr/>
                    <a:lstStyle/>
                    <a:p>
                      <a:pPr marL="0" marR="0" algn="just">
                        <a:spcBef>
                          <a:spcPts val="0"/>
                        </a:spcBef>
                        <a:spcAft>
                          <a:spcPts val="0"/>
                        </a:spcAft>
                      </a:pPr>
                      <a:r>
                        <a:rPr lang="en-US" sz="2200" dirty="0">
                          <a:effectLst/>
                        </a:rPr>
                        <a:t>460</a:t>
                      </a:r>
                      <a:endParaRPr lang="en-US" sz="2200" dirty="0">
                        <a:effectLst/>
                        <a:latin typeface="Calibri"/>
                        <a:ea typeface="Calibri"/>
                        <a:cs typeface="Times New Roman"/>
                      </a:endParaRPr>
                    </a:p>
                  </a:txBody>
                  <a:tcPr marL="68580" marR="68580" marT="0" marB="0"/>
                </a:tc>
                <a:tc>
                  <a:txBody>
                    <a:bodyPr/>
                    <a:lstStyle/>
                    <a:p>
                      <a:pPr marL="0" marR="0" algn="just">
                        <a:spcBef>
                          <a:spcPts val="0"/>
                        </a:spcBef>
                        <a:spcAft>
                          <a:spcPts val="0"/>
                        </a:spcAft>
                      </a:pPr>
                      <a:r>
                        <a:rPr lang="en-US" sz="2200" dirty="0">
                          <a:effectLst/>
                        </a:rPr>
                        <a:t>42</a:t>
                      </a:r>
                      <a:endParaRPr lang="en-US" sz="22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DA525FB9-9694-45EF-9656-DE4641A8D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352320454"/>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Hence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a:rPr>
                          <m:t>𝑆</m:t>
                        </m:r>
                      </m:e>
                      <m:sub>
                        <m:r>
                          <a:rPr lang="en-US" sz="2200" i="1">
                            <a:latin typeface="Cambria Math"/>
                          </a:rPr>
                          <m:t>1</m:t>
                        </m:r>
                      </m:sub>
                      <m:sup>
                        <m:r>
                          <a:rPr lang="en-US" sz="2200" i="1">
                            <a:latin typeface="Cambria Math"/>
                          </a:rPr>
                          <m:t>2</m:t>
                        </m:r>
                      </m:sup>
                    </m:sSubSup>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Sup>
                          <m:sSubSupPr>
                            <m:ctrlPr>
                              <a:rPr lang="en-US" sz="2200" i="1">
                                <a:latin typeface="Cambria Math" panose="02040503050406030204" pitchFamily="18" charset="0"/>
                              </a:rPr>
                            </m:ctrlPr>
                          </m:sSubSupPr>
                          <m:e>
                            <m:r>
                              <a:rPr lang="en-US" sz="2200" i="1">
                                <a:latin typeface="Cambria Math"/>
                              </a:rPr>
                              <m:t>𝑠</m:t>
                            </m:r>
                          </m:e>
                          <m:sub>
                            <m:r>
                              <a:rPr lang="en-US" sz="2200" i="1">
                                <a:latin typeface="Cambria Math"/>
                              </a:rPr>
                              <m:t>1</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−1</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16</m:t>
                        </m:r>
                        <m:r>
                          <a:rPr lang="en-US" sz="2200" i="1">
                            <a:latin typeface="Cambria Math"/>
                          </a:rPr>
                          <m:t>𝑋</m:t>
                        </m:r>
                        <m:r>
                          <a:rPr lang="en-US" sz="2200" i="1">
                            <a:latin typeface="Cambria Math"/>
                          </a:rPr>
                          <m:t> 40</m:t>
                        </m:r>
                      </m:num>
                      <m:den>
                        <m:r>
                          <a:rPr lang="en-US" sz="2200" i="1">
                            <a:latin typeface="Cambria Math"/>
                          </a:rPr>
                          <m:t>15</m:t>
                        </m:r>
                      </m:den>
                    </m:f>
                    <m:r>
                      <a:rPr lang="en-US" sz="2200" i="1">
                        <a:latin typeface="Cambria Math"/>
                      </a:rPr>
                      <m:t>=42.7</m:t>
                    </m:r>
                  </m:oMath>
                </a14:m>
                <a:endParaRPr lang="en-US" sz="2200" dirty="0"/>
              </a:p>
              <a:p>
                <a:pPr marL="0" indent="0">
                  <a:buNone/>
                </a:pPr>
                <a:r>
                  <a:rPr lang="en-US" sz="2200" dirty="0"/>
                  <a:t>And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a:rPr>
                          <m:t>𝑆</m:t>
                        </m:r>
                      </m:e>
                      <m:sub>
                        <m:r>
                          <a:rPr lang="en-US" sz="2200" i="1">
                            <a:latin typeface="Cambria Math"/>
                          </a:rPr>
                          <m:t>2</m:t>
                        </m:r>
                      </m:sub>
                      <m:sup>
                        <m:r>
                          <a:rPr lang="en-US" sz="2200" i="1">
                            <a:latin typeface="Cambria Math"/>
                          </a:rPr>
                          <m:t>2</m:t>
                        </m:r>
                      </m:sup>
                    </m:sSubSup>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sSubSup>
                          <m:sSubSupPr>
                            <m:ctrlPr>
                              <a:rPr lang="en-US" sz="2200" i="1">
                                <a:latin typeface="Cambria Math" panose="02040503050406030204" pitchFamily="18" charset="0"/>
                              </a:rPr>
                            </m:ctrlPr>
                          </m:sSubSupPr>
                          <m:e>
                            <m:r>
                              <a:rPr lang="en-US" sz="2200" i="1">
                                <a:latin typeface="Cambria Math"/>
                              </a:rPr>
                              <m:t>𝑠</m:t>
                            </m:r>
                          </m:e>
                          <m:sub>
                            <m:r>
                              <a:rPr lang="en-US" sz="2200" i="1">
                                <a:latin typeface="Cambria Math"/>
                              </a:rPr>
                              <m:t>2</m:t>
                            </m:r>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−1</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25</m:t>
                        </m:r>
                        <m:r>
                          <a:rPr lang="en-US" sz="2200" i="1">
                            <a:latin typeface="Cambria Math"/>
                          </a:rPr>
                          <m:t>𝑋</m:t>
                        </m:r>
                        <m:r>
                          <a:rPr lang="en-US" sz="2200" i="1">
                            <a:latin typeface="Cambria Math"/>
                          </a:rPr>
                          <m:t> 42</m:t>
                        </m:r>
                      </m:num>
                      <m:den>
                        <m:r>
                          <a:rPr lang="en-US" sz="2200" i="1">
                            <a:latin typeface="Cambria Math"/>
                          </a:rPr>
                          <m:t>24</m:t>
                        </m:r>
                      </m:den>
                    </m:f>
                  </m:oMath>
                </a14:m>
                <a:r>
                  <a:rPr lang="en-US" sz="2200" dirty="0"/>
                  <a:t>=43.75</a:t>
                </a:r>
              </a:p>
              <a:p>
                <a:pPr marL="0" indent="0">
                  <a:buNone/>
                </a:pPr>
                <a:r>
                  <a:rPr lang="en-US" sz="2200" dirty="0"/>
                  <a:t>Since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a:rPr>
                          <m:t>𝑆</m:t>
                        </m:r>
                      </m:e>
                      <m:sub>
                        <m:r>
                          <a:rPr lang="en-US" sz="2200" i="1">
                            <a:latin typeface="Cambria Math"/>
                          </a:rPr>
                          <m:t>2</m:t>
                        </m:r>
                      </m:sub>
                      <m:sup>
                        <m:r>
                          <a:rPr lang="en-US" sz="2200" i="1">
                            <a:latin typeface="Cambria Math"/>
                          </a:rPr>
                          <m:t>2</m:t>
                        </m:r>
                      </m:sup>
                    </m:sSubSup>
                    <m:r>
                      <a:rPr lang="en-US" sz="2200" i="1">
                        <a:latin typeface="Cambria Math"/>
                      </a:rPr>
                      <m:t>&gt;</m:t>
                    </m:r>
                    <m:sSubSup>
                      <m:sSubSupPr>
                        <m:ctrlPr>
                          <a:rPr lang="en-US" sz="2200" i="1">
                            <a:latin typeface="Cambria Math" panose="02040503050406030204" pitchFamily="18" charset="0"/>
                          </a:rPr>
                        </m:ctrlPr>
                      </m:sSubSupPr>
                      <m:e>
                        <m:r>
                          <a:rPr lang="en-US" sz="2200" i="1">
                            <a:latin typeface="Cambria Math"/>
                          </a:rPr>
                          <m:t>𝑆</m:t>
                        </m:r>
                      </m:e>
                      <m:sub>
                        <m:r>
                          <a:rPr lang="en-US" sz="2200" i="1">
                            <a:latin typeface="Cambria Math"/>
                          </a:rPr>
                          <m:t>1</m:t>
                        </m:r>
                      </m:sub>
                      <m:sup>
                        <m:r>
                          <a:rPr lang="en-US" sz="2200" i="1">
                            <a:latin typeface="Cambria Math"/>
                          </a:rPr>
                          <m:t>2</m:t>
                        </m:r>
                      </m:sup>
                    </m:sSubSup>
                  </m:oMath>
                </a14:m>
                <a:r>
                  <a:rPr lang="en-US" sz="2200" dirty="0"/>
                  <a:t>,    Now </a:t>
                </a:r>
                <a14:m>
                  <m:oMath xmlns:m="http://schemas.openxmlformats.org/officeDocument/2006/math">
                    <m:r>
                      <a:rPr lang="en-US" sz="2200" i="1">
                        <a:latin typeface="Cambria Math"/>
                      </a:rPr>
                      <m:t>𝐹</m:t>
                    </m:r>
                    <m:r>
                      <a:rPr lang="en-US" sz="2200" i="1">
                        <a:latin typeface="Cambria Math"/>
                      </a:rPr>
                      <m:t>=</m:t>
                    </m:r>
                    <m:f>
                      <m:fPr>
                        <m:ctrlPr>
                          <a:rPr lang="en-US" sz="2200" i="1">
                            <a:latin typeface="Cambria Math" panose="02040503050406030204" pitchFamily="18" charset="0"/>
                          </a:rPr>
                        </m:ctrlPr>
                      </m:fPr>
                      <m:num>
                        <m:sSubSup>
                          <m:sSubSupPr>
                            <m:ctrlPr>
                              <a:rPr lang="en-US" sz="2200" i="1">
                                <a:latin typeface="Cambria Math" panose="02040503050406030204" pitchFamily="18" charset="0"/>
                              </a:rPr>
                            </m:ctrlPr>
                          </m:sSubSupPr>
                          <m:e>
                            <m:r>
                              <a:rPr lang="en-US" sz="2200" i="1">
                                <a:latin typeface="Cambria Math"/>
                              </a:rPr>
                              <m:t>𝑆</m:t>
                            </m:r>
                          </m:e>
                          <m:sub>
                            <m:r>
                              <a:rPr lang="en-US" sz="2200" i="1">
                                <a:latin typeface="Cambria Math"/>
                              </a:rPr>
                              <m:t>2</m:t>
                            </m:r>
                          </m:sub>
                          <m:sup>
                            <m:r>
                              <a:rPr lang="en-US" sz="2200" i="1">
                                <a:latin typeface="Cambria Math"/>
                              </a:rPr>
                              <m:t>2</m:t>
                            </m:r>
                          </m:sup>
                        </m:sSubSup>
                      </m:num>
                      <m:den>
                        <m:sSubSup>
                          <m:sSubSupPr>
                            <m:ctrlPr>
                              <a:rPr lang="en-US" sz="2200" i="1">
                                <a:latin typeface="Cambria Math" panose="02040503050406030204" pitchFamily="18" charset="0"/>
                              </a:rPr>
                            </m:ctrlPr>
                          </m:sSubSupPr>
                          <m:e>
                            <m:r>
                              <a:rPr lang="en-US" sz="2200" i="1">
                                <a:latin typeface="Cambria Math"/>
                              </a:rPr>
                              <m:t>𝑆</m:t>
                            </m:r>
                          </m:e>
                          <m:sub>
                            <m:r>
                              <a:rPr lang="en-US" sz="2200" i="1">
                                <a:latin typeface="Cambria Math"/>
                              </a:rPr>
                              <m:t>1</m:t>
                            </m:r>
                          </m:sub>
                          <m:sup>
                            <m:r>
                              <a:rPr lang="en-US" sz="2200" i="1">
                                <a:latin typeface="Cambria Math"/>
                              </a:rPr>
                              <m:t>2</m:t>
                            </m:r>
                          </m:sup>
                        </m:sSubSup>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43.75</m:t>
                        </m:r>
                      </m:num>
                      <m:den>
                        <m:r>
                          <a:rPr lang="en-US" sz="2200" i="1">
                            <a:latin typeface="Cambria Math"/>
                          </a:rPr>
                          <m:t>42.7</m:t>
                        </m:r>
                      </m:den>
                    </m:f>
                    <m:r>
                      <a:rPr lang="en-US" sz="2200" i="1">
                        <a:latin typeface="Cambria Math"/>
                      </a:rPr>
                      <m:t>=1.02</m:t>
                    </m:r>
                  </m:oMath>
                </a14:m>
                <a:r>
                  <a:rPr lang="en-US" sz="2200" dirty="0"/>
                  <a:t> with degree of freedom 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𝜈</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−1, </m:t>
                    </m:r>
                    <m:sSub>
                      <m:sSubPr>
                        <m:ctrlPr>
                          <a:rPr lang="en-US" sz="2200" i="1">
                            <a:latin typeface="Cambria Math" panose="02040503050406030204" pitchFamily="18" charset="0"/>
                          </a:rPr>
                        </m:ctrlPr>
                      </m:sSubPr>
                      <m:e>
                        <m:r>
                          <a:rPr lang="en-US" sz="2200" i="1">
                            <a:latin typeface="Cambria Math"/>
                          </a:rPr>
                          <m:t>𝜈</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−1</m:t>
                    </m:r>
                  </m:oMath>
                </a14:m>
                <a:r>
                  <a:rPr lang="en-US" sz="2200" dirty="0"/>
                  <a:t> i.e. </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𝜐</m:t>
                        </m:r>
                      </m:e>
                      <m:sub>
                        <m:r>
                          <a:rPr lang="en-US" sz="2200" i="1">
                            <a:latin typeface="Cambria Math"/>
                          </a:rPr>
                          <m:t>2</m:t>
                        </m:r>
                      </m:sub>
                    </m:sSub>
                    <m:r>
                      <a:rPr lang="en-US" sz="2200" i="1">
                        <a:latin typeface="Cambria Math"/>
                      </a:rPr>
                      <m:t>=25−1=24 </m:t>
                    </m:r>
                    <m:r>
                      <a:rPr lang="en-US" sz="2200" i="1">
                        <a:latin typeface="Cambria Math"/>
                      </a:rPr>
                      <m:t>𝑎𝑛𝑑</m:t>
                    </m:r>
                    <m:r>
                      <a:rPr lang="en-US" sz="2200" i="1">
                        <a:latin typeface="Cambria Math"/>
                      </a:rPr>
                      <m:t> </m:t>
                    </m:r>
                    <m:sSub>
                      <m:sSubPr>
                        <m:ctrlPr>
                          <a:rPr lang="en-US" sz="2200" i="1">
                            <a:latin typeface="Cambria Math" panose="02040503050406030204" pitchFamily="18" charset="0"/>
                          </a:rPr>
                        </m:ctrlPr>
                      </m:sSubPr>
                      <m:e>
                        <m:r>
                          <a:rPr lang="en-US" sz="2200" i="1">
                            <a:latin typeface="Cambria Math"/>
                          </a:rPr>
                          <m:t>𝜐</m:t>
                        </m:r>
                      </m:e>
                      <m:sub>
                        <m:r>
                          <a:rPr lang="en-US" sz="2200" i="1">
                            <a:latin typeface="Cambria Math"/>
                          </a:rPr>
                          <m:t>1</m:t>
                        </m:r>
                      </m:sub>
                    </m:sSub>
                    <m:r>
                      <a:rPr lang="en-US" sz="2200" i="1">
                        <a:latin typeface="Cambria Math"/>
                      </a:rPr>
                      <m:t>=16−1=15 </m:t>
                    </m:r>
                  </m:oMath>
                </a14:m>
                <a:r>
                  <a:rPr lang="en-US" sz="2200" dirty="0"/>
                  <a:t>.</a:t>
                </a:r>
              </a:p>
              <a:p>
                <a:pPr marL="0" indent="0">
                  <a:buNone/>
                </a:pPr>
                <a:r>
                  <a:rPr lang="en-US" sz="2200" b="1" dirty="0"/>
                  <a:t>Conclusion:</a:t>
                </a:r>
                <a:r>
                  <a:rPr lang="en-US" sz="2200" dirty="0"/>
                  <a:t> Here the calculate Value of </a:t>
                </a:r>
                <a14:m>
                  <m:oMath xmlns:m="http://schemas.openxmlformats.org/officeDocument/2006/math">
                    <m:r>
                      <a:rPr lang="en-US" sz="2200" i="1">
                        <a:latin typeface="Cambria Math"/>
                      </a:rPr>
                      <m:t>𝐹</m:t>
                    </m:r>
                    <m:r>
                      <a:rPr lang="en-US" sz="2200" i="1">
                        <a:latin typeface="Cambria Math"/>
                      </a:rPr>
                      <m:t>=1.02&lt;</m:t>
                    </m:r>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rPr>
                          <m:t>(24,15)</m:t>
                        </m:r>
                      </m:sub>
                    </m:sSub>
                    <m:r>
                      <a:rPr lang="en-US" sz="2200" i="1">
                        <a:latin typeface="Cambria Math"/>
                      </a:rPr>
                      <m:t>=2.</m:t>
                    </m:r>
                    <m:r>
                      <a:rPr lang="en-US" sz="2200" b="0" i="1" smtClean="0">
                        <a:latin typeface="Cambria Math"/>
                      </a:rPr>
                      <m:t>29</m:t>
                    </m:r>
                  </m:oMath>
                </a14:m>
                <a:r>
                  <a:rPr lang="en-US" sz="2200" dirty="0"/>
                  <a:t> at 5% level of Significance. Hence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is accepted. Therefore population variances are equal.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rotWithShape="1">
                <a:blip r:embed="rId2"/>
                <a:stretch>
                  <a:fillRect l="-963" r="-44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675425A-89B9-497A-8D5B-71E0FF39A42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E0B83C79-B6DE-477D-AB99-91E1BA7FB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8827181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85000" lnSpcReduction="20000"/>
          </a:bodyPr>
          <a:lstStyle/>
          <a:p>
            <a:pPr algn="just"/>
            <a:r>
              <a:rPr lang="en-US" sz="2400" dirty="0">
                <a:ea typeface="Calibri" panose="020F0502020204030204" pitchFamily="34" charset="0"/>
              </a:rPr>
              <a:t>The objective of this course is to familiarize the students with statistical techniques. It aims to present the students with standard concepts and tools at an intermediate to superior level that will provide them well towards undertaking a variety of problems in the discipline.</a:t>
            </a:r>
          </a:p>
          <a:p>
            <a:pPr marL="0" indent="0" algn="just">
              <a:buNone/>
            </a:pPr>
            <a:r>
              <a:rPr lang="en-US" sz="2400" dirty="0"/>
              <a:t>      The students will learn: </a:t>
            </a:r>
          </a:p>
          <a:p>
            <a:r>
              <a:rPr lang="en-US" sz="2400" dirty="0">
                <a:ea typeface="Calibri" panose="020F0502020204030204" pitchFamily="34" charset="0"/>
              </a:rPr>
              <a:t>Understand the concept of correlation, moments, skewness and kurtosis and curve fitting.</a:t>
            </a:r>
          </a:p>
          <a:p>
            <a:r>
              <a:rPr lang="en-US" sz="2400" dirty="0">
                <a:ea typeface="Calibri" panose="020F0502020204030204" pitchFamily="34" charset="0"/>
              </a:rPr>
              <a:t>Apply the concept of hypothesis testing and statistical quality control to create control charts.</a:t>
            </a:r>
          </a:p>
          <a:p>
            <a:r>
              <a:rPr lang="en-US" sz="2400" dirty="0">
                <a:ea typeface="Calibri" panose="020F0502020204030204" pitchFamily="34" charset="0"/>
              </a:rPr>
              <a:t>Remember the concept of probability to evaluate probability distributions. </a:t>
            </a:r>
          </a:p>
          <a:p>
            <a:r>
              <a:rPr lang="en-US" sz="2400" dirty="0">
                <a:ea typeface="Calibri" panose="020F0502020204030204" pitchFamily="34" charset="0"/>
              </a:rPr>
              <a:t>Understand the concept of Mathematical Expectations and Probability Distribution.</a:t>
            </a:r>
          </a:p>
          <a:p>
            <a:r>
              <a:rPr lang="en-US" sz="2400" dirty="0">
                <a:ea typeface="Calibri" panose="020F0502020204030204" pitchFamily="34" charset="0"/>
                <a:cs typeface="Times New Roman" panose="02020603050405020304" pitchFamily="18" charset="0"/>
              </a:rPr>
              <a:t>Remember the concept of Wavelet Transform and Solve the problems of Number System, Permutation &amp; Combination, Probability, Function, Data Interpretation, Syllogism.</a:t>
            </a:r>
            <a:endParaRPr lang="en-US" sz="2400" dirty="0"/>
          </a:p>
        </p:txBody>
      </p:sp>
      <p:sp>
        <p:nvSpPr>
          <p:cNvPr id="4" name="Date Placeholder 3"/>
          <p:cNvSpPr>
            <a:spLocks noGrp="1"/>
          </p:cNvSpPr>
          <p:nvPr>
            <p:ph type="dt" sz="half" idx="10"/>
          </p:nvPr>
        </p:nvSpPr>
        <p:spPr/>
        <p:txBody>
          <a:bodyPr/>
          <a:lstStyle/>
          <a:p>
            <a:fld id="{EFB1E810-8E18-4CFF-B21F-7A69B969D477}" type="datetime1">
              <a:rPr lang="en-US" smtClean="0"/>
              <a:t>4/26/2023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60AA661-DA1E-7C9F-F230-008D15AA4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663"/>
            <a:ext cx="1295400" cy="549276"/>
          </a:xfrm>
          <a:prstGeom prst="rect">
            <a:avLst/>
          </a:prstGeom>
        </p:spPr>
      </p:pic>
    </p:spTree>
    <p:extLst>
      <p:ext uri="{BB962C8B-B14F-4D97-AF65-F5344CB8AC3E}">
        <p14:creationId xmlns:p14="http://schemas.microsoft.com/office/powerpoint/2010/main" val="11358694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953000"/>
              </a:xfrm>
            </p:spPr>
            <p:txBody>
              <a:bodyPr>
                <a:normAutofit/>
              </a:bodyPr>
              <a:lstStyle/>
              <a:p>
                <a:pPr marL="0" indent="0">
                  <a:buNone/>
                </a:pPr>
                <a:r>
                  <a:rPr lang="en-US" sz="2200" b="1" dirty="0"/>
                  <a:t>Example-2: </a:t>
                </a:r>
                <a:r>
                  <a:rPr lang="en-US" sz="2200" dirty="0"/>
                  <a:t>The height of 6 randomly sailors 63,65,68,69,71 and 72. Those of 9 randomly chosen soldiers are 61,62,65,66,69,70,71,72 and 73. Test the equality of Population Variance. (Test at 5% level of significance)</a:t>
                </a:r>
              </a:p>
              <a:p>
                <a:pPr marL="0" indent="0">
                  <a:buNone/>
                </a:pPr>
                <a:r>
                  <a:rPr lang="en-US" sz="2200" b="1" dirty="0"/>
                  <a:t>Sol:</a:t>
                </a:r>
              </a:p>
              <a:p>
                <a:pPr marL="0" indent="0">
                  <a:buNone/>
                </a:pPr>
                <a:r>
                  <a:rPr lang="en-US" sz="2200" dirty="0"/>
                  <a:t>Let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oMath>
                </a14:m>
                <a:r>
                  <a:rPr lang="en-US" sz="2200" dirty="0"/>
                  <a:t>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oMath>
                </a14:m>
                <a:r>
                  <a:rPr lang="en-US" sz="2200" dirty="0"/>
                  <a:t> be two samples denoting the height of sailors &amp; soldiers.</a:t>
                </a:r>
              </a:p>
              <a:p>
                <a:pPr marL="0" indent="0">
                  <a:buNone/>
                </a:pPr>
                <a:r>
                  <a:rPr lang="en-US" sz="2200" dirty="0"/>
                  <a:t>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=6,</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=9</m:t>
                    </m:r>
                  </m:oMath>
                </a14:m>
                <a:endParaRPr lang="en-US" sz="2200" dirty="0"/>
              </a:p>
              <a:p>
                <a:pPr marL="0" indent="0">
                  <a:buNone/>
                </a:pPr>
                <a:r>
                  <a:rPr lang="en-US" sz="2000" dirty="0"/>
                  <a:t>Where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a:rPr>
                          <m:t>𝑠</m:t>
                        </m:r>
                      </m:e>
                      <m:sub>
                        <m:r>
                          <a:rPr lang="en-US" sz="2000" i="1">
                            <a:latin typeface="Cambria Math"/>
                          </a:rPr>
                          <m:t>1</m:t>
                        </m:r>
                      </m:sub>
                      <m:sup>
                        <m:r>
                          <a:rPr lang="en-US" sz="2000" i="1">
                            <a:latin typeface="Cambria Math"/>
                          </a:rPr>
                          <m:t>2</m:t>
                        </m:r>
                      </m:sup>
                    </m:sSubSup>
                    <m:r>
                      <a:rPr lang="en-US" sz="2000" i="1">
                        <a:latin typeface="Cambria Math"/>
                      </a:rPr>
                      <m:t>=</m:t>
                    </m:r>
                    <m:f>
                      <m:fPr>
                        <m:ctrlPr>
                          <a:rPr lang="en-US" sz="2000" i="1">
                            <a:latin typeface="Cambria Math" panose="02040503050406030204" pitchFamily="18" charset="0"/>
                          </a:rPr>
                        </m:ctrlPr>
                      </m:fPr>
                      <m:num>
                        <m:nary>
                          <m:naryPr>
                            <m:chr m:val="∑"/>
                            <m:limLoc m:val="undOvr"/>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 </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𝑥</m:t>
                                        </m:r>
                                      </m:e>
                                    </m:acc>
                                  </m:e>
                                  <m:sub>
                                    <m:r>
                                      <a:rPr lang="en-US" sz="2000" i="1">
                                        <a:latin typeface="Cambria Math"/>
                                      </a:rPr>
                                      <m:t>1)</m:t>
                                    </m:r>
                                  </m:sub>
                                </m:sSub>
                              </m:e>
                              <m:sup>
                                <m:r>
                                  <a:rPr lang="en-US" sz="2000" i="1">
                                    <a:latin typeface="Cambria Math"/>
                                  </a:rPr>
                                  <m:t>2</m:t>
                                </m:r>
                              </m:sup>
                            </m:sSup>
                          </m:e>
                        </m:nary>
                      </m:num>
                      <m:den>
                        <m:sSub>
                          <m:sSubPr>
                            <m:ctrlPr>
                              <a:rPr lang="en-US" sz="2000" i="1">
                                <a:latin typeface="Cambria Math" panose="02040503050406030204" pitchFamily="18" charset="0"/>
                              </a:rPr>
                            </m:ctrlPr>
                          </m:sSubPr>
                          <m:e>
                            <m:r>
                              <a:rPr lang="en-US" sz="2000" i="1">
                                <a:latin typeface="Cambria Math"/>
                              </a:rPr>
                              <m:t>𝑛</m:t>
                            </m:r>
                          </m:e>
                          <m:sub>
                            <m:r>
                              <a:rPr lang="en-US" sz="2000" i="1">
                                <a:latin typeface="Cambria Math"/>
                              </a:rPr>
                              <m:t>1</m:t>
                            </m:r>
                          </m:sub>
                        </m:sSub>
                        <m:r>
                          <a:rPr lang="en-US" sz="2000" i="1">
                            <a:latin typeface="Cambria Math"/>
                          </a:rPr>
                          <m:t>−1</m:t>
                        </m:r>
                      </m:den>
                    </m:f>
                  </m:oMath>
                </a14:m>
                <a:r>
                  <a:rPr lang="en-US" sz="2000" dirty="0"/>
                  <a:t> and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a:rPr>
                          <m:t>𝑠</m:t>
                        </m:r>
                      </m:e>
                      <m:sub>
                        <m:r>
                          <a:rPr lang="en-US" sz="2000" i="1">
                            <a:latin typeface="Cambria Math"/>
                          </a:rPr>
                          <m:t>2</m:t>
                        </m:r>
                      </m:sub>
                      <m:sup>
                        <m:r>
                          <a:rPr lang="en-US" sz="2000" i="1">
                            <a:latin typeface="Cambria Math"/>
                          </a:rPr>
                          <m:t>2</m:t>
                        </m:r>
                      </m:sup>
                    </m:sSubSup>
                    <m:r>
                      <a:rPr lang="en-US" sz="2000" i="1">
                        <a:latin typeface="Cambria Math"/>
                      </a:rPr>
                      <m:t>=</m:t>
                    </m:r>
                    <m:f>
                      <m:fPr>
                        <m:ctrlPr>
                          <a:rPr lang="en-US" sz="2000" i="1">
                            <a:latin typeface="Cambria Math" panose="02040503050406030204" pitchFamily="18" charset="0"/>
                          </a:rPr>
                        </m:ctrlPr>
                      </m:fPr>
                      <m:num>
                        <m:nary>
                          <m:naryPr>
                            <m:chr m:val="∑"/>
                            <m:limLoc m:val="undOvr"/>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r>
                                  <a:rPr lang="en-US" sz="2000" i="1">
                                    <a:latin typeface="Cambria Math"/>
                                  </a:rPr>
                                  <m:t>− </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rPr>
                                          <m:t>𝑥</m:t>
                                        </m:r>
                                      </m:e>
                                    </m:acc>
                                  </m:e>
                                  <m:sub>
                                    <m:r>
                                      <a:rPr lang="en-US" sz="2000" i="1">
                                        <a:latin typeface="Cambria Math"/>
                                      </a:rPr>
                                      <m:t>2</m:t>
                                    </m:r>
                                  </m:sub>
                                </m:sSub>
                                <m:r>
                                  <a:rPr lang="en-US" sz="2000" i="1">
                                    <a:latin typeface="Cambria Math"/>
                                  </a:rPr>
                                  <m:t>)</m:t>
                                </m:r>
                              </m:e>
                              <m:sup>
                                <m:r>
                                  <a:rPr lang="en-US" sz="2000" i="1">
                                    <a:latin typeface="Cambria Math"/>
                                  </a:rPr>
                                  <m:t>2</m:t>
                                </m:r>
                              </m:sup>
                            </m:sSup>
                          </m:e>
                        </m:nary>
                      </m:num>
                      <m:den>
                        <m:sSub>
                          <m:sSubPr>
                            <m:ctrlPr>
                              <a:rPr lang="en-US" sz="2000" i="1">
                                <a:latin typeface="Cambria Math" panose="02040503050406030204" pitchFamily="18" charset="0"/>
                              </a:rPr>
                            </m:ctrlPr>
                          </m:sSubPr>
                          <m:e>
                            <m:r>
                              <a:rPr lang="en-US" sz="2000" i="1">
                                <a:latin typeface="Cambria Math"/>
                              </a:rPr>
                              <m:t>𝑛</m:t>
                            </m:r>
                          </m:e>
                          <m:sub>
                            <m:r>
                              <a:rPr lang="en-US" sz="2000" i="1">
                                <a:latin typeface="Cambria Math"/>
                              </a:rPr>
                              <m:t>2</m:t>
                            </m:r>
                          </m:sub>
                        </m:sSub>
                        <m:r>
                          <a:rPr lang="en-US" sz="2000" i="1">
                            <a:latin typeface="Cambria Math"/>
                          </a:rPr>
                          <m:t>−1</m:t>
                        </m:r>
                      </m:den>
                    </m:f>
                  </m:oMath>
                </a14:m>
                <a:endParaRPr lang="en-US" sz="2000" dirty="0"/>
              </a:p>
              <a:p>
                <a:pPr marL="0" indent="0">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oMath>
                </a14:m>
                <a:r>
                  <a:rPr lang="en-US" sz="2000" dirty="0"/>
                  <a:t>and</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oMath>
                </a14:m>
                <a:r>
                  <a:rPr lang="en-US" sz="2000" dirty="0"/>
                  <a:t> are two Samples.</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rotWithShape="1">
                <a:blip r:embed="rId2"/>
                <a:stretch>
                  <a:fillRect l="-963" t="-73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9705A65-7301-4EE4-AAB8-3CBE8BAB2BFB}"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E1F5737A-EE76-43D4-B480-5E557FCCC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921271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sz="2200" i="1" smtClean="0">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=68,</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i="1">
                          <a:latin typeface="Cambria Math"/>
                        </a:rPr>
                        <m:t>=67.66</m:t>
                      </m:r>
                    </m:oMath>
                  </m:oMathPara>
                </a14:m>
                <a:endParaRPr lang="en-US" sz="2200" dirty="0"/>
              </a:p>
              <a:p>
                <a:pPr marL="0" indent="0">
                  <a:buNone/>
                </a:pPr>
                <a:r>
                  <a:rPr lang="en-US" sz="2200" b="1" dirty="0"/>
                  <a:t>Null Hypothesis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a:rPr>
                          <m:t>𝑯</m:t>
                        </m:r>
                      </m:e>
                      <m:sub>
                        <m:r>
                          <a:rPr lang="en-US" sz="2200" b="1" i="1">
                            <a:latin typeface="Cambria Math"/>
                          </a:rPr>
                          <m:t>𝟎</m:t>
                        </m:r>
                      </m:sub>
                    </m:sSub>
                    <m:r>
                      <a:rPr lang="en-US" sz="2200" b="1" i="1">
                        <a:latin typeface="Cambria Math"/>
                      </a:rPr>
                      <m:t>:</m:t>
                    </m:r>
                    <m:sSubSup>
                      <m:sSubSupPr>
                        <m:ctrlPr>
                          <a:rPr lang="en-US" sz="2200" i="1">
                            <a:latin typeface="Cambria Math" panose="02040503050406030204" pitchFamily="18" charset="0"/>
                          </a:rPr>
                        </m:ctrlPr>
                      </m:sSubSupPr>
                      <m:e>
                        <m:r>
                          <a:rPr lang="en-US" sz="2200" i="1">
                            <a:latin typeface="Cambria Math"/>
                          </a:rPr>
                          <m:t>𝜎</m:t>
                        </m:r>
                      </m:e>
                      <m:sub>
                        <m:r>
                          <a:rPr lang="en-US" sz="2200" i="1">
                            <a:latin typeface="Cambria Math"/>
                          </a:rPr>
                          <m:t>1</m:t>
                        </m:r>
                      </m:sub>
                      <m:sup>
                        <m:r>
                          <a:rPr lang="en-US" sz="2200" i="1">
                            <a:latin typeface="Cambria Math"/>
                          </a:rPr>
                          <m:t>2</m:t>
                        </m:r>
                      </m:sup>
                    </m:sSubSup>
                    <m:r>
                      <a:rPr lang="en-US" sz="2200" i="1">
                        <a:latin typeface="Cambria Math"/>
                      </a:rPr>
                      <m:t>=</m:t>
                    </m:r>
                    <m:sSubSup>
                      <m:sSubSupPr>
                        <m:ctrlPr>
                          <a:rPr lang="en-US" sz="2200" i="1">
                            <a:latin typeface="Cambria Math" panose="02040503050406030204" pitchFamily="18" charset="0"/>
                          </a:rPr>
                        </m:ctrlPr>
                      </m:sSubSupPr>
                      <m:e>
                        <m:r>
                          <a:rPr lang="en-US" sz="2200" i="1">
                            <a:latin typeface="Cambria Math"/>
                          </a:rPr>
                          <m:t>𝜎</m:t>
                        </m:r>
                      </m:e>
                      <m:sub>
                        <m:r>
                          <a:rPr lang="en-US" sz="2200" i="1">
                            <a:latin typeface="Cambria Math"/>
                          </a:rPr>
                          <m:t>2</m:t>
                        </m:r>
                      </m:sub>
                      <m:sup>
                        <m:r>
                          <a:rPr lang="en-US" sz="2200" i="1">
                            <a:latin typeface="Cambria Math"/>
                          </a:rPr>
                          <m:t>2</m:t>
                        </m:r>
                      </m:sup>
                    </m:sSubSup>
                  </m:oMath>
                </a14:m>
                <a:r>
                  <a:rPr lang="en-US" sz="2200" dirty="0"/>
                  <a:t> i.e. there is no significant difference between the population Variances.</a:t>
                </a:r>
              </a:p>
              <a:p>
                <a:pPr marL="0" indent="0">
                  <a:buNone/>
                </a:pPr>
                <a:r>
                  <a:rPr lang="en-US" sz="2200" b="1" dirty="0"/>
                  <a:t>Alternative Hypothesis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a:rPr>
                          <m:t>𝑯</m:t>
                        </m:r>
                      </m:e>
                      <m:sub>
                        <m:r>
                          <a:rPr lang="en-US" sz="2200" b="1" i="1">
                            <a:latin typeface="Cambria Math"/>
                          </a:rPr>
                          <m:t>𝟏</m:t>
                        </m:r>
                      </m:sub>
                    </m:sSub>
                    <m:r>
                      <a:rPr lang="en-US" sz="2200" b="1" i="1">
                        <a:latin typeface="Cambria Math"/>
                      </a:rPr>
                      <m:t>:</m:t>
                    </m:r>
                    <m:sSubSup>
                      <m:sSubSupPr>
                        <m:ctrlPr>
                          <a:rPr lang="en-US" sz="2200" b="1" i="1">
                            <a:latin typeface="Cambria Math" panose="02040503050406030204" pitchFamily="18" charset="0"/>
                          </a:rPr>
                        </m:ctrlPr>
                      </m:sSubSupPr>
                      <m:e>
                        <m:r>
                          <m:rPr>
                            <m:sty m:val="p"/>
                          </m:rPr>
                          <a:rPr lang="en-US" sz="2200">
                            <a:latin typeface="Cambria Math"/>
                          </a:rPr>
                          <m:t>σ</m:t>
                        </m:r>
                      </m:e>
                      <m:sub>
                        <m:r>
                          <a:rPr lang="en-US" sz="2200" b="1" i="1">
                            <a:latin typeface="Cambria Math"/>
                          </a:rPr>
                          <m:t>𝟏</m:t>
                        </m:r>
                      </m:sub>
                      <m:sup>
                        <m:r>
                          <a:rPr lang="en-US" sz="2200" b="1" i="1">
                            <a:latin typeface="Cambria Math"/>
                          </a:rPr>
                          <m:t>𝟐</m:t>
                        </m:r>
                      </m:sup>
                    </m:sSubSup>
                    <m:r>
                      <a:rPr lang="en-US" sz="2200" b="1" i="1">
                        <a:latin typeface="Cambria Math"/>
                      </a:rPr>
                      <m:t>≠</m:t>
                    </m:r>
                    <m:sSubSup>
                      <m:sSubSupPr>
                        <m:ctrlPr>
                          <a:rPr lang="en-US" sz="2200" b="1" i="1">
                            <a:latin typeface="Cambria Math" panose="02040503050406030204" pitchFamily="18" charset="0"/>
                          </a:rPr>
                        </m:ctrlPr>
                      </m:sSubSupPr>
                      <m:e>
                        <m:r>
                          <m:rPr>
                            <m:sty m:val="p"/>
                          </m:rPr>
                          <a:rPr lang="en-US" sz="2200">
                            <a:latin typeface="Cambria Math"/>
                          </a:rPr>
                          <m:t>σ</m:t>
                        </m:r>
                      </m:e>
                      <m:sub>
                        <m:r>
                          <a:rPr lang="en-US" sz="2200" b="1" i="1">
                            <a:latin typeface="Cambria Math"/>
                          </a:rPr>
                          <m:t>𝟐</m:t>
                        </m:r>
                      </m:sub>
                      <m:sup>
                        <m:r>
                          <a:rPr lang="en-US" sz="2200" b="1" i="1">
                            <a:latin typeface="Cambria Math"/>
                          </a:rPr>
                          <m:t>𝟐</m:t>
                        </m:r>
                      </m:sup>
                    </m:sSubSup>
                  </m:oMath>
                </a14:m>
                <a:endParaRPr lang="en-US" sz="2200" dirty="0"/>
              </a:p>
              <a:p>
                <a:pPr marL="0" indent="0" algn="just">
                  <a:buNone/>
                </a:pPr>
                <a14:m>
                  <m:oMathPara xmlns:m="http://schemas.openxmlformats.org/officeDocument/2006/math">
                    <m:oMathParaPr>
                      <m:jc m:val="left"/>
                    </m:oMathParaPr>
                    <m:oMath xmlns:m="http://schemas.openxmlformats.org/officeDocument/2006/math">
                      <m:r>
                        <a:rPr lang="en-US" sz="2200" b="1" i="1" smtClean="0">
                          <a:latin typeface="Cambria Math"/>
                          <a:ea typeface="Cambria Math"/>
                          <a:cs typeface="Times New Roman" pitchFamily="18" charset="0"/>
                        </a:rPr>
                        <m:t>𝑳𝒆𝒗𝒆𝒍</m:t>
                      </m:r>
                      <m:r>
                        <a:rPr lang="en-US" sz="2200" b="1" i="1" smtClean="0">
                          <a:latin typeface="Cambria Math"/>
                          <a:ea typeface="Cambria Math"/>
                          <a:cs typeface="Times New Roman" pitchFamily="18" charset="0"/>
                        </a:rPr>
                        <m:t> </m:t>
                      </m:r>
                      <m:r>
                        <a:rPr lang="en-US" sz="2200" b="1" i="1" smtClean="0">
                          <a:latin typeface="Cambria Math"/>
                          <a:ea typeface="Cambria Math"/>
                          <a:cs typeface="Times New Roman" pitchFamily="18" charset="0"/>
                        </a:rPr>
                        <m:t>𝒐𝒇</m:t>
                      </m:r>
                      <m:r>
                        <a:rPr lang="en-US" sz="2200" b="1" i="1" smtClean="0">
                          <a:latin typeface="Cambria Math"/>
                          <a:ea typeface="Cambria Math"/>
                          <a:cs typeface="Times New Roman" pitchFamily="18" charset="0"/>
                        </a:rPr>
                        <m:t> </m:t>
                      </m:r>
                      <m:r>
                        <a:rPr lang="en-US" sz="2200" b="1" i="1" smtClean="0">
                          <a:latin typeface="Cambria Math"/>
                          <a:ea typeface="Cambria Math"/>
                          <a:cs typeface="Times New Roman" pitchFamily="18" charset="0"/>
                        </a:rPr>
                        <m:t>𝒔𝒊𝒈𝒏𝒊𝒇𝒊𝒄𝒂𝒏𝒄𝒆</m:t>
                      </m:r>
                      <m:r>
                        <a:rPr lang="en-US" sz="2200" b="1" i="1" smtClean="0">
                          <a:latin typeface="Cambria Math"/>
                          <a:ea typeface="Cambria Math"/>
                          <a:cs typeface="Times New Roman" pitchFamily="18" charset="0"/>
                        </a:rPr>
                        <m:t> </m:t>
                      </m:r>
                      <m:r>
                        <a:rPr lang="en-US" sz="2200" i="1">
                          <a:latin typeface="Cambria Math"/>
                          <a:ea typeface="Cambria Math"/>
                          <a:cs typeface="Times New Roman" pitchFamily="18" charset="0"/>
                        </a:rPr>
                        <m:t>𝛼</m:t>
                      </m:r>
                      <m:r>
                        <a:rPr lang="en-US" sz="2200" i="1">
                          <a:latin typeface="Cambria Math"/>
                          <a:ea typeface="Cambria Math"/>
                          <a:cs typeface="Times New Roman" pitchFamily="18" charset="0"/>
                        </a:rPr>
                        <m:t>=0.05</m:t>
                      </m:r>
                    </m:oMath>
                  </m:oMathPara>
                </a14:m>
                <a:endParaRPr lang="en-US" sz="2200" dirty="0">
                  <a:cs typeface="Times New Roman" pitchFamily="18" charset="0"/>
                </a:endParaRP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7A6177-32EF-4EA8-BFB8-A94DEF61A5D1}"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03F6998C-9F56-43A3-962D-1D8434E25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67514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a</a:t>
            </a:r>
          </a:p>
        </p:txBody>
      </p:sp>
      <p:sp>
        <p:nvSpPr>
          <p:cNvPr id="4" name="Date Placeholder 3"/>
          <p:cNvSpPr>
            <a:spLocks noGrp="1"/>
          </p:cNvSpPr>
          <p:nvPr>
            <p:ph type="dt" sz="half" idx="10"/>
          </p:nvPr>
        </p:nvSpPr>
        <p:spPr/>
        <p:txBody>
          <a:bodyPr/>
          <a:lstStyle/>
          <a:p>
            <a:fld id="{996C421B-F705-45FF-B735-1D7F12D7BB8C}"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93800"/>
            <a:ext cx="8229600"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7F18E5C6-D1C6-46FD-A357-9B294781F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478638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1000"/>
                                        <p:tgtEl>
                                          <p:spTgt spid="3">
                                            <p:txEl>
                                              <p:pRg st="10" end="10"/>
                                            </p:txEl>
                                          </p:spTgt>
                                        </p:tgtEl>
                                      </p:cBhvr>
                                    </p:animEffect>
                                    <p:anim calcmode="lin" valueType="num">
                                      <p:cBhvr>
                                        <p:cTn id="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66018"/>
                <a:ext cx="8229600" cy="4525963"/>
              </a:xfrm>
            </p:spPr>
            <p:txBody>
              <a:bodyPr>
                <a:normAutofit lnSpcReduction="10000"/>
              </a:bodyPr>
              <a:lstStyle/>
              <a:p>
                <a:pPr marL="0" indent="0" algn="just">
                  <a:buNone/>
                </a:pPr>
                <a14:m>
                  <m:oMath xmlns:m="http://schemas.openxmlformats.org/officeDocument/2006/math">
                    <m:sSubSup>
                      <m:sSubSupPr>
                        <m:ctrlPr>
                          <a:rPr lang="en-US" sz="2800" i="1" smtClean="0">
                            <a:latin typeface="Cambria Math" panose="02040503050406030204" pitchFamily="18" charset="0"/>
                          </a:rPr>
                        </m:ctrlPr>
                      </m:sSubSupPr>
                      <m:e>
                        <m:r>
                          <a:rPr lang="en-US" sz="2800" i="1">
                            <a:latin typeface="Cambria Math"/>
                          </a:rPr>
                          <m:t>𝑠</m:t>
                        </m:r>
                      </m:e>
                      <m:sub>
                        <m:r>
                          <a:rPr lang="en-US" sz="2800" i="1">
                            <a:latin typeface="Cambria Math"/>
                          </a:rPr>
                          <m:t>1</m:t>
                        </m:r>
                      </m:sub>
                      <m:sup>
                        <m:r>
                          <a:rPr lang="en-US" sz="2800" i="1">
                            <a:latin typeface="Cambria Math"/>
                          </a:rPr>
                          <m:t>2</m:t>
                        </m:r>
                      </m:sup>
                    </m:sSubSup>
                    <m:r>
                      <a:rPr lang="en-US" sz="2800" i="1">
                        <a:latin typeface="Cambria Math"/>
                      </a:rPr>
                      <m:t>=</m:t>
                    </m:r>
                    <m:f>
                      <m:fPr>
                        <m:ctrlPr>
                          <a:rPr lang="en-US" sz="2800" i="1">
                            <a:latin typeface="Cambria Math" panose="02040503050406030204" pitchFamily="18" charset="0"/>
                          </a:rPr>
                        </m:ctrlPr>
                      </m:fPr>
                      <m:num>
                        <m:nary>
                          <m:naryPr>
                            <m:chr m:val="∑"/>
                            <m:limLoc m:val="undOvr"/>
                            <m:subHide m:val="on"/>
                            <m:supHide m:val="on"/>
                            <m:ctrlPr>
                              <a:rPr lang="en-US" sz="2800" i="1">
                                <a:latin typeface="Cambria Math" panose="02040503050406030204" pitchFamily="18" charset="0"/>
                              </a:rPr>
                            </m:ctrlPr>
                          </m:naryPr>
                          <m:sub/>
                          <m:sup/>
                          <m:e>
                            <m:sSup>
                              <m:sSupPr>
                                <m:ctrlPr>
                                  <a:rPr lang="en-US" sz="2800" i="1">
                                    <a:latin typeface="Cambria Math" panose="02040503050406030204" pitchFamily="18" charset="0"/>
                                  </a:rPr>
                                </m:ctrlPr>
                              </m:sSupPr>
                              <m:e>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1</m:t>
                                    </m:r>
                                  </m:sub>
                                </m:sSub>
                                <m:r>
                                  <a:rPr lang="en-US" sz="2800" i="1">
                                    <a:latin typeface="Cambria Math"/>
                                  </a:rPr>
                                  <m:t>− </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𝑥</m:t>
                                        </m:r>
                                      </m:e>
                                    </m:acc>
                                  </m:e>
                                  <m:sub>
                                    <m:r>
                                      <a:rPr lang="en-US" sz="2800" i="1">
                                        <a:latin typeface="Cambria Math"/>
                                      </a:rPr>
                                      <m:t>1)</m:t>
                                    </m:r>
                                  </m:sub>
                                </m:sSub>
                              </m:e>
                              <m:sup>
                                <m:r>
                                  <a:rPr lang="en-US" sz="2800" i="1">
                                    <a:latin typeface="Cambria Math"/>
                                  </a:rPr>
                                  <m:t>2</m:t>
                                </m:r>
                              </m:sup>
                            </m:sSup>
                          </m:e>
                        </m:nary>
                      </m:num>
                      <m:den>
                        <m:sSub>
                          <m:sSubPr>
                            <m:ctrlPr>
                              <a:rPr lang="en-US" sz="2800" i="1">
                                <a:latin typeface="Cambria Math" panose="02040503050406030204" pitchFamily="18" charset="0"/>
                              </a:rPr>
                            </m:ctrlPr>
                          </m:sSubPr>
                          <m:e>
                            <m:r>
                              <a:rPr lang="en-US" sz="2800" i="1">
                                <a:latin typeface="Cambria Math"/>
                              </a:rPr>
                              <m:t>𝑛</m:t>
                            </m:r>
                          </m:e>
                          <m:sub>
                            <m:r>
                              <a:rPr lang="en-US" sz="2800" i="1">
                                <a:latin typeface="Cambria Math"/>
                              </a:rPr>
                              <m:t>1</m:t>
                            </m:r>
                          </m:sub>
                        </m:sSub>
                        <m:r>
                          <a:rPr lang="en-US" sz="2800" i="1">
                            <a:latin typeface="Cambria Math"/>
                          </a:rPr>
                          <m:t>−1</m:t>
                        </m:r>
                      </m:den>
                    </m:f>
                    <m:r>
                      <a:rPr lang="en-US" sz="2800" b="0" i="1" smtClean="0">
                        <a:latin typeface="Cambria Math"/>
                      </a:rPr>
                      <m:t>=</m:t>
                    </m:r>
                    <m:f>
                      <m:fPr>
                        <m:ctrlPr>
                          <a:rPr lang="en-US" sz="2400" i="1">
                            <a:latin typeface="Cambria Math" panose="02040503050406030204" pitchFamily="18" charset="0"/>
                          </a:rPr>
                        </m:ctrlPr>
                      </m:fPr>
                      <m:num>
                        <m:r>
                          <a:rPr lang="en-US" sz="2400" b="0" i="1" smtClean="0">
                            <a:latin typeface="Cambria Math"/>
                          </a:rPr>
                          <m:t>60</m:t>
                        </m:r>
                      </m:num>
                      <m:den>
                        <m:r>
                          <a:rPr lang="en-US" sz="2400" b="0" i="1" smtClean="0">
                            <a:latin typeface="Cambria Math"/>
                          </a:rPr>
                          <m:t>5</m:t>
                        </m:r>
                      </m:den>
                    </m:f>
                    <m:r>
                      <a:rPr lang="en-US" sz="2400" b="0" i="1" smtClean="0">
                        <a:latin typeface="Cambria Math"/>
                      </a:rPr>
                      <m:t>=12</m:t>
                    </m:r>
                  </m:oMath>
                </a14:m>
                <a:r>
                  <a:rPr lang="en-US" sz="2400" dirty="0"/>
                  <a:t> and</a:t>
                </a:r>
              </a:p>
              <a:p>
                <a:pPr marL="0" indent="0" algn="just">
                  <a:buNone/>
                </a:pPr>
                <a:r>
                  <a:rPr lang="en-US" sz="2400" dirty="0"/>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a:rPr>
                          <m:t>𝑠</m:t>
                        </m:r>
                      </m:e>
                      <m:sub>
                        <m:r>
                          <a:rPr lang="en-US" sz="2400" i="1">
                            <a:latin typeface="Cambria Math"/>
                          </a:rPr>
                          <m:t>2</m:t>
                        </m:r>
                      </m:sub>
                      <m:sup>
                        <m:r>
                          <a:rPr lang="en-US" sz="2400" i="1">
                            <a:latin typeface="Cambria Math"/>
                          </a:rPr>
                          <m:t>2</m:t>
                        </m:r>
                      </m:sup>
                    </m:sSubSup>
                    <m:r>
                      <a:rPr lang="en-US" sz="2400" i="1">
                        <a:latin typeface="Cambria Math"/>
                      </a:rPr>
                      <m:t>=</m:t>
                    </m:r>
                    <m:f>
                      <m:fPr>
                        <m:ctrlPr>
                          <a:rPr lang="en-US" sz="2400" i="1">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𝑥</m:t>
                                        </m:r>
                                      </m:e>
                                    </m:acc>
                                  </m:e>
                                  <m:sub>
                                    <m:r>
                                      <a:rPr lang="en-US" sz="2400" i="1">
                                        <a:latin typeface="Cambria Math"/>
                                      </a:rPr>
                                      <m:t>2</m:t>
                                    </m:r>
                                  </m:sub>
                                </m:sSub>
                                <m:r>
                                  <a:rPr lang="en-US" sz="2400" i="1">
                                    <a:latin typeface="Cambria Math"/>
                                  </a:rPr>
                                  <m:t>)</m:t>
                                </m:r>
                              </m:e>
                              <m:sup>
                                <m:r>
                                  <a:rPr lang="en-US" sz="2400" i="1">
                                    <a:latin typeface="Cambria Math"/>
                                  </a:rPr>
                                  <m:t>2</m:t>
                                </m:r>
                              </m:sup>
                            </m:sSup>
                          </m:e>
                        </m:nary>
                      </m:num>
                      <m:den>
                        <m:sSub>
                          <m:sSubPr>
                            <m:ctrlPr>
                              <a:rPr lang="en-US" sz="2400" i="1">
                                <a:latin typeface="Cambria Math" panose="02040503050406030204" pitchFamily="18" charset="0"/>
                              </a:rPr>
                            </m:ctrlPr>
                          </m:sSubPr>
                          <m:e>
                            <m:r>
                              <a:rPr lang="en-US" sz="2400" i="1">
                                <a:latin typeface="Cambria Math"/>
                              </a:rPr>
                              <m:t>𝑛</m:t>
                            </m:r>
                          </m:e>
                          <m:sub>
                            <m:r>
                              <a:rPr lang="en-US" sz="2400" i="1">
                                <a:latin typeface="Cambria Math"/>
                              </a:rPr>
                              <m:t>2</m:t>
                            </m:r>
                          </m:sub>
                        </m:sSub>
                        <m:r>
                          <a:rPr lang="en-US" sz="2400" i="1">
                            <a:latin typeface="Cambria Math"/>
                          </a:rPr>
                          <m:t>−1</m:t>
                        </m:r>
                      </m:den>
                    </m:f>
                    <m:r>
                      <a:rPr lang="en-US" sz="2400" i="1">
                        <a:latin typeface="Cambria Math"/>
                      </a:rPr>
                      <m:t>=</m:t>
                    </m:r>
                    <m:f>
                      <m:fPr>
                        <m:ctrlPr>
                          <a:rPr lang="en-US" sz="2400" i="1">
                            <a:latin typeface="Cambria Math" panose="02040503050406030204" pitchFamily="18" charset="0"/>
                          </a:rPr>
                        </m:ctrlPr>
                      </m:fPr>
                      <m:num>
                        <m:r>
                          <a:rPr lang="en-US" sz="2400" b="0" i="1" smtClean="0">
                            <a:latin typeface="Cambria Math"/>
                          </a:rPr>
                          <m:t>152.0004</m:t>
                        </m:r>
                      </m:num>
                      <m:den>
                        <m:r>
                          <a:rPr lang="en-US" sz="2400" b="0" i="1" smtClean="0">
                            <a:latin typeface="Cambria Math"/>
                          </a:rPr>
                          <m:t>8</m:t>
                        </m:r>
                      </m:den>
                    </m:f>
                    <m:r>
                      <a:rPr lang="en-US" sz="2400" b="0" i="1" smtClean="0">
                        <a:latin typeface="Cambria Math"/>
                      </a:rPr>
                      <m:t>=19.00005</m:t>
                    </m:r>
                  </m:oMath>
                </a14:m>
                <a:endParaRPr lang="en-US" sz="2400" dirty="0"/>
              </a:p>
              <a:p>
                <a:pPr marL="0" indent="0">
                  <a:buNone/>
                </a:pPr>
                <a:r>
                  <a:rPr lang="en-US" sz="2000" dirty="0"/>
                  <a:t>Test Statistic </a:t>
                </a:r>
                <a14:m>
                  <m:oMath xmlns:m="http://schemas.openxmlformats.org/officeDocument/2006/math">
                    <m:r>
                      <m:rPr>
                        <m:sty m:val="p"/>
                      </m:rPr>
                      <a:rPr lang="en-US" sz="1800" b="0" i="0" smtClean="0">
                        <a:latin typeface="Cambria Math"/>
                      </a:rPr>
                      <m:t>F</m:t>
                    </m:r>
                    <m:r>
                      <a:rPr lang="en-US" sz="1800" b="0" i="0" smtClean="0">
                        <a:latin typeface="Cambria Math"/>
                      </a:rPr>
                      <m:t> </m:t>
                    </m:r>
                    <m:r>
                      <m:rPr>
                        <m:sty m:val="p"/>
                      </m:rPr>
                      <a:rPr lang="en-US" sz="1800" b="0" i="0" smtClean="0">
                        <a:latin typeface="Cambria Math"/>
                      </a:rPr>
                      <m:t>test</m:t>
                    </m:r>
                    <m:r>
                      <a:rPr lang="en-US" sz="1800" i="1">
                        <a:latin typeface="Cambria Math"/>
                      </a:rPr>
                      <m:t>=</m:t>
                    </m:r>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a:rPr>
                              <m:t>𝑠</m:t>
                            </m:r>
                          </m:e>
                          <m:sub>
                            <m:r>
                              <a:rPr lang="en-US" sz="1800" i="1">
                                <a:latin typeface="Cambria Math"/>
                              </a:rPr>
                              <m:t>2</m:t>
                            </m:r>
                          </m:sub>
                          <m:sup>
                            <m:r>
                              <a:rPr lang="en-US" sz="1800" i="1">
                                <a:latin typeface="Cambria Math"/>
                              </a:rPr>
                              <m:t>2</m:t>
                            </m:r>
                          </m:sup>
                        </m:sSubSup>
                      </m:num>
                      <m:den>
                        <m:sSubSup>
                          <m:sSubSupPr>
                            <m:ctrlPr>
                              <a:rPr lang="en-US" sz="1800" i="1">
                                <a:latin typeface="Cambria Math" panose="02040503050406030204" pitchFamily="18" charset="0"/>
                              </a:rPr>
                            </m:ctrlPr>
                          </m:sSubSupPr>
                          <m:e>
                            <m:r>
                              <a:rPr lang="en-US" sz="1800" i="1">
                                <a:latin typeface="Cambria Math"/>
                              </a:rPr>
                              <m:t>𝑠</m:t>
                            </m:r>
                          </m:e>
                          <m:sub>
                            <m:r>
                              <a:rPr lang="en-US" sz="1800" i="1">
                                <a:latin typeface="Cambria Math"/>
                              </a:rPr>
                              <m:t>1</m:t>
                            </m:r>
                          </m:sub>
                          <m:sup>
                            <m:r>
                              <a:rPr lang="en-US" sz="1800" i="1">
                                <a:latin typeface="Cambria Math"/>
                              </a:rPr>
                              <m:t>2</m:t>
                            </m:r>
                          </m:sup>
                        </m:sSubSup>
                      </m:den>
                    </m:f>
                    <m:r>
                      <a:rPr lang="en-US" sz="1800" b="0" i="1" smtClean="0">
                        <a:latin typeface="Cambria Math"/>
                      </a:rPr>
                      <m:t>=</m:t>
                    </m:r>
                    <m:f>
                      <m:fPr>
                        <m:ctrlPr>
                          <a:rPr lang="en-US" sz="2000" i="1">
                            <a:latin typeface="Cambria Math" panose="02040503050406030204" pitchFamily="18" charset="0"/>
                          </a:rPr>
                        </m:ctrlPr>
                      </m:fPr>
                      <m:num>
                        <m:r>
                          <a:rPr lang="en-US" sz="2000" b="0" i="1" smtClean="0">
                            <a:latin typeface="Cambria Math"/>
                          </a:rPr>
                          <m:t>19.00005</m:t>
                        </m:r>
                      </m:num>
                      <m:den>
                        <m:r>
                          <a:rPr lang="en-US" sz="2000" b="0" i="1" smtClean="0">
                            <a:latin typeface="Cambria Math"/>
                          </a:rPr>
                          <m:t>12</m:t>
                        </m:r>
                      </m:den>
                    </m:f>
                    <m:r>
                      <a:rPr lang="en-US" sz="2000" b="0" i="1" smtClean="0">
                        <a:latin typeface="Cambria Math"/>
                      </a:rPr>
                      <m:t>=1.583375</m:t>
                    </m:r>
                  </m:oMath>
                </a14:m>
                <a:endParaRPr lang="en-US" sz="2000" b="0" i="1" dirty="0">
                  <a:latin typeface="Cambria Math"/>
                </a:endParaRPr>
              </a:p>
              <a:p>
                <a:pPr marL="0" indent="0">
                  <a:buNone/>
                </a:pPr>
                <a14:m>
                  <m:oMath xmlns:m="http://schemas.openxmlformats.org/officeDocument/2006/math">
                    <m:r>
                      <a:rPr lang="en-US" sz="1800" i="1">
                        <a:latin typeface="Cambria Math"/>
                      </a:rPr>
                      <m:t>𝑖𝑓</m:t>
                    </m:r>
                    <m:r>
                      <a:rPr lang="en-US" sz="1800" i="1">
                        <a:latin typeface="Cambria Math"/>
                      </a:rPr>
                      <m:t> </m:t>
                    </m:r>
                    <m:sSubSup>
                      <m:sSubSupPr>
                        <m:ctrlPr>
                          <a:rPr lang="en-US" sz="1800" i="1">
                            <a:latin typeface="Cambria Math" panose="02040503050406030204" pitchFamily="18" charset="0"/>
                          </a:rPr>
                        </m:ctrlPr>
                      </m:sSubSupPr>
                      <m:e>
                        <m:r>
                          <a:rPr lang="en-US" sz="1800" i="1">
                            <a:latin typeface="Cambria Math"/>
                          </a:rPr>
                          <m:t>𝑠</m:t>
                        </m:r>
                      </m:e>
                      <m:sub>
                        <m:r>
                          <a:rPr lang="en-US" sz="1800" i="1">
                            <a:latin typeface="Cambria Math"/>
                          </a:rPr>
                          <m:t>2</m:t>
                        </m:r>
                      </m:sub>
                      <m:sup>
                        <m:r>
                          <a:rPr lang="en-US" sz="1800" i="1">
                            <a:latin typeface="Cambria Math"/>
                          </a:rPr>
                          <m:t>2</m:t>
                        </m:r>
                      </m:sup>
                    </m:sSubSup>
                    <m:r>
                      <a:rPr lang="en-US" sz="1800" i="1">
                        <a:latin typeface="Cambria Math"/>
                      </a:rPr>
                      <m:t>&gt;</m:t>
                    </m:r>
                    <m:sSubSup>
                      <m:sSubSupPr>
                        <m:ctrlPr>
                          <a:rPr lang="en-US" sz="1800" i="1">
                            <a:latin typeface="Cambria Math" panose="02040503050406030204" pitchFamily="18" charset="0"/>
                          </a:rPr>
                        </m:ctrlPr>
                      </m:sSubSupPr>
                      <m:e>
                        <m:r>
                          <a:rPr lang="en-US" sz="1800" i="1">
                            <a:latin typeface="Cambria Math"/>
                          </a:rPr>
                          <m:t>𝑠</m:t>
                        </m:r>
                      </m:e>
                      <m:sub>
                        <m:r>
                          <a:rPr lang="en-US" sz="1800" i="1">
                            <a:latin typeface="Cambria Math"/>
                          </a:rPr>
                          <m:t>1</m:t>
                        </m:r>
                      </m:sub>
                      <m:sup>
                        <m:r>
                          <a:rPr lang="en-US" sz="1800" i="1">
                            <a:latin typeface="Cambria Math"/>
                          </a:rPr>
                          <m:t>2</m:t>
                        </m:r>
                      </m:sup>
                    </m:sSubSup>
                  </m:oMath>
                </a14:m>
                <a:r>
                  <a:rPr lang="en-US" sz="2000" dirty="0"/>
                  <a:t> with degree of freedom is </a:t>
                </a:r>
              </a:p>
              <a:p>
                <a:pPr marL="0" indent="0">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𝜈</m:t>
                        </m:r>
                      </m:e>
                      <m:sub>
                        <m:r>
                          <a:rPr lang="en-US" sz="2000" i="1">
                            <a:latin typeface="Cambria Math"/>
                          </a:rPr>
                          <m:t>2</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𝑛</m:t>
                        </m:r>
                      </m:e>
                      <m:sub>
                        <m:r>
                          <a:rPr lang="en-US" sz="2000" i="1">
                            <a:latin typeface="Cambria Math"/>
                          </a:rPr>
                          <m:t>2</m:t>
                        </m:r>
                      </m:sub>
                    </m:sSub>
                    <m:r>
                      <a:rPr lang="en-US" sz="2000" i="1">
                        <a:latin typeface="Cambria Math"/>
                      </a:rPr>
                      <m:t>−1</m:t>
                    </m:r>
                    <m:r>
                      <a:rPr lang="en-US" sz="2000" b="0" i="1" smtClean="0">
                        <a:latin typeface="Cambria Math"/>
                      </a:rPr>
                      <m:t>=9−1=8</m:t>
                    </m:r>
                    <m:r>
                      <a:rPr lang="en-US" sz="2000" i="1">
                        <a:latin typeface="Cambria Math"/>
                      </a:rPr>
                      <m:t>, </m:t>
                    </m:r>
                    <m:sSub>
                      <m:sSubPr>
                        <m:ctrlPr>
                          <a:rPr lang="en-US" sz="2000" i="1">
                            <a:latin typeface="Cambria Math" panose="02040503050406030204" pitchFamily="18" charset="0"/>
                          </a:rPr>
                        </m:ctrlPr>
                      </m:sSubPr>
                      <m:e>
                        <m:r>
                          <a:rPr lang="en-US" sz="2000" i="1">
                            <a:latin typeface="Cambria Math"/>
                          </a:rPr>
                          <m:t>𝜈</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𝑛</m:t>
                        </m:r>
                      </m:e>
                      <m:sub>
                        <m:r>
                          <a:rPr lang="en-US" sz="2000" i="1">
                            <a:latin typeface="Cambria Math"/>
                          </a:rPr>
                          <m:t>1</m:t>
                        </m:r>
                      </m:sub>
                    </m:sSub>
                    <m:r>
                      <a:rPr lang="en-US" sz="2000" i="1">
                        <a:latin typeface="Cambria Math"/>
                      </a:rPr>
                      <m:t>−1</m:t>
                    </m:r>
                    <m:r>
                      <a:rPr lang="en-US" sz="2000" b="0" i="1" smtClean="0">
                        <a:latin typeface="Cambria Math"/>
                      </a:rPr>
                      <m:t>=6−1=5</m:t>
                    </m:r>
                  </m:oMath>
                </a14:m>
                <a:r>
                  <a:rPr lang="en-US" sz="2000" dirty="0"/>
                  <a:t>. </a:t>
                </a:r>
              </a:p>
              <a:p>
                <a:pPr marL="0" indent="0">
                  <a:buNone/>
                </a:pPr>
                <a:r>
                  <a:rPr lang="en-US" sz="2200" dirty="0">
                    <a:cs typeface="Times New Roman" pitchFamily="18" charset="0"/>
                  </a:rPr>
                  <a:t>Table value: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a:rPr>
                          <m:t>𝐹</m:t>
                        </m:r>
                      </m:e>
                      <m:sub>
                        <m:d>
                          <m:dPr>
                            <m:ctrlPr>
                              <a:rPr lang="en-US" sz="2200" i="1">
                                <a:latin typeface="Cambria Math" panose="02040503050406030204" pitchFamily="18" charset="0"/>
                              </a:rPr>
                            </m:ctrlPr>
                          </m:dPr>
                          <m:e>
                            <m:r>
                              <a:rPr lang="en-US" sz="2200" b="0" i="1" smtClean="0">
                                <a:latin typeface="Cambria Math"/>
                              </a:rPr>
                              <m:t>8,5</m:t>
                            </m:r>
                          </m:e>
                        </m:d>
                      </m:sub>
                    </m:sSub>
                    <m:r>
                      <a:rPr lang="en-US" sz="2200" i="1">
                        <a:latin typeface="Cambria Math"/>
                      </a:rPr>
                      <m:t>(0.05)=</m:t>
                    </m:r>
                    <m:r>
                      <a:rPr lang="en-US" sz="2200" b="0" i="1" smtClean="0">
                        <a:latin typeface="Cambria Math"/>
                      </a:rPr>
                      <m:t>4.82</m:t>
                    </m:r>
                  </m:oMath>
                </a14:m>
                <a:endParaRPr lang="en-US" sz="2200" dirty="0">
                  <a:cs typeface="Times New Roman" pitchFamily="18" charset="0"/>
                </a:endParaRPr>
              </a:p>
              <a:p>
                <a:pPr marL="0" indent="0">
                  <a:buNone/>
                </a:pPr>
                <a:r>
                  <a:rPr lang="en-US" sz="2200" dirty="0">
                    <a:cs typeface="Times New Roman" pitchFamily="18" charset="0"/>
                  </a:rPr>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b="0" i="1" smtClean="0">
                                <a:latin typeface="Cambria Math"/>
                              </a:rPr>
                              <m:t>𝐹</m:t>
                            </m:r>
                          </m:e>
                        </m:d>
                      </m:e>
                      <m:sub>
                        <m:r>
                          <a:rPr lang="en-US" sz="2200" i="1">
                            <a:latin typeface="Cambria Math"/>
                          </a:rPr>
                          <m:t>𝑐𝑎𝑙</m:t>
                        </m:r>
                      </m:sub>
                    </m:sSub>
                    <m:r>
                      <a:rPr lang="en-US" sz="2200" i="1">
                        <a:latin typeface="Cambria Math"/>
                      </a:rPr>
                      <m:t>&lt;</m:t>
                    </m:r>
                  </m:oMath>
                </a14:m>
                <a:r>
                  <a:rPr lang="en-US" sz="2200" dirty="0">
                    <a:cs typeface="Times New Roman" pitchFamily="18" charset="0"/>
                  </a:rPr>
                  <a:t> table value</a:t>
                </a:r>
              </a:p>
              <a:p>
                <a:pPr marL="0" indent="0">
                  <a:buNone/>
                </a:pPr>
                <a:r>
                  <a:rPr lang="en-US" sz="2200" dirty="0">
                    <a:cs typeface="Times New Roman" pitchFamily="18" charset="0"/>
                  </a:rPr>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cs typeface="Times New Roman" pitchFamily="18" charset="0"/>
                  </a:rPr>
                  <a:t> is accepted.</a:t>
                </a:r>
              </a:p>
              <a:p>
                <a:pPr marL="0" indent="0">
                  <a:buNone/>
                </a:pPr>
                <a:r>
                  <a:rPr lang="en-US" sz="2200" dirty="0">
                    <a:cs typeface="Times New Roman" pitchFamily="18" charset="0"/>
                  </a:rPr>
                  <a:t>i.e. </a:t>
                </a:r>
                <a:r>
                  <a:rPr lang="en-US" sz="2200"/>
                  <a:t>Therefore population variances are equal.</a:t>
                </a:r>
                <a:endParaRPr lang="en-US" sz="2200" dirty="0">
                  <a:cs typeface="Times New Roman" pitchFamily="18" charset="0"/>
                </a:endParaRPr>
              </a:p>
              <a:p>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66018"/>
                <a:ext cx="8229600" cy="4525963"/>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6E13DD0-D233-4B0D-8E52-B3163ED676CD}"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F-Test (</a:t>
            </a:r>
            <a:r>
              <a:rPr kumimoji="0" lang="en-US" sz="2400" b="1" i="0" u="none" strike="noStrike" kern="1200" cap="none" spc="0" normalizeH="0" baseline="0" noProof="0" dirty="0">
                <a:ln>
                  <a:noFill/>
                </a:ln>
                <a:solidFill>
                  <a:schemeClr val="dk1"/>
                </a:solidFill>
                <a:effectLst/>
                <a:uLnTx/>
                <a:uFillTx/>
              </a:rPr>
              <a:t>CO2)</a:t>
            </a:r>
          </a:p>
        </p:txBody>
      </p:sp>
      <p:pic>
        <p:nvPicPr>
          <p:cNvPr id="10" name="Picture 9">
            <a:extLst>
              <a:ext uri="{FF2B5EF4-FFF2-40B4-BE49-F238E27FC236}">
                <a16:creationId xmlns:a16="http://schemas.microsoft.com/office/drawing/2014/main" id="{598DDAC5-91B5-4E1D-A09C-984397E43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541157318"/>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b="1" dirty="0"/>
                  <a:t>Problem: </a:t>
                </a:r>
                <a:r>
                  <a:rPr lang="en-US" sz="2400" dirty="0"/>
                  <a:t>The random samples were drawn from two normal populations and the following results were obtained</a:t>
                </a:r>
              </a:p>
              <a:p>
                <a:pPr marL="0" indent="0">
                  <a:buNone/>
                </a:pPr>
                <a:r>
                  <a:rPr lang="en-IN" sz="2400" b="1" dirty="0"/>
                  <a:t>Sample 1: 16,17,18,19,20,21,22,24,26,27</a:t>
                </a:r>
              </a:p>
              <a:p>
                <a:pPr marL="0" indent="0">
                  <a:buNone/>
                </a:pPr>
                <a:r>
                  <a:rPr lang="en-IN" sz="2400" b="1" dirty="0"/>
                  <a:t>Sample 2: 19,22,23,25,26,28,29,30,31,32,35,36</a:t>
                </a:r>
                <a:r>
                  <a:rPr lang="en-US" sz="2200" b="1" dirty="0"/>
                  <a:t>	</a:t>
                </a:r>
              </a:p>
              <a:p>
                <a:pPr marL="0" indent="0">
                  <a:buNone/>
                </a:pPr>
                <a:r>
                  <a:rPr lang="en-US" sz="2400" dirty="0"/>
                  <a:t>Obtain estimates of the variances of populations and test whether the two populations have the same variances. </a:t>
                </a:r>
              </a:p>
              <a:p>
                <a:pPr marL="0" indent="0">
                  <a:buNone/>
                </a:pPr>
                <a:r>
                  <a:rPr lang="en-US" sz="2400" dirty="0"/>
                  <a:t>(Take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α</m:t>
                    </m:r>
                    <m:r>
                      <a:rPr lang="en-US" sz="2400" i="1">
                        <a:latin typeface="Cambria Math" panose="02040503050406030204" pitchFamily="18" charset="0"/>
                      </a:rPr>
                      <m:t>=0.05</m:t>
                    </m:r>
                  </m:oMath>
                </a14:m>
                <a:r>
                  <a:rPr lang="en-US" sz="2400" dirty="0"/>
                  <a:t> )</a:t>
                </a:r>
                <a:r>
                  <a:rPr lang="en-US" sz="2400" b="1" dirty="0"/>
                  <a:t> </a:t>
                </a:r>
                <a:r>
                  <a:rPr lang="en-US" sz="2200" b="1" dirty="0"/>
                  <a:t>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1185" t="-107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528C15F-03A5-4BA6-8199-1A476E1C0FFA}"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Daily Quiz(CO2)</a:t>
            </a:r>
          </a:p>
        </p:txBody>
      </p:sp>
      <p:sp>
        <p:nvSpPr>
          <p:cNvPr id="10" name="Content Placeholder 2">
            <a:extLst>
              <a:ext uri="{FF2B5EF4-FFF2-40B4-BE49-F238E27FC236}">
                <a16:creationId xmlns:a16="http://schemas.microsoft.com/office/drawing/2014/main" id="{7C105E3D-59F0-4D16-BCCC-756A3ACB5B46}"/>
              </a:ext>
            </a:extLst>
          </p:cNvPr>
          <p:cNvSpPr txBox="1">
            <a:spLocks/>
          </p:cNvSpPr>
          <p:nvPr/>
        </p:nvSpPr>
        <p:spPr>
          <a:xfrm>
            <a:off x="685800" y="1295400"/>
            <a:ext cx="8229600"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2200" dirty="0"/>
          </a:p>
        </p:txBody>
      </p:sp>
      <p:pic>
        <p:nvPicPr>
          <p:cNvPr id="9" name="Picture 8">
            <a:extLst>
              <a:ext uri="{FF2B5EF4-FFF2-40B4-BE49-F238E27FC236}">
                <a16:creationId xmlns:a16="http://schemas.microsoft.com/office/drawing/2014/main" id="{D57758A5-12D9-4891-A317-FE568B25D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887944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nodePh="1">
                                  <p:stCondLst>
                                    <p:cond delay="0"/>
                                  </p:stCondLst>
                                  <p:endCondLst>
                                    <p:cond evt="begin" delay="0">
                                      <p:tn val="40"/>
                                    </p:cond>
                                  </p:end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Chi Square Test(</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b="1" dirty="0"/>
                  <a:t>)</a:t>
                </a:r>
                <a:endParaRPr lang="en-US" sz="2200" dirty="0"/>
              </a:p>
              <a:p>
                <a:r>
                  <a:rPr lang="en-US" sz="2200" dirty="0"/>
                  <a:t>Distinguish between nonparametric and parametric tests.</a:t>
                </a:r>
              </a:p>
              <a:p>
                <a:r>
                  <a:rPr lang="en-US" sz="2200" dirty="0"/>
                  <a:t>Explanation how the test statistic is computed for a chi-square test.</a:t>
                </a:r>
              </a:p>
              <a:p>
                <a:r>
                  <a:rPr lang="en-US" sz="2200" dirty="0"/>
                  <a:t>Compute the chi-square goodness-of-fit test and interpret the results.</a:t>
                </a:r>
              </a:p>
              <a:p>
                <a:r>
                  <a:rPr lang="en-US" sz="2200" dirty="0"/>
                  <a:t>Identify the assumption and the restriction of expected frequency size for the chi-square test.</a:t>
                </a:r>
              </a:p>
              <a:p>
                <a:r>
                  <a:rPr lang="en-US" sz="2200" dirty="0"/>
                  <a:t>Compute the chi-square test for independence and interpret the results.</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539" r="-3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8F6B9E3-70BB-4D75-B98B-CF45EE7F43E3}"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Topic Objective </a:t>
            </a:r>
            <a:r>
              <a:rPr lang="en-US" sz="2400" b="1" noProof="0" dirty="0"/>
              <a:t>(CO2</a:t>
            </a:r>
            <a:r>
              <a:rPr lang="en-US" sz="2400" b="1" dirty="0"/>
              <a:t>)</a:t>
            </a:r>
          </a:p>
        </p:txBody>
      </p:sp>
      <p:pic>
        <p:nvPicPr>
          <p:cNvPr id="9" name="Picture 8">
            <a:extLst>
              <a:ext uri="{FF2B5EF4-FFF2-40B4-BE49-F238E27FC236}">
                <a16:creationId xmlns:a16="http://schemas.microsoft.com/office/drawing/2014/main" id="{872D6B7C-2DF2-422F-B641-5D04C4988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039272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Chi Square Test(</a:t>
                </a:r>
                <a14:m>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𝜒</m:t>
                        </m:r>
                      </m:e>
                      <m:sup>
                        <m:r>
                          <a:rPr lang="en-US" sz="2200" i="1">
                            <a:latin typeface="Cambria Math"/>
                          </a:rPr>
                          <m:t>2</m:t>
                        </m:r>
                      </m:sup>
                    </m:sSup>
                  </m:oMath>
                </a14:m>
                <a:r>
                  <a:rPr lang="en-US" sz="2200" dirty="0"/>
                  <a:t>)</a:t>
                </a:r>
              </a:p>
              <a:p>
                <a:pPr marL="514350" indent="-514350">
                  <a:buFont typeface="+mj-lt"/>
                  <a:buAutoNum type="arabicPeriod"/>
                </a:pPr>
                <a:r>
                  <a:rPr lang="en-US" sz="2200" dirty="0"/>
                  <a:t>Chi-square test of goodness of Fit.</a:t>
                </a:r>
              </a:p>
              <a:p>
                <a:pPr marL="514350" indent="-514350">
                  <a:buFont typeface="+mj-lt"/>
                  <a:buAutoNum type="arabicPeriod"/>
                </a:pPr>
                <a:r>
                  <a:rPr lang="en-US" sz="2200" dirty="0"/>
                  <a:t>Chi-square test of independence of Attributes.</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ED0C14F-8C6D-4BF2-B3CB-BF16851338B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mc:AlternateContent xmlns:mc="http://schemas.openxmlformats.org/markup-compatibility/2006" xmlns:a14="http://schemas.microsoft.com/office/drawing/2010/main">
        <mc:Choice Requires="a14">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7"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42B37981-BFA4-4F6C-A292-D7D74BBE1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905188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Chi Square Test(</a:t>
                </a:r>
                <a14:m>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𝜒</m:t>
                        </m:r>
                      </m:e>
                      <m:sup>
                        <m:r>
                          <a:rPr lang="en-US" sz="2200" i="1">
                            <a:latin typeface="Cambria Math"/>
                          </a:rPr>
                          <m:t>2</m:t>
                        </m:r>
                      </m:sup>
                    </m:sSup>
                  </m:oMath>
                </a14:m>
                <a:r>
                  <a:rPr lang="en-US" sz="2200" dirty="0"/>
                  <a:t>)</a:t>
                </a:r>
              </a:p>
              <a:p>
                <a:pPr marL="457200" indent="-457200"/>
                <a:r>
                  <a:rPr lang="en-US" sz="2200" dirty="0"/>
                  <a:t>Chi Square test is the test of significance.</a:t>
                </a:r>
              </a:p>
              <a:p>
                <a:pPr marL="457200" indent="-457200"/>
                <a:r>
                  <a:rPr lang="en-US" sz="2200" dirty="0"/>
                  <a:t>Chi square test is a useful measures of comparing experimentally obtained result with those expected theoretically and based on hypothesis. </a:t>
                </a:r>
              </a:p>
              <a:p>
                <a:pPr marL="457200" indent="-457200"/>
                <a14:m>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𝜒</m:t>
                        </m:r>
                      </m:e>
                      <m:sup>
                        <m:r>
                          <a:rPr lang="en-US" sz="2200" i="1">
                            <a:latin typeface="Cambria Math"/>
                          </a:rPr>
                          <m:t>2</m:t>
                        </m:r>
                      </m:sup>
                    </m:sSup>
                    <m:r>
                      <a:rPr lang="en-US" sz="2200" i="1">
                        <a:latin typeface="Cambria Math"/>
                        <a:ea typeface="Cambria Math"/>
                      </a:rPr>
                      <m:t>=</m:t>
                    </m:r>
                    <m:nary>
                      <m:naryPr>
                        <m:chr m:val="∑"/>
                        <m:subHide m:val="on"/>
                        <m:supHide m:val="on"/>
                        <m:ctrlPr>
                          <a:rPr lang="en-US" sz="2200" i="1">
                            <a:latin typeface="Cambria Math" panose="02040503050406030204" pitchFamily="18" charset="0"/>
                            <a:ea typeface="Cambria Math"/>
                          </a:rPr>
                        </m:ctrlPr>
                      </m:naryPr>
                      <m:sub/>
                      <m:sup/>
                      <m:e>
                        <m:f>
                          <m:fPr>
                            <m:ctrlPr>
                              <a:rPr lang="en-US" sz="2200" i="1">
                                <a:latin typeface="Cambria Math" panose="02040503050406030204" pitchFamily="18" charset="0"/>
                                <a:ea typeface="Cambria Math"/>
                              </a:rPr>
                            </m:ctrlPr>
                          </m:fPr>
                          <m:num>
                            <m:sSup>
                              <m:sSupPr>
                                <m:ctrlPr>
                                  <a:rPr lang="en-US" sz="2200" i="1">
                                    <a:latin typeface="Cambria Math" panose="02040503050406030204" pitchFamily="18" charset="0"/>
                                    <a:ea typeface="Cambria Math"/>
                                  </a:rPr>
                                </m:ctrlPr>
                              </m:sSupPr>
                              <m:e>
                                <m:d>
                                  <m:dPr>
                                    <m:ctrlPr>
                                      <a:rPr lang="en-US" sz="2200" i="1">
                                        <a:latin typeface="Cambria Math" panose="02040503050406030204" pitchFamily="18" charset="0"/>
                                        <a:ea typeface="Cambria Math"/>
                                      </a:rPr>
                                    </m:ctrlPr>
                                  </m:dPr>
                                  <m:e>
                                    <m:r>
                                      <a:rPr lang="en-US" sz="2200" i="1">
                                        <a:latin typeface="Cambria Math"/>
                                        <a:ea typeface="Cambria Math"/>
                                      </a:rPr>
                                      <m:t>𝑂𝑏𝑠𝑒𝑟𝑣𝑒𝑑</m:t>
                                    </m:r>
                                    <m:r>
                                      <a:rPr lang="en-US" sz="2200" i="1">
                                        <a:latin typeface="Cambria Math"/>
                                        <a:ea typeface="Cambria Math"/>
                                      </a:rPr>
                                      <m:t>−</m:t>
                                    </m:r>
                                    <m:r>
                                      <a:rPr lang="en-US" sz="2200" i="1">
                                        <a:latin typeface="Cambria Math"/>
                                        <a:ea typeface="Cambria Math"/>
                                      </a:rPr>
                                      <m:t>𝐸𝑥𝑝𝑒𝑐𝑡𝑒𝑑</m:t>
                                    </m:r>
                                  </m:e>
                                </m:d>
                              </m:e>
                              <m:sup>
                                <m:r>
                                  <a:rPr lang="en-US" sz="2200" i="1">
                                    <a:latin typeface="Cambria Math"/>
                                    <a:ea typeface="Cambria Math"/>
                                  </a:rPr>
                                  <m:t>2</m:t>
                                </m:r>
                              </m:sup>
                            </m:sSup>
                          </m:num>
                          <m:den>
                            <m:r>
                              <a:rPr lang="en-US" sz="2200" i="1">
                                <a:latin typeface="Cambria Math"/>
                                <a:ea typeface="Cambria Math"/>
                              </a:rPr>
                              <m:t>𝐸𝑥𝑝𝑒𝑐𝑡𝑒𝑑</m:t>
                            </m:r>
                          </m:den>
                        </m:f>
                      </m:e>
                    </m:nary>
                  </m:oMath>
                </a14:m>
                <a:endParaRPr lang="en-US" sz="2200" dirty="0"/>
              </a:p>
              <a:p>
                <a:r>
                  <a:rPr lang="en-US" sz="2200" dirty="0"/>
                  <a:t>It is a mathematical expression, representing the ratio of experimentally obtained result(O)  and theoretically expected result(E) based on certain hypothesis. It uses data in form of frequencies.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E8E2DD3-7EB2-4C76-8A64-76C36535B60D}"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821AECED-E001-417D-9988-F645B6512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265580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r>
                  <a:rPr lang="en-US" sz="2200" dirty="0"/>
                  <a:t>Chi square test is calculated by dividing the square of overall deviation in the observed and expected frequencies by expected frequency.</a:t>
                </a:r>
                <a:r>
                  <a:rPr lang="en-US" sz="2200" b="1" dirty="0"/>
                  <a:t>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r>
                      <a:rPr lang="en-US" sz="2200" b="1" i="1">
                        <a:latin typeface="Cambria Math"/>
                        <a:ea typeface="Cambria Math"/>
                      </a:rPr>
                      <m:t>=</m:t>
                    </m:r>
                    <m:nary>
                      <m:naryPr>
                        <m:chr m:val="∑"/>
                        <m:subHide m:val="on"/>
                        <m:supHide m:val="on"/>
                        <m:ctrlPr>
                          <a:rPr lang="en-US" sz="2200" b="1" i="1">
                            <a:latin typeface="Cambria Math" panose="02040503050406030204" pitchFamily="18" charset="0"/>
                            <a:ea typeface="Cambria Math"/>
                          </a:rPr>
                        </m:ctrlPr>
                      </m:naryPr>
                      <m:sub/>
                      <m:sup/>
                      <m:e>
                        <m:f>
                          <m:fPr>
                            <m:ctrlPr>
                              <a:rPr lang="en-US" sz="2200" b="1" i="1">
                                <a:latin typeface="Cambria Math" panose="02040503050406030204" pitchFamily="18" charset="0"/>
                                <a:ea typeface="Cambria Math"/>
                              </a:rPr>
                            </m:ctrlPr>
                          </m:fPr>
                          <m:num>
                            <m:sSup>
                              <m:sSupPr>
                                <m:ctrlPr>
                                  <a:rPr lang="en-US" sz="2200" b="1" i="1">
                                    <a:latin typeface="Cambria Math" panose="02040503050406030204" pitchFamily="18" charset="0"/>
                                    <a:ea typeface="Cambria Math"/>
                                  </a:rPr>
                                </m:ctrlPr>
                              </m:sSupPr>
                              <m:e>
                                <m:d>
                                  <m:dPr>
                                    <m:ctrlPr>
                                      <a:rPr lang="en-US" sz="2200" b="1" i="1">
                                        <a:latin typeface="Cambria Math" panose="02040503050406030204" pitchFamily="18" charset="0"/>
                                        <a:ea typeface="Cambria Math"/>
                                      </a:rPr>
                                    </m:ctrlPr>
                                  </m:dPr>
                                  <m:e>
                                    <m:r>
                                      <a:rPr lang="en-US" sz="2200" b="1" i="1">
                                        <a:latin typeface="Cambria Math"/>
                                        <a:ea typeface="Cambria Math"/>
                                      </a:rPr>
                                      <m:t>𝑶</m:t>
                                    </m:r>
                                    <m:r>
                                      <a:rPr lang="en-US" sz="2200" b="1" i="1">
                                        <a:latin typeface="Cambria Math"/>
                                        <a:ea typeface="Cambria Math"/>
                                      </a:rPr>
                                      <m:t>−</m:t>
                                    </m:r>
                                    <m:r>
                                      <a:rPr lang="en-US" sz="2200" b="1" i="1">
                                        <a:latin typeface="Cambria Math"/>
                                        <a:ea typeface="Cambria Math"/>
                                      </a:rPr>
                                      <m:t>𝑬</m:t>
                                    </m:r>
                                  </m:e>
                                </m:d>
                              </m:e>
                              <m:sup>
                                <m:r>
                                  <a:rPr lang="en-US" sz="2200" b="1" i="1">
                                    <a:latin typeface="Cambria Math"/>
                                    <a:ea typeface="Cambria Math"/>
                                  </a:rPr>
                                  <m:t>𝟐</m:t>
                                </m:r>
                              </m:sup>
                            </m:sSup>
                          </m:num>
                          <m:den>
                            <m:r>
                              <a:rPr lang="en-US" sz="2200" b="1" i="1">
                                <a:latin typeface="Cambria Math"/>
                                <a:ea typeface="Cambria Math"/>
                              </a:rPr>
                              <m:t>𝑬</m:t>
                            </m:r>
                          </m:den>
                        </m:f>
                      </m:e>
                    </m:nary>
                    <m:r>
                      <a:rPr lang="en-US" sz="2200" b="0" i="0" smtClean="0">
                        <a:latin typeface="Cambria Math"/>
                        <a:ea typeface="Cambria Math"/>
                      </a:rPr>
                      <m:t> </m:t>
                    </m:r>
                  </m:oMath>
                </a14:m>
                <a:endParaRPr lang="en-US" sz="2200" b="0" dirty="0">
                  <a:ea typeface="Cambria Math"/>
                </a:endParaRPr>
              </a:p>
              <a:p>
                <a:pPr marL="0" indent="0">
                  <a:buNone/>
                </a:pPr>
                <a:r>
                  <a:rPr lang="en-US" sz="2200" dirty="0"/>
                  <a:t>O=the frequencies observed, E=the frequencies expected</a:t>
                </a:r>
                <a14:m>
                  <m:oMath xmlns:m="http://schemas.openxmlformats.org/officeDocument/2006/math">
                    <m:r>
                      <a:rPr lang="en-US" sz="2200" b="0" i="0" smtClean="0">
                        <a:latin typeface="Cambria Math"/>
                        <a:ea typeface="Cambria Math"/>
                      </a:rPr>
                      <m:t>,</m:t>
                    </m:r>
                    <m:r>
                      <m:rPr>
                        <m:sty m:val="p"/>
                      </m:rPr>
                      <a:rPr lang="el-GR" sz="2200" i="1">
                        <a:latin typeface="Cambria Math"/>
                        <a:ea typeface="Cambria Math"/>
                      </a:rPr>
                      <m:t>Σ</m:t>
                    </m:r>
                  </m:oMath>
                </a14:m>
                <a:r>
                  <a:rPr lang="en-US" sz="2200" dirty="0"/>
                  <a:t>= sum of</a:t>
                </a:r>
              </a:p>
              <a:p>
                <a:r>
                  <a:rPr lang="en-US" sz="2200" dirty="0"/>
                  <a:t>If there is no difference between actual and observed frequencies, the value of Chi- Square is zero.</a:t>
                </a:r>
              </a:p>
              <a:p>
                <a:r>
                  <a:rPr lang="en-US" sz="2200" dirty="0"/>
                  <a:t>If there is difference between actual and observed frequencies, the value of Chi- Square would be more than zero.</a:t>
                </a:r>
              </a:p>
              <a:p>
                <a:r>
                  <a:rPr lang="en-US" sz="2200" dirty="0"/>
                  <a:t>But the difference in the observed frequencies, may also be due to the sampling fluctuations and it should be ignored in drawing interference.</a:t>
                </a:r>
              </a:p>
              <a:p>
                <a:endParaRPr lang="en-US" sz="2200" dirty="0"/>
              </a:p>
              <a:p>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444" b="-319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CB2E098-B0B2-402F-81C3-61501F9FB19C}"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6B9C72C1-2F4A-44E7-80CE-62F90B4A1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320616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Degree of Freedom</a:t>
            </a:r>
          </a:p>
          <a:p>
            <a:r>
              <a:rPr lang="en-US" sz="2200" dirty="0"/>
              <a:t>In test, while comparing the calculated value with the table value, we have to calculate the degree of freedom. The degree of freedom is calculated from the no of classes. Therefore, the no. of degree of freedom in a test is equal to the no. of classes minus one.</a:t>
            </a:r>
          </a:p>
          <a:p>
            <a:r>
              <a:rPr lang="en-US" sz="2200" dirty="0"/>
              <a:t>If there are two classes, three classes and four classes, the degree of freedom would be 2-1,3-1 and 4-1, respectively. In a contingency table, the degree of freedom is calculated in different manner:</a:t>
            </a:r>
          </a:p>
          <a:p>
            <a:pPr marL="0" indent="0" algn="ctr">
              <a:buNone/>
            </a:pPr>
            <a:r>
              <a:rPr lang="en-US" sz="2200" dirty="0" err="1"/>
              <a:t>d.f.</a:t>
            </a:r>
            <a:r>
              <a:rPr lang="en-US" sz="2200" dirty="0"/>
              <a:t>=(r-1)(c-1)</a:t>
            </a:r>
          </a:p>
          <a:p>
            <a:pPr marL="0" indent="0">
              <a:buNone/>
            </a:pPr>
            <a:r>
              <a:rPr lang="en-US" sz="2200" dirty="0"/>
              <a:t>Where r= no. of row in the </a:t>
            </a:r>
            <a:r>
              <a:rPr lang="en-US" sz="2200" dirty="0" err="1"/>
              <a:t>table,C</a:t>
            </a:r>
            <a:r>
              <a:rPr lang="en-US" sz="2200" dirty="0"/>
              <a:t>= no. of column in the table</a:t>
            </a:r>
          </a:p>
          <a:p>
            <a:r>
              <a:rPr lang="en-US" sz="2200" dirty="0"/>
              <a:t>Thus in 2×2 contingency table, the degree of freedom is (2-1)(2-1)=1. Similarly, in a 3×3 contingency table, the degree of freedom is</a:t>
            </a:r>
          </a:p>
        </p:txBody>
      </p:sp>
      <p:sp>
        <p:nvSpPr>
          <p:cNvPr id="4" name="Date Placeholder 3"/>
          <p:cNvSpPr>
            <a:spLocks noGrp="1"/>
          </p:cNvSpPr>
          <p:nvPr>
            <p:ph type="dt" sz="half" idx="10"/>
          </p:nvPr>
        </p:nvSpPr>
        <p:spPr/>
        <p:txBody>
          <a:bodyPr/>
          <a:lstStyle/>
          <a:p>
            <a:fld id="{CF53CE88-8C11-4AF4-9C69-2D2C2705F483}"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2"/>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C7EA7A1B-EEFE-44F1-9F1A-5873C9358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17241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dirty="0"/>
              <a:t>CO1: </a:t>
            </a:r>
            <a:r>
              <a:rPr lang="en-US" sz="2000" dirty="0">
                <a:ea typeface="Calibri" panose="020F0502020204030204" pitchFamily="34" charset="0"/>
              </a:rPr>
              <a:t>Understand the concept of correlation, moments, skewness and kurtosis and curve fitting.</a:t>
            </a:r>
            <a:endParaRPr lang="en-US" sz="2000" dirty="0"/>
          </a:p>
          <a:p>
            <a:pPr marL="0" indent="0">
              <a:buNone/>
            </a:pPr>
            <a:r>
              <a:rPr lang="en-US" sz="2000" b="1" dirty="0"/>
              <a:t>CO2: </a:t>
            </a:r>
            <a:r>
              <a:rPr lang="en-US" sz="2000" b="1" dirty="0">
                <a:ea typeface="Calibri" panose="020F0502020204030204" pitchFamily="34" charset="0"/>
              </a:rPr>
              <a:t>Apply the concept of hypothesis testing and statistical quality control to create control charts.</a:t>
            </a:r>
            <a:endParaRPr lang="en-US" sz="2000" b="1" dirty="0"/>
          </a:p>
          <a:p>
            <a:pPr marL="0" indent="0">
              <a:buNone/>
            </a:pPr>
            <a:r>
              <a:rPr lang="en-US" sz="2000" dirty="0"/>
              <a:t>CO3: </a:t>
            </a:r>
            <a:r>
              <a:rPr lang="en-US" sz="2000" dirty="0">
                <a:ea typeface="Calibri" panose="020F0502020204030204" pitchFamily="34" charset="0"/>
              </a:rPr>
              <a:t>Remember the concept of probability to evaluate probability distributions </a:t>
            </a:r>
            <a:endParaRPr lang="en-US" sz="2000" dirty="0"/>
          </a:p>
          <a:p>
            <a:pPr marL="0" indent="0">
              <a:buNone/>
            </a:pPr>
            <a:r>
              <a:rPr lang="en-US" sz="2000" dirty="0"/>
              <a:t>CO4: </a:t>
            </a:r>
            <a:r>
              <a:rPr lang="en-US" sz="2000" dirty="0">
                <a:ea typeface="Calibri" panose="020F0502020204030204" pitchFamily="34" charset="0"/>
              </a:rPr>
              <a:t>Understand the concept of Mathematical Expectations and Probability Distribution</a:t>
            </a:r>
            <a:endParaRPr lang="en-US" sz="2000" dirty="0"/>
          </a:p>
          <a:p>
            <a:pPr marL="0" indent="0">
              <a:buNone/>
            </a:pPr>
            <a:r>
              <a:rPr lang="en-US" sz="2000" dirty="0"/>
              <a:t>CO5: </a:t>
            </a:r>
            <a:r>
              <a:rPr lang="en-US" sz="2000" dirty="0">
                <a:ea typeface="Calibri" panose="020F0502020204030204" pitchFamily="34" charset="0"/>
                <a:cs typeface="Times New Roman" panose="02020603050405020304" pitchFamily="18" charset="0"/>
              </a:rPr>
              <a:t>Remember the concept of Wavelet Transform and Solve the problems of Number System, Permutation &amp; Combination, Probability, Function, Data Interpretation, Syllogism.</a:t>
            </a:r>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F45AB370-5E0C-42A3-BBA8-EEAF62CE548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Course</a:t>
            </a:r>
            <a:r>
              <a:rPr kumimoji="0" lang="en-US" sz="2400" b="1" i="0" u="none" strike="noStrike" kern="1200" cap="none" spc="0" normalizeH="0" noProof="0" dirty="0">
                <a:ln>
                  <a:noFill/>
                </a:ln>
                <a:solidFill>
                  <a:schemeClr val="dk1"/>
                </a:solidFill>
                <a:effectLst/>
                <a:uLnTx/>
                <a:uFillTx/>
                <a:latin typeface="+mn-lt"/>
                <a:ea typeface="+mn-ea"/>
                <a:cs typeface="+mn-cs"/>
              </a:rPr>
              <a:t> Outcome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2" name="Picture 1">
            <a:extLst>
              <a:ext uri="{FF2B5EF4-FFF2-40B4-BE49-F238E27FC236}">
                <a16:creationId xmlns:a16="http://schemas.microsoft.com/office/drawing/2014/main" id="{A08F52FD-F279-FD42-6F84-EA6FEC7E2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663"/>
            <a:ext cx="1295400" cy="549276"/>
          </a:xfrm>
          <a:prstGeom prst="rect">
            <a:avLst/>
          </a:prstGeom>
        </p:spPr>
      </p:pic>
    </p:spTree>
    <p:extLst>
      <p:ext uri="{BB962C8B-B14F-4D97-AF65-F5344CB8AC3E}">
        <p14:creationId xmlns:p14="http://schemas.microsoft.com/office/powerpoint/2010/main" val="20014060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 (3-1)(3-1)=4. :Likewise in 3×4 contingency table degree of freedom is (3-1)(4-1)=6, and so on. </a:t>
            </a:r>
          </a:p>
          <a:p>
            <a:pPr marL="0" indent="0">
              <a:buNone/>
            </a:pPr>
            <a:r>
              <a:rPr lang="en-US" sz="2200" b="1" dirty="0"/>
              <a:t>Example:</a:t>
            </a:r>
            <a:r>
              <a:rPr lang="en-US" sz="2200" dirty="0"/>
              <a:t>2 Rows × 2 columns</a:t>
            </a:r>
          </a:p>
          <a:p>
            <a:pPr marL="0" indent="0">
              <a:buNone/>
            </a:pPr>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r>
              <a:rPr lang="en-US" sz="2200" dirty="0"/>
              <a:t>Degree of freedom = (r-1)(c-1)=(2-1)(2-1)=1</a:t>
            </a:r>
          </a:p>
          <a:p>
            <a:endParaRPr lang="en-US" sz="2200" dirty="0"/>
          </a:p>
          <a:p>
            <a:endParaRPr lang="en-US" sz="2200" dirty="0"/>
          </a:p>
          <a:p>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A6324F3D-975B-4DB2-9607-A6FE1D1BFF5F}"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86025"/>
            <a:ext cx="60960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CF6CF51B-9FC7-48C4-9D27-DC20CD4C5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73430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1000"/>
                                        <p:tgtEl>
                                          <p:spTgt spid="3">
                                            <p:txEl>
                                              <p:pRg st="8" end="8"/>
                                            </p:txEl>
                                          </p:spTgt>
                                        </p:tgtEl>
                                      </p:cBhvr>
                                    </p:animEffect>
                                    <p:anim calcmode="lin" valueType="num">
                                      <p:cBhvr>
                                        <p:cTn id="2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Application of chi square test</a:t>
            </a:r>
          </a:p>
          <a:p>
            <a:pPr>
              <a:buFont typeface="Wingdings" pitchFamily="2" charset="2"/>
              <a:buChar char="§"/>
            </a:pPr>
            <a:r>
              <a:rPr lang="en-US" sz="2200" dirty="0"/>
              <a:t>The chi square are applicable in varied problems in agriculture, biology engineering and medical sciences.</a:t>
            </a:r>
          </a:p>
          <a:p>
            <a:pPr>
              <a:buFont typeface="Wingdings" pitchFamily="2" charset="2"/>
              <a:buChar char="§"/>
            </a:pPr>
            <a:r>
              <a:rPr lang="en-US" sz="2200" dirty="0"/>
              <a:t>To test the goodness of fit.</a:t>
            </a:r>
          </a:p>
          <a:p>
            <a:pPr>
              <a:buFont typeface="Wingdings" pitchFamily="2" charset="2"/>
              <a:buChar char="§"/>
            </a:pPr>
            <a:r>
              <a:rPr lang="en-US" sz="2200" dirty="0"/>
              <a:t>To test the independence of attributes.</a:t>
            </a:r>
          </a:p>
          <a:p>
            <a:pPr>
              <a:buFont typeface="Wingdings" pitchFamily="2" charset="2"/>
              <a:buChar char="§"/>
            </a:pPr>
            <a:r>
              <a:rPr lang="en-US" sz="2200" dirty="0"/>
              <a:t>To test the detection  of linkage.</a:t>
            </a:r>
          </a:p>
          <a:p>
            <a:pPr>
              <a:buFont typeface="Wingdings" pitchFamily="2" charset="2"/>
              <a:buChar char="§"/>
            </a:pPr>
            <a:r>
              <a:rPr lang="en-US" sz="2200" dirty="0"/>
              <a:t>To test the homogeneity of independent estimates of the population variance.</a:t>
            </a:r>
          </a:p>
          <a:p>
            <a:pPr marL="0" indent="0">
              <a:buNone/>
            </a:pPr>
            <a:endParaRPr lang="en-US" sz="2200" dirty="0"/>
          </a:p>
        </p:txBody>
      </p:sp>
      <p:sp>
        <p:nvSpPr>
          <p:cNvPr id="4" name="Date Placeholder 3"/>
          <p:cNvSpPr>
            <a:spLocks noGrp="1"/>
          </p:cNvSpPr>
          <p:nvPr>
            <p:ph type="dt" sz="half" idx="10"/>
          </p:nvPr>
        </p:nvSpPr>
        <p:spPr/>
        <p:txBody>
          <a:bodyPr/>
          <a:lstStyle/>
          <a:p>
            <a:fld id="{BC560669-E4C7-42A3-A5C4-78C7517812C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2"/>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2DE37678-5DAC-41DA-8AFE-56DC93E46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331464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 </a:t>
            </a:r>
            <a:r>
              <a:rPr lang="en-US" sz="2200" dirty="0"/>
              <a:t>The demand for a particular spare part in a factory was found to vary from day-to-day. In a sample study the following information was obtained:</a:t>
            </a:r>
          </a:p>
          <a:p>
            <a:endParaRPr lang="en-US" sz="2200" dirty="0"/>
          </a:p>
          <a:p>
            <a:endParaRPr lang="en-US" sz="2200" dirty="0"/>
          </a:p>
          <a:p>
            <a:endParaRPr lang="en-US" sz="2200" dirty="0"/>
          </a:p>
          <a:p>
            <a:endParaRPr lang="en-US" sz="2200" dirty="0"/>
          </a:p>
          <a:p>
            <a:endParaRPr lang="en-US" sz="2200" dirty="0"/>
          </a:p>
          <a:p>
            <a:pPr marL="0" indent="0">
              <a:buNone/>
            </a:pPr>
            <a:r>
              <a:rPr lang="en-US" sz="2200" dirty="0"/>
              <a:t> Under the null hypothesis, the expected frequencies of the spare part demanded on each of the six days would be:(1124+1125+1110+1120+1126+1115)/6=6270/6=1120</a:t>
            </a:r>
          </a:p>
          <a:p>
            <a:endParaRPr lang="en-US" sz="2200" dirty="0"/>
          </a:p>
          <a:p>
            <a:endParaRPr lang="en-US" sz="2200" dirty="0"/>
          </a:p>
          <a:p>
            <a:endParaRPr lang="en-US" sz="2200" dirty="0"/>
          </a:p>
          <a:p>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632D5C93-1F26-4D10-BAEA-76A7D9629D6D}"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7315200" cy="16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CD05514C-42BB-4649-AC14-622180E5D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33518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34AD16-4D2E-46F2-B45A-C7A6A6609EC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8903" y="1491671"/>
            <a:ext cx="6858594" cy="382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BAFC8ED6-EE64-45E5-A74F-021D7BC4D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10455690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b="1" i="1" dirty="0">
                  <a:latin typeface="Cambria Math"/>
                </a:endParaRPr>
              </a:p>
              <a:p>
                <a:pPr marL="0" indent="0" algn="ctr">
                  <a:buNone/>
                </a:pP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r>
                      <a:rPr lang="en-US" sz="2200" b="1" i="1">
                        <a:latin typeface="Cambria Math"/>
                        <a:ea typeface="Cambria Math"/>
                      </a:rPr>
                      <m:t>=</m:t>
                    </m:r>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𝒊</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𝒏</m:t>
                        </m:r>
                      </m:sup>
                      <m:e>
                        <m:f>
                          <m:fPr>
                            <m:ctrlPr>
                              <a:rPr lang="en-US" sz="2200" b="1" i="1">
                                <a:latin typeface="Cambria Math" panose="02040503050406030204" pitchFamily="18" charset="0"/>
                                <a:ea typeface="Cambria Math"/>
                              </a:rPr>
                            </m:ctrlPr>
                          </m:fPr>
                          <m:num>
                            <m:sSup>
                              <m:sSupPr>
                                <m:ctrlPr>
                                  <a:rPr lang="en-US" sz="2200" b="1" i="1">
                                    <a:latin typeface="Cambria Math" panose="02040503050406030204" pitchFamily="18" charset="0"/>
                                    <a:ea typeface="Cambria Math"/>
                                  </a:rPr>
                                </m:ctrlPr>
                              </m:sSupPr>
                              <m:e>
                                <m:d>
                                  <m:dPr>
                                    <m:ctrlPr>
                                      <a:rPr lang="en-US" sz="2200" b="1" i="1">
                                        <a:latin typeface="Cambria Math" panose="02040503050406030204" pitchFamily="18" charset="0"/>
                                        <a:ea typeface="Cambria Math"/>
                                      </a:rPr>
                                    </m:ctrlPr>
                                  </m:dPr>
                                  <m:e>
                                    <m:r>
                                      <a:rPr lang="en-US" sz="2200" b="1" i="1">
                                        <a:latin typeface="Cambria Math"/>
                                        <a:ea typeface="Cambria Math"/>
                                      </a:rPr>
                                      <m:t>𝑶𝒃𝒔𝒆𝒓𝒗𝒆𝒅</m:t>
                                    </m:r>
                                    <m:r>
                                      <a:rPr lang="en-US" sz="2200" b="1" i="1">
                                        <a:latin typeface="Cambria Math"/>
                                        <a:ea typeface="Cambria Math"/>
                                      </a:rPr>
                                      <m:t>−</m:t>
                                    </m:r>
                                    <m:r>
                                      <a:rPr lang="en-US" sz="2200" b="1" i="1">
                                        <a:latin typeface="Cambria Math"/>
                                        <a:ea typeface="Cambria Math"/>
                                      </a:rPr>
                                      <m:t>𝑬𝒙𝒑𝒆𝒄𝒕𝒆𝒅</m:t>
                                    </m:r>
                                  </m:e>
                                </m:d>
                              </m:e>
                              <m:sup>
                                <m:r>
                                  <a:rPr lang="en-US" sz="2200" b="1" i="1">
                                    <a:latin typeface="Cambria Math"/>
                                    <a:ea typeface="Cambria Math"/>
                                  </a:rPr>
                                  <m:t>𝟐</m:t>
                                </m:r>
                              </m:sup>
                            </m:sSup>
                          </m:num>
                          <m:den>
                            <m:r>
                              <a:rPr lang="en-US" sz="2200" b="1" i="1">
                                <a:latin typeface="Cambria Math"/>
                                <a:ea typeface="Cambria Math"/>
                              </a:rPr>
                              <m:t>𝑬𝒙𝒑𝒆𝒄𝒕𝒆𝒅</m:t>
                            </m:r>
                          </m:den>
                        </m:f>
                      </m:e>
                    </m:nary>
                  </m:oMath>
                </a14:m>
                <a:r>
                  <a:rPr lang="en-US" sz="2200" dirty="0"/>
                  <a:t>=0.179</a:t>
                </a:r>
              </a:p>
              <a:p>
                <a:pPr marL="0" indent="0" algn="ctr">
                  <a:buNone/>
                </a:pPr>
                <a:endParaRPr lang="en-US" sz="2200" dirty="0"/>
              </a:p>
              <a:p>
                <a:pPr marL="0" indent="0">
                  <a:buNone/>
                </a:pPr>
                <a:r>
                  <a:rPr lang="en-US" sz="2200" dirty="0"/>
                  <a:t>The number of degrees of freedom = 6 –1 = 5 (since we are given 6 frequencies subjected to only one linear constraint: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𝑂</m:t>
                        </m:r>
                      </m:e>
                      <m:sub>
                        <m:r>
                          <a:rPr lang="en-US" sz="2200" i="1">
                            <a:latin typeface="Cambria Math"/>
                          </a:rPr>
                          <m:t>𝑖</m:t>
                        </m:r>
                      </m:sub>
                    </m:sSub>
                  </m:oMath>
                </a14:m>
                <a:r>
                  <a:rPr lang="en-US" sz="2200" dirty="0"/>
                  <a:t>=∑</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𝐸</m:t>
                        </m:r>
                      </m:e>
                      <m:sub>
                        <m:r>
                          <a:rPr lang="en-US" sz="2200" i="1">
                            <a:latin typeface="Cambria Math"/>
                          </a:rPr>
                          <m:t>𝑖</m:t>
                        </m:r>
                      </m:sub>
                    </m:sSub>
                  </m:oMath>
                </a14:m>
                <a:r>
                  <a:rPr lang="en-US" sz="2200" dirty="0"/>
                  <a:t>=6720). The tabulated  </a:t>
                </a:r>
                <a14:m>
                  <m:oMath xmlns:m="http://schemas.openxmlformats.org/officeDocument/2006/math">
                    <m:sSubSup>
                      <m:sSubSupPr>
                        <m:ctrlPr>
                          <a:rPr lang="en-US" sz="2200" i="1">
                            <a:latin typeface="Cambria Math" panose="02040503050406030204" pitchFamily="18" charset="0"/>
                          </a:rPr>
                        </m:ctrlPr>
                      </m:sSubSupPr>
                      <m:e>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e>
                      <m:sub>
                        <m:r>
                          <a:rPr lang="en-US" sz="2200" i="1">
                            <a:latin typeface="Cambria Math"/>
                          </a:rPr>
                          <m:t>0.05</m:t>
                        </m:r>
                      </m:sub>
                      <m:sup>
                        <m:r>
                          <a:rPr lang="en-US" sz="2200" b="0" i="1" smtClean="0">
                            <a:latin typeface="Cambria Math" panose="02040503050406030204" pitchFamily="18" charset="0"/>
                          </a:rPr>
                          <m:t> </m:t>
                        </m:r>
                      </m:sup>
                    </m:sSubSup>
                  </m:oMath>
                </a14:m>
                <a:r>
                  <a:rPr lang="en-US" sz="2200" dirty="0"/>
                  <a:t>for 5 </a:t>
                </a:r>
                <a:r>
                  <a:rPr lang="en-US" sz="2200" dirty="0" err="1"/>
                  <a:t>d.f.</a:t>
                </a:r>
                <a:r>
                  <a:rPr lang="en-US" sz="2200" dirty="0"/>
                  <a:t>= 11.07</a:t>
                </a:r>
              </a:p>
              <a:p>
                <a:pPr marL="0" indent="0">
                  <a:buNone/>
                </a:pPr>
                <a:r>
                  <a:rPr lang="en-US" sz="2200" b="1" dirty="0"/>
                  <a:t>Conclusion:</a:t>
                </a:r>
                <a:r>
                  <a:rPr lang="en-US" sz="2200" dirty="0"/>
                  <a:t> Since calculated value of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dirty="0"/>
                  <a:t>is less than the tabulated value, it is not significant and the null hypothesis may accepted at 5% level of significance. Hence we conclude that the numbers of parts demanded are same over the 6-day period.</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39DEFD8-C2C7-4B1C-A76E-4AFA403F1179}"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4D58D728-481E-43CA-B89A-0D0D3F8B8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074249730"/>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Chi square test of Independent of Attributes:</a:t>
                </a:r>
              </a:p>
              <a:p>
                <a:r>
                  <a:rPr lang="en-US" sz="2200" dirty="0"/>
                  <a:t>Let us consider two attributes A and B divides into r classes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3</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𝑟</m:t>
                        </m:r>
                      </m:sub>
                    </m:sSub>
                  </m:oMath>
                </a14:m>
                <a:r>
                  <a:rPr lang="en-US" sz="2200" dirty="0"/>
                  <a:t>and B divided into s classes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𝐵</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𝐵</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𝐵</m:t>
                        </m:r>
                      </m:e>
                      <m:sub>
                        <m:r>
                          <a:rPr lang="en-US" sz="2200" i="1">
                            <a:latin typeface="Cambria Math"/>
                          </a:rPr>
                          <m:t>3</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𝐵</m:t>
                        </m:r>
                      </m:e>
                      <m:sub>
                        <m:r>
                          <a:rPr lang="en-US" sz="2200" i="1">
                            <a:latin typeface="Cambria Math"/>
                          </a:rPr>
                          <m:t>𝑠</m:t>
                        </m:r>
                      </m:sub>
                    </m:sSub>
                    <m:r>
                      <a:rPr lang="en-US" sz="2200" i="1">
                        <a:latin typeface="Cambria Math"/>
                      </a:rPr>
                      <m:t>.</m:t>
                    </m:r>
                  </m:oMath>
                </a14:m>
                <a:endParaRPr lang="en-US" sz="2200" dirty="0"/>
              </a:p>
              <a:p>
                <a:r>
                  <a:rPr lang="en-US" sz="2200" dirty="0"/>
                  <a:t>Such a classification in which attributes are divided into more than two classes is known as manifold classification.</a:t>
                </a:r>
              </a:p>
              <a:p>
                <a:endParaRPr lang="en-US" sz="2200" dirty="0"/>
              </a:p>
              <a:p>
                <a:pPr marL="0" indent="0">
                  <a:buNone/>
                </a:pPr>
                <a14:m>
                  <m:oMathPara xmlns:m="http://schemas.openxmlformats.org/officeDocument/2006/math">
                    <m:oMathParaPr>
                      <m:jc m:val="centerGroup"/>
                    </m:oMathParaPr>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r>
                        <a:rPr lang="en-US" sz="2200" b="1" i="1">
                          <a:latin typeface="Cambria Math"/>
                          <a:ea typeface="Cambria Math"/>
                        </a:rPr>
                        <m:t>=</m:t>
                      </m:r>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𝒊</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𝒓</m:t>
                          </m:r>
                        </m:sup>
                        <m:e>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𝒋</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𝒔</m:t>
                              </m:r>
                            </m:sup>
                            <m:e>
                              <m:f>
                                <m:fPr>
                                  <m:ctrlPr>
                                    <a:rPr lang="en-US" sz="2200" b="1" i="1">
                                      <a:latin typeface="Cambria Math" panose="02040503050406030204" pitchFamily="18" charset="0"/>
                                      <a:ea typeface="Cambria Math"/>
                                    </a:rPr>
                                  </m:ctrlPr>
                                </m:fPr>
                                <m:num>
                                  <m:r>
                                    <a:rPr lang="en-US" sz="2200" b="1" i="1">
                                      <a:latin typeface="Cambria Math"/>
                                      <a:ea typeface="Cambria Math"/>
                                    </a:rPr>
                                    <m:t>[</m:t>
                                  </m:r>
                                  <m:sSup>
                                    <m:sSupPr>
                                      <m:ctrlPr>
                                        <a:rPr lang="en-US" sz="2200" b="1" i="1">
                                          <a:latin typeface="Cambria Math" panose="02040503050406030204" pitchFamily="18" charset="0"/>
                                          <a:ea typeface="Cambria Math"/>
                                        </a:rPr>
                                      </m:ctrlPr>
                                    </m:s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r>
                                        <a:rPr lang="en-US" sz="2200" b="1" i="1">
                                          <a:latin typeface="Cambria Math"/>
                                          <a:ea typeface="Cambria Math"/>
                                        </a:rPr>
                                        <m:t>−</m:t>
                                      </m:r>
                                      <m:sSubSup>
                                        <m:sSubSupPr>
                                          <m:ctrlPr>
                                            <a:rPr lang="en-US" sz="2200" b="1" i="1">
                                              <a:latin typeface="Cambria Math" panose="02040503050406030204" pitchFamily="18" charset="0"/>
                                              <a:ea typeface="Cambria Math"/>
                                            </a:rPr>
                                          </m:ctrlPr>
                                        </m:sSub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e>
                                        <m:sub>
                                          <m:r>
                                            <a:rPr lang="en-US" sz="2200" b="1" i="1">
                                              <a:latin typeface="Cambria Math"/>
                                              <a:ea typeface="Cambria Math"/>
                                            </a:rPr>
                                            <m:t>𝒐</m:t>
                                          </m:r>
                                        </m:sub>
                                        <m:sup>
                                          <m:r>
                                            <a:rPr lang="en-US" sz="2200" b="1" i="1" smtClean="0">
                                              <a:latin typeface="Cambria Math" panose="02040503050406030204" pitchFamily="18" charset="0"/>
                                              <a:ea typeface="Cambria Math"/>
                                            </a:rPr>
                                            <m:t> </m:t>
                                          </m:r>
                                        </m:sup>
                                      </m:sSubSup>
                                      <m:r>
                                        <a:rPr lang="en-US" sz="2200" b="1" i="1">
                                          <a:latin typeface="Cambria Math"/>
                                          <a:ea typeface="Cambria Math"/>
                                        </a:rPr>
                                        <m:t>]</m:t>
                                      </m:r>
                                    </m:e>
                                    <m:sup>
                                      <m:r>
                                        <a:rPr lang="en-US" sz="2200" b="1" i="1">
                                          <a:latin typeface="Cambria Math"/>
                                          <a:ea typeface="Cambria Math"/>
                                        </a:rPr>
                                        <m:t>𝟐</m:t>
                                      </m:r>
                                    </m:sup>
                                  </m:sSup>
                                </m:num>
                                <m:den>
                                  <m:sSubSup>
                                    <m:sSubSupPr>
                                      <m:ctrlPr>
                                        <a:rPr lang="en-US" sz="2200" b="1" i="1">
                                          <a:latin typeface="Cambria Math" panose="02040503050406030204" pitchFamily="18" charset="0"/>
                                          <a:ea typeface="Cambria Math"/>
                                        </a:rPr>
                                      </m:ctrlPr>
                                    </m:sSub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e>
                                    <m:sub>
                                      <m:r>
                                        <a:rPr lang="en-US" sz="2200" b="1" i="1">
                                          <a:latin typeface="Cambria Math"/>
                                          <a:ea typeface="Cambria Math"/>
                                        </a:rPr>
                                        <m:t>𝒐</m:t>
                                      </m:r>
                                    </m:sub>
                                    <m:sup>
                                      <m:r>
                                        <a:rPr lang="en-US" sz="2200" b="1" i="1" smtClean="0">
                                          <a:latin typeface="Cambria Math" panose="02040503050406030204" pitchFamily="18" charset="0"/>
                                          <a:ea typeface="Cambria Math"/>
                                        </a:rPr>
                                        <m:t> </m:t>
                                      </m:r>
                                    </m:sup>
                                  </m:sSubSup>
                                </m:den>
                              </m:f>
                            </m:e>
                          </m:nary>
                          <m:r>
                            <m:rPr>
                              <m:nor/>
                            </m:rPr>
                            <a:rPr lang="en-US" sz="2200" dirty="0"/>
                            <m:t>=</m:t>
                          </m:r>
                        </m:e>
                      </m:nary>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𝒊</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𝒓</m:t>
                          </m:r>
                        </m:sup>
                        <m:e>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𝒋</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𝒔</m:t>
                              </m:r>
                            </m:sup>
                            <m:e>
                              <m:f>
                                <m:fPr>
                                  <m:ctrlPr>
                                    <a:rPr lang="en-US" sz="2200" b="1" i="1">
                                      <a:latin typeface="Cambria Math" panose="02040503050406030204" pitchFamily="18" charset="0"/>
                                      <a:ea typeface="Cambria Math"/>
                                    </a:rPr>
                                  </m:ctrlPr>
                                </m:fPr>
                                <m:num>
                                  <m:r>
                                    <a:rPr lang="en-US" sz="2200" b="1" i="1">
                                      <a:latin typeface="Cambria Math"/>
                                      <a:ea typeface="Cambria Math"/>
                                    </a:rPr>
                                    <m:t>[</m:t>
                                  </m:r>
                                  <m:sSup>
                                    <m:sSupPr>
                                      <m:ctrlPr>
                                        <a:rPr lang="en-US" sz="2200" b="1" i="1">
                                          <a:latin typeface="Cambria Math" panose="02040503050406030204" pitchFamily="18" charset="0"/>
                                          <a:ea typeface="Cambria Math"/>
                                        </a:rPr>
                                      </m:ctrlPr>
                                    </m:sSupPr>
                                    <m:e>
                                      <m:sSub>
                                        <m:sSubPr>
                                          <m:ctrlPr>
                                            <a:rPr lang="en-US" sz="2200" b="1" i="1">
                                              <a:latin typeface="Cambria Math" panose="02040503050406030204" pitchFamily="18" charset="0"/>
                                              <a:ea typeface="Cambria Math"/>
                                            </a:rPr>
                                          </m:ctrlPr>
                                        </m:sSubPr>
                                        <m:e>
                                          <m:r>
                                            <a:rPr lang="en-US" sz="2200" b="1" i="1">
                                              <a:latin typeface="Cambria Math"/>
                                              <a:ea typeface="Cambria Math"/>
                                            </a:rPr>
                                            <m:t>𝑶</m:t>
                                          </m:r>
                                        </m:e>
                                        <m:sub>
                                          <m:r>
                                            <a:rPr lang="en-US" sz="2200" b="1" i="1">
                                              <a:latin typeface="Cambria Math"/>
                                              <a:ea typeface="Cambria Math"/>
                                            </a:rPr>
                                            <m:t>𝒊𝒋</m:t>
                                          </m:r>
                                        </m:sub>
                                      </m:sSub>
                                      <m:r>
                                        <a:rPr lang="en-US" sz="2200" b="1" i="1">
                                          <a:latin typeface="Cambria Math"/>
                                          <a:ea typeface="Cambria Math"/>
                                        </a:rPr>
                                        <m:t>−</m:t>
                                      </m:r>
                                      <m:sSub>
                                        <m:sSubPr>
                                          <m:ctrlPr>
                                            <a:rPr lang="en-US" sz="2200" b="1" i="1">
                                              <a:latin typeface="Cambria Math" panose="02040503050406030204" pitchFamily="18" charset="0"/>
                                              <a:ea typeface="Cambria Math"/>
                                            </a:rPr>
                                          </m:ctrlPr>
                                        </m:sSubPr>
                                        <m:e>
                                          <m:r>
                                            <a:rPr lang="en-US" sz="2200" b="1" i="1">
                                              <a:latin typeface="Cambria Math"/>
                                              <a:ea typeface="Cambria Math"/>
                                            </a:rPr>
                                            <m:t>𝑬</m:t>
                                          </m:r>
                                        </m:e>
                                        <m:sub>
                                          <m:r>
                                            <a:rPr lang="en-US" sz="2200" b="1" i="1">
                                              <a:latin typeface="Cambria Math"/>
                                              <a:ea typeface="Cambria Math"/>
                                            </a:rPr>
                                            <m:t>𝒊𝒋</m:t>
                                          </m:r>
                                        </m:sub>
                                      </m:sSub>
                                      <m:r>
                                        <a:rPr lang="en-US" sz="2200" b="1" i="1">
                                          <a:latin typeface="Cambria Math"/>
                                          <a:ea typeface="Cambria Math"/>
                                        </a:rPr>
                                        <m:t>]</m:t>
                                      </m:r>
                                    </m:e>
                                    <m:sup>
                                      <m:r>
                                        <a:rPr lang="en-US" sz="2200" b="1" i="1">
                                          <a:latin typeface="Cambria Math"/>
                                          <a:ea typeface="Cambria Math"/>
                                        </a:rPr>
                                        <m:t>𝟐</m:t>
                                      </m:r>
                                    </m:sup>
                                  </m:sSup>
                                </m:num>
                                <m:den>
                                  <m:sSub>
                                    <m:sSubPr>
                                      <m:ctrlPr>
                                        <a:rPr lang="en-US" sz="2200" b="1" i="1">
                                          <a:latin typeface="Cambria Math" panose="02040503050406030204" pitchFamily="18" charset="0"/>
                                          <a:ea typeface="Cambria Math"/>
                                        </a:rPr>
                                      </m:ctrlPr>
                                    </m:sSubPr>
                                    <m:e>
                                      <m:r>
                                        <a:rPr lang="en-US" sz="2200" b="1" i="1">
                                          <a:latin typeface="Cambria Math"/>
                                          <a:ea typeface="Cambria Math"/>
                                        </a:rPr>
                                        <m:t>𝑬</m:t>
                                      </m:r>
                                    </m:e>
                                    <m:sub>
                                      <m:r>
                                        <a:rPr lang="en-US" sz="2200" b="1" i="1">
                                          <a:latin typeface="Cambria Math"/>
                                          <a:ea typeface="Cambria Math"/>
                                        </a:rPr>
                                        <m:t>𝒊𝒋</m:t>
                                      </m:r>
                                    </m:sub>
                                  </m:sSub>
                                </m:den>
                              </m:f>
                            </m:e>
                          </m:nary>
                        </m:e>
                      </m:nary>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DB751179-1E5F-477A-8436-1A00E77E440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1EC0F48A-C321-47D1-80E1-D7C0E59AB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60454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Where </a:t>
                </a:r>
                <a14:m>
                  <m:oMath xmlns:m="http://schemas.openxmlformats.org/officeDocument/2006/math">
                    <m:sSub>
                      <m:sSubPr>
                        <m:ctrlPr>
                          <a:rPr lang="en-US" sz="2200" b="1" i="1">
                            <a:latin typeface="Cambria Math" panose="02040503050406030204" pitchFamily="18" charset="0"/>
                            <a:ea typeface="Cambria Math"/>
                          </a:rPr>
                        </m:ctrlPr>
                      </m:sSubPr>
                      <m:e>
                        <m:r>
                          <a:rPr lang="en-US" sz="2200" b="1" i="1">
                            <a:latin typeface="Cambria Math"/>
                            <a:ea typeface="Cambria Math"/>
                          </a:rPr>
                          <m:t>𝑶</m:t>
                        </m:r>
                      </m:e>
                      <m:sub>
                        <m:r>
                          <a:rPr lang="en-US" sz="2200" b="1" i="1">
                            <a:latin typeface="Cambria Math"/>
                            <a:ea typeface="Cambria Math"/>
                          </a:rPr>
                          <m:t>𝒊𝒋</m:t>
                        </m:r>
                      </m:sub>
                    </m:sSub>
                  </m:oMath>
                </a14:m>
                <a:r>
                  <a:rPr lang="en-US" sz="2200" dirty="0"/>
                  <a:t>=</a:t>
                </a:r>
                <a14:m>
                  <m:oMath xmlns:m="http://schemas.openxmlformats.org/officeDocument/2006/math">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oMath>
                </a14:m>
                <a:r>
                  <a:rPr lang="en-US" sz="2200" dirty="0"/>
                  <a:t>: observed frequency for contingency table category in column i and row j.</a:t>
                </a:r>
              </a:p>
              <a:p>
                <a:pPr marL="0" indent="0">
                  <a:buNone/>
                </a:pPr>
                <a14:m>
                  <m:oMath xmlns:m="http://schemas.openxmlformats.org/officeDocument/2006/math">
                    <m:sSub>
                      <m:sSubPr>
                        <m:ctrlPr>
                          <a:rPr lang="en-US" sz="2200" b="1" i="1">
                            <a:latin typeface="Cambria Math" panose="02040503050406030204" pitchFamily="18" charset="0"/>
                            <a:ea typeface="Cambria Math"/>
                          </a:rPr>
                        </m:ctrlPr>
                      </m:sSubPr>
                      <m:e>
                        <m:r>
                          <a:rPr lang="en-US" sz="2200" b="1" i="1">
                            <a:latin typeface="Cambria Math"/>
                            <a:ea typeface="Cambria Math"/>
                          </a:rPr>
                          <m:t>𝑬</m:t>
                        </m:r>
                      </m:e>
                      <m:sub>
                        <m:r>
                          <a:rPr lang="en-US" sz="2200" b="1" i="1">
                            <a:latin typeface="Cambria Math"/>
                            <a:ea typeface="Cambria Math"/>
                          </a:rPr>
                          <m:t>𝒊𝒋</m:t>
                        </m:r>
                      </m:sub>
                    </m:sSub>
                  </m:oMath>
                </a14:m>
                <a:r>
                  <a:rPr lang="en-US" sz="2200" dirty="0"/>
                  <a:t>=</a:t>
                </a:r>
                <a14:m>
                  <m:oMath xmlns:m="http://schemas.openxmlformats.org/officeDocument/2006/math">
                    <m:sSubSup>
                      <m:sSubSupPr>
                        <m:ctrlPr>
                          <a:rPr lang="en-US" sz="2200" b="1" i="1">
                            <a:latin typeface="Cambria Math" panose="02040503050406030204" pitchFamily="18" charset="0"/>
                            <a:ea typeface="Cambria Math"/>
                          </a:rPr>
                        </m:ctrlPr>
                      </m:sSub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e>
                      <m:sub>
                        <m:r>
                          <a:rPr lang="en-US" sz="2200" b="1" i="1">
                            <a:latin typeface="Cambria Math"/>
                            <a:ea typeface="Cambria Math"/>
                          </a:rPr>
                          <m:t>𝒐</m:t>
                        </m:r>
                      </m:sub>
                      <m:sup>
                        <m:r>
                          <a:rPr lang="en-US" sz="2200" b="1" i="1" smtClean="0">
                            <a:latin typeface="Cambria Math" panose="02040503050406030204" pitchFamily="18" charset="0"/>
                            <a:ea typeface="Cambria Math"/>
                          </a:rPr>
                          <m:t> </m:t>
                        </m:r>
                      </m:sup>
                    </m:sSubSup>
                  </m:oMath>
                </a14:m>
                <a:r>
                  <a:rPr lang="en-US" sz="2200" dirty="0"/>
                  <a:t>: expected frequency for contingency table category in column i and row j.</a:t>
                </a:r>
              </a:p>
              <a:p>
                <a:pPr marL="0" indent="0">
                  <a:buNone/>
                </a:pPr>
                <a14:m>
                  <m:oMath xmlns:m="http://schemas.openxmlformats.org/officeDocument/2006/math">
                    <m:sSubSup>
                      <m:sSubSupPr>
                        <m:ctrlPr>
                          <a:rPr lang="en-US" sz="2200" b="1" i="1">
                            <a:latin typeface="Cambria Math" panose="02040503050406030204" pitchFamily="18" charset="0"/>
                            <a:ea typeface="Cambria Math"/>
                          </a:rPr>
                        </m:ctrlPr>
                      </m:sSub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e>
                      <m:sub>
                        <m:r>
                          <a:rPr lang="en-US" sz="2200" b="1" i="1">
                            <a:latin typeface="Cambria Math"/>
                            <a:ea typeface="Cambria Math"/>
                          </a:rPr>
                          <m:t>𝒐</m:t>
                        </m:r>
                      </m:sub>
                      <m:sup>
                        <m:r>
                          <a:rPr lang="en-US" sz="2200" b="1" i="1" smtClean="0">
                            <a:latin typeface="Cambria Math" panose="02040503050406030204" pitchFamily="18" charset="0"/>
                            <a:ea typeface="Cambria Math"/>
                          </a:rPr>
                          <m:t> </m:t>
                        </m:r>
                      </m:sup>
                    </m:sSubSup>
                  </m:oMath>
                </a14:m>
                <a:r>
                  <a:rPr lang="en-US" sz="2200" dirty="0"/>
                  <a:t>=</a:t>
                </a:r>
                <a14:m>
                  <m:oMath xmlns:m="http://schemas.openxmlformats.org/officeDocument/2006/math">
                    <m:f>
                      <m:fPr>
                        <m:ctrlPr>
                          <a:rPr lang="en-US" sz="2200" i="1" dirty="0">
                            <a:latin typeface="Cambria Math" panose="02040503050406030204" pitchFamily="18" charset="0"/>
                          </a:rPr>
                        </m:ctrlPr>
                      </m:fPr>
                      <m:num>
                        <m:sSub>
                          <m:sSubPr>
                            <m:ctrlPr>
                              <a:rPr lang="en-US" sz="2200" i="1" dirty="0">
                                <a:latin typeface="Cambria Math" panose="02040503050406030204" pitchFamily="18" charset="0"/>
                              </a:rPr>
                            </m:ctrlPr>
                          </m:sSubPr>
                          <m:e>
                            <m:r>
                              <a:rPr lang="en-US" sz="2200" i="1" dirty="0">
                                <a:latin typeface="Cambria Math"/>
                              </a:rPr>
                              <m:t>(</m:t>
                            </m:r>
                            <m:r>
                              <a:rPr lang="en-US" sz="2200" i="1" dirty="0">
                                <a:latin typeface="Cambria Math"/>
                              </a:rPr>
                              <m:t>𝐴</m:t>
                            </m:r>
                            <m:r>
                              <a:rPr lang="en-US" sz="2200" i="1" dirty="0">
                                <a:latin typeface="Cambria Math"/>
                              </a:rPr>
                              <m:t>)</m:t>
                            </m:r>
                          </m:e>
                          <m:sub>
                            <m:r>
                              <a:rPr lang="en-US" sz="2200" i="1" dirty="0">
                                <a:latin typeface="Cambria Math"/>
                              </a:rPr>
                              <m:t>𝑖</m:t>
                            </m:r>
                          </m:sub>
                        </m:sSub>
                        <m:sSub>
                          <m:sSubPr>
                            <m:ctrlPr>
                              <a:rPr lang="en-US" sz="2200" i="1" dirty="0">
                                <a:latin typeface="Cambria Math" panose="02040503050406030204" pitchFamily="18" charset="0"/>
                              </a:rPr>
                            </m:ctrlPr>
                          </m:sSubPr>
                          <m:e>
                            <m:r>
                              <a:rPr lang="en-US" sz="2200" i="1" dirty="0">
                                <a:latin typeface="Cambria Math"/>
                              </a:rPr>
                              <m:t>(</m:t>
                            </m:r>
                            <m:r>
                              <a:rPr lang="en-US" sz="2200" i="1" dirty="0">
                                <a:latin typeface="Cambria Math"/>
                              </a:rPr>
                              <m:t>𝐵</m:t>
                            </m:r>
                            <m:r>
                              <a:rPr lang="en-US" sz="2200" i="1" dirty="0">
                                <a:latin typeface="Cambria Math"/>
                              </a:rPr>
                              <m:t>)</m:t>
                            </m:r>
                          </m:e>
                          <m:sub>
                            <m:r>
                              <a:rPr lang="en-US" sz="2200" i="1" dirty="0">
                                <a:latin typeface="Cambria Math"/>
                              </a:rPr>
                              <m:t>𝑗</m:t>
                            </m:r>
                          </m:sub>
                        </m:sSub>
                      </m:num>
                      <m:den>
                        <m:r>
                          <a:rPr lang="en-US" sz="2200" i="1" dirty="0">
                            <a:latin typeface="Cambria Math"/>
                          </a:rPr>
                          <m:t>𝑁</m:t>
                        </m:r>
                      </m:den>
                    </m:f>
                  </m:oMath>
                </a14:m>
                <a:r>
                  <a:rPr lang="en-US" sz="2200" dirty="0"/>
                  <a:t>, (i=1,2,3…</a:t>
                </a:r>
                <a:r>
                  <a:rPr lang="en-US" sz="2200" dirty="0" err="1"/>
                  <a:t>r,j</a:t>
                </a:r>
                <a:r>
                  <a:rPr lang="en-US" sz="2200" dirty="0"/>
                  <a:t>=1,2,3…s)</a:t>
                </a:r>
              </a:p>
              <a:p>
                <a:pPr marL="0" indent="0">
                  <a:buNone/>
                </a:pPr>
                <a:r>
                  <a:rPr lang="en-US" sz="2200" dirty="0"/>
                  <a:t>Which is distributed as a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dirty="0"/>
                  <a:t>with (r-1)(s-1) </a:t>
                </a:r>
                <a:r>
                  <a:rPr lang="en-US" sz="2200" dirty="0" err="1"/>
                  <a:t>d.f.</a:t>
                </a:r>
                <a:endParaRPr lang="en-US" sz="2200" dirty="0"/>
              </a:p>
              <a:p>
                <a:pPr marL="0" indent="0">
                  <a:buNone/>
                </a:pPr>
                <a:r>
                  <a:rPr lang="en-US" sz="2200" b="1" dirty="0"/>
                  <a:t>Example :</a:t>
                </a:r>
                <a:r>
                  <a:rPr lang="en-US" sz="2200" dirty="0"/>
                  <a:t>Two sample polls of  votes for two candidates A and B for public office are taken, one from among the resident area of ruler areas. The results are given in the following table. Examine  whether the nature of area related to the voting preference in elections.</a:t>
                </a:r>
              </a:p>
              <a:p>
                <a:endParaRPr lang="en-US" sz="2200" dirty="0"/>
              </a:p>
              <a:p>
                <a:endParaRPr lang="en-US" sz="2200" dirty="0"/>
              </a:p>
              <a:p>
                <a:endParaRPr lang="en-US" sz="2200" dirty="0"/>
              </a:p>
              <a:p>
                <a:pPr marL="0" indent="0">
                  <a:buNone/>
                </a:pPr>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1407"/>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9DB22F3-F129-4F60-8150-99655DDA3125}"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77C5CFC1-E9DA-4AF2-89CD-1960128F3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3742725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b="1" dirty="0"/>
                  <a:t>Solution :</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r>
                  <a:rPr lang="en-US" sz="2200" dirty="0"/>
                  <a:t> the nature of the area is independent of the voting preference in the election</a:t>
                </a:r>
              </a:p>
              <a:p>
                <a:pPr marL="0" indent="0">
                  <a:buNone/>
                </a:pPr>
                <a:r>
                  <a:rPr lang="en-US" sz="2200" dirty="0"/>
                  <a:t>Expected frequencies</a:t>
                </a:r>
              </a:p>
              <a:p>
                <a:pPr marL="0" indent="0">
                  <a:buNone/>
                </a:pPr>
                <a:r>
                  <a:rPr lang="en-US" sz="2200" dirty="0"/>
                  <a:t>E(620)=</a:t>
                </a:r>
                <a14:m>
                  <m:oMath xmlns:m="http://schemas.openxmlformats.org/officeDocument/2006/math">
                    <m:f>
                      <m:fPr>
                        <m:ctrlPr>
                          <a:rPr lang="en-US" sz="2200" i="1">
                            <a:latin typeface="Cambria Math" panose="02040503050406030204" pitchFamily="18" charset="0"/>
                          </a:rPr>
                        </m:ctrlPr>
                      </m:fPr>
                      <m:num>
                        <m:r>
                          <a:rPr lang="en-US" sz="2200" i="1">
                            <a:latin typeface="Cambria Math"/>
                          </a:rPr>
                          <m:t>1170</m:t>
                        </m:r>
                        <m:r>
                          <a:rPr lang="en-US" sz="2200" i="1">
                            <a:latin typeface="Cambria Math"/>
                            <a:ea typeface="Cambria Math"/>
                          </a:rPr>
                          <m:t>×1000</m:t>
                        </m:r>
                      </m:num>
                      <m:den>
                        <m:r>
                          <a:rPr lang="en-US" sz="2200" i="1">
                            <a:latin typeface="Cambria Math"/>
                          </a:rPr>
                          <m:t>2000</m:t>
                        </m:r>
                      </m:den>
                    </m:f>
                    <m:r>
                      <a:rPr lang="en-US" sz="2200" i="1">
                        <a:latin typeface="Cambria Math"/>
                      </a:rPr>
                      <m:t>=585</m:t>
                    </m:r>
                  </m:oMath>
                </a14:m>
                <a:endParaRPr lang="en-US" sz="2200" dirty="0"/>
              </a:p>
              <a:p>
                <a:pPr marL="0" indent="0">
                  <a:buNone/>
                </a:pPr>
                <a:r>
                  <a:rPr lang="en-US" sz="2200" dirty="0"/>
                  <a:t>E(380)=</a:t>
                </a:r>
                <a14:m>
                  <m:oMath xmlns:m="http://schemas.openxmlformats.org/officeDocument/2006/math">
                    <m:f>
                      <m:fPr>
                        <m:ctrlPr>
                          <a:rPr lang="en-US" sz="2200" i="1">
                            <a:latin typeface="Cambria Math" panose="02040503050406030204" pitchFamily="18" charset="0"/>
                          </a:rPr>
                        </m:ctrlPr>
                      </m:fPr>
                      <m:num>
                        <m:r>
                          <a:rPr lang="en-US" sz="2200" i="1">
                            <a:latin typeface="Cambria Math"/>
                          </a:rPr>
                          <m:t>830</m:t>
                        </m:r>
                        <m:r>
                          <a:rPr lang="en-US" sz="2200" i="1">
                            <a:latin typeface="Cambria Math"/>
                            <a:ea typeface="Cambria Math"/>
                          </a:rPr>
                          <m:t>×1000</m:t>
                        </m:r>
                      </m:num>
                      <m:den>
                        <m:r>
                          <a:rPr lang="en-US" sz="2200" i="1">
                            <a:latin typeface="Cambria Math"/>
                          </a:rPr>
                          <m:t>2000</m:t>
                        </m:r>
                      </m:den>
                    </m:f>
                    <m:r>
                      <a:rPr lang="en-US" sz="2200" i="1">
                        <a:latin typeface="Cambria Math"/>
                      </a:rPr>
                      <m:t>=415</m:t>
                    </m:r>
                  </m:oMath>
                </a14:m>
                <a:endParaRPr lang="en-US" sz="2200" dirty="0"/>
              </a:p>
              <a:p>
                <a:pPr marL="0" indent="0">
                  <a:buNone/>
                </a:pPr>
                <a:r>
                  <a:rPr lang="en-US" sz="2200" dirty="0"/>
                  <a:t>E(550)=</a:t>
                </a:r>
                <a14:m>
                  <m:oMath xmlns:m="http://schemas.openxmlformats.org/officeDocument/2006/math">
                    <m:f>
                      <m:fPr>
                        <m:ctrlPr>
                          <a:rPr lang="en-US" sz="2200" i="1">
                            <a:latin typeface="Cambria Math" panose="02040503050406030204" pitchFamily="18" charset="0"/>
                          </a:rPr>
                        </m:ctrlPr>
                      </m:fPr>
                      <m:num>
                        <m:r>
                          <a:rPr lang="en-US" sz="2200" i="1">
                            <a:latin typeface="Cambria Math"/>
                          </a:rPr>
                          <m:t>1170</m:t>
                        </m:r>
                        <m:r>
                          <a:rPr lang="en-US" sz="2200" i="1">
                            <a:latin typeface="Cambria Math"/>
                            <a:ea typeface="Cambria Math"/>
                          </a:rPr>
                          <m:t>×1000</m:t>
                        </m:r>
                      </m:num>
                      <m:den>
                        <m:r>
                          <a:rPr lang="en-US" sz="2200" i="1">
                            <a:latin typeface="Cambria Math"/>
                          </a:rPr>
                          <m:t>2000</m:t>
                        </m:r>
                      </m:den>
                    </m:f>
                    <m:r>
                      <a:rPr lang="en-US" sz="2200" i="1">
                        <a:latin typeface="Cambria Math"/>
                      </a:rPr>
                      <m:t>=585</m:t>
                    </m:r>
                  </m:oMath>
                </a14:m>
                <a:endParaRPr lang="en-US" sz="2200" dirty="0"/>
              </a:p>
              <a:p>
                <a:pPr marL="0" indent="0">
                  <a:buNone/>
                </a:pPr>
                <a:endParaRPr lang="en-US" sz="2200" dirty="0"/>
              </a:p>
              <a:p>
                <a:pPr marL="0" indent="0">
                  <a:buNone/>
                </a:pPr>
                <a:endParaRPr lang="en-US" sz="2200" dirty="0"/>
              </a:p>
              <a:p>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462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C5949AD-9342-492F-9485-C4AD9D500288}"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45" y="1023938"/>
            <a:ext cx="6108700"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4"/>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E336CA1E-AC38-4A88-BAC4-F4F6D44F7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497062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E(450)=</a:t>
                </a:r>
                <a14:m>
                  <m:oMath xmlns:m="http://schemas.openxmlformats.org/officeDocument/2006/math">
                    <m:f>
                      <m:fPr>
                        <m:ctrlPr>
                          <a:rPr lang="en-US" sz="2200" i="1">
                            <a:latin typeface="Cambria Math" panose="02040503050406030204" pitchFamily="18" charset="0"/>
                          </a:rPr>
                        </m:ctrlPr>
                      </m:fPr>
                      <m:num>
                        <m:r>
                          <a:rPr lang="en-US" sz="2200" i="1">
                            <a:latin typeface="Cambria Math"/>
                          </a:rPr>
                          <m:t>830</m:t>
                        </m:r>
                        <m:r>
                          <a:rPr lang="en-US" sz="2200" i="1">
                            <a:latin typeface="Cambria Math"/>
                            <a:ea typeface="Cambria Math"/>
                          </a:rPr>
                          <m:t>×1000</m:t>
                        </m:r>
                      </m:num>
                      <m:den>
                        <m:r>
                          <a:rPr lang="en-US" sz="2200" i="1">
                            <a:latin typeface="Cambria Math"/>
                          </a:rPr>
                          <m:t>2000</m:t>
                        </m:r>
                      </m:den>
                    </m:f>
                    <m:r>
                      <a:rPr lang="en-US" sz="2200" i="1">
                        <a:latin typeface="Cambria Math"/>
                      </a:rPr>
                      <m:t>=415</m:t>
                    </m:r>
                  </m:oMath>
                </a14:m>
                <a:endParaRPr lang="en-US" sz="2200" dirty="0"/>
              </a:p>
              <a:p>
                <a:pPr marL="0" indent="0">
                  <a:buNone/>
                </a:pPr>
                <a:r>
                  <a:rPr lang="en-US" sz="2200" dirty="0"/>
                  <a:t>Calculate the statistic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endParaRPr lang="en-US" sz="2200" b="1" dirty="0"/>
              </a:p>
              <a:p>
                <a:pPr marL="0" indent="0">
                  <a:buNone/>
                </a:pPr>
                <a:r>
                  <a:rPr lang="en-US" sz="2200" dirty="0"/>
                  <a:t>=</a:t>
                </a:r>
                <a14:m>
                  <m:oMath xmlns:m="http://schemas.openxmlformats.org/officeDocument/2006/math">
                    <m:f>
                      <m:fPr>
                        <m:ctrlPr>
                          <a:rPr lang="en-US" sz="2200" i="1" dirty="0">
                            <a:latin typeface="Cambria Math" panose="02040503050406030204" pitchFamily="18" charset="0"/>
                            <a:ea typeface="Cambria Math"/>
                          </a:rPr>
                        </m:ctrlPr>
                      </m:fPr>
                      <m:num>
                        <m:sSup>
                          <m:sSupPr>
                            <m:ctrlPr>
                              <a:rPr lang="en-US" sz="2200" i="1" dirty="0">
                                <a:latin typeface="Cambria Math" panose="02040503050406030204" pitchFamily="18" charset="0"/>
                              </a:rPr>
                            </m:ctrlPr>
                          </m:sSupPr>
                          <m:e>
                            <m:r>
                              <a:rPr lang="en-US" sz="2200" i="1" dirty="0">
                                <a:latin typeface="Cambria Math"/>
                              </a:rPr>
                              <m:t>(620−585)</m:t>
                            </m:r>
                          </m:e>
                          <m:sup>
                            <m:r>
                              <a:rPr lang="en-US" sz="2200" i="1" dirty="0">
                                <a:latin typeface="Cambria Math"/>
                              </a:rPr>
                              <m:t>2</m:t>
                            </m:r>
                          </m:sup>
                        </m:sSup>
                      </m:num>
                      <m:den>
                        <m:r>
                          <a:rPr lang="en-US" sz="2200" i="1" dirty="0">
                            <a:latin typeface="Cambria Math"/>
                            <a:ea typeface="Cambria Math"/>
                          </a:rPr>
                          <m:t>585</m:t>
                        </m:r>
                      </m:den>
                    </m:f>
                  </m:oMath>
                </a14:m>
                <a:r>
                  <a:rPr lang="en-US" sz="2200" dirty="0"/>
                  <a:t>+</a:t>
                </a:r>
                <a14:m>
                  <m:oMath xmlns:m="http://schemas.openxmlformats.org/officeDocument/2006/math">
                    <m:f>
                      <m:fPr>
                        <m:ctrlPr>
                          <a:rPr lang="en-US" sz="2200" i="1" dirty="0">
                            <a:latin typeface="Cambria Math" panose="02040503050406030204" pitchFamily="18" charset="0"/>
                            <a:ea typeface="Cambria Math"/>
                          </a:rPr>
                        </m:ctrlPr>
                      </m:fPr>
                      <m:num>
                        <m:sSup>
                          <m:sSupPr>
                            <m:ctrlPr>
                              <a:rPr lang="en-US" sz="2200" i="1" dirty="0">
                                <a:latin typeface="Cambria Math" panose="02040503050406030204" pitchFamily="18" charset="0"/>
                              </a:rPr>
                            </m:ctrlPr>
                          </m:sSupPr>
                          <m:e>
                            <m:r>
                              <a:rPr lang="en-US" sz="2200" i="1" dirty="0">
                                <a:latin typeface="Cambria Math"/>
                              </a:rPr>
                              <m:t>(380−415)</m:t>
                            </m:r>
                          </m:e>
                          <m:sup>
                            <m:r>
                              <a:rPr lang="en-US" sz="2200" i="1" dirty="0">
                                <a:latin typeface="Cambria Math"/>
                              </a:rPr>
                              <m:t>2</m:t>
                            </m:r>
                          </m:sup>
                        </m:sSup>
                      </m:num>
                      <m:den>
                        <m:r>
                          <a:rPr lang="en-US" sz="2200" i="1" dirty="0">
                            <a:latin typeface="Cambria Math"/>
                          </a:rPr>
                          <m:t>41</m:t>
                        </m:r>
                        <m:r>
                          <a:rPr lang="en-US" sz="2200" i="1" dirty="0">
                            <a:latin typeface="Cambria Math"/>
                            <a:ea typeface="Cambria Math"/>
                          </a:rPr>
                          <m:t>5</m:t>
                        </m:r>
                      </m:den>
                    </m:f>
                  </m:oMath>
                </a14:m>
                <a:r>
                  <a:rPr lang="en-US" sz="2200" dirty="0"/>
                  <a:t>+</a:t>
                </a:r>
                <a14:m>
                  <m:oMath xmlns:m="http://schemas.openxmlformats.org/officeDocument/2006/math">
                    <m:f>
                      <m:fPr>
                        <m:ctrlPr>
                          <a:rPr lang="en-US" sz="2200" i="1" dirty="0">
                            <a:latin typeface="Cambria Math" panose="02040503050406030204" pitchFamily="18" charset="0"/>
                            <a:ea typeface="Cambria Math"/>
                          </a:rPr>
                        </m:ctrlPr>
                      </m:fPr>
                      <m:num>
                        <m:sSup>
                          <m:sSupPr>
                            <m:ctrlPr>
                              <a:rPr lang="en-US" sz="2200" i="1" dirty="0">
                                <a:latin typeface="Cambria Math" panose="02040503050406030204" pitchFamily="18" charset="0"/>
                              </a:rPr>
                            </m:ctrlPr>
                          </m:sSupPr>
                          <m:e>
                            <m:r>
                              <a:rPr lang="en-US" sz="2200" i="1" dirty="0">
                                <a:latin typeface="Cambria Math"/>
                              </a:rPr>
                              <m:t>(550−585)</m:t>
                            </m:r>
                          </m:e>
                          <m:sup>
                            <m:r>
                              <a:rPr lang="en-US" sz="2200" i="1" dirty="0">
                                <a:latin typeface="Cambria Math"/>
                              </a:rPr>
                              <m:t>2</m:t>
                            </m:r>
                          </m:sup>
                        </m:sSup>
                      </m:num>
                      <m:den>
                        <m:r>
                          <a:rPr lang="en-US" sz="2200" i="1" dirty="0">
                            <a:latin typeface="Cambria Math"/>
                            <a:ea typeface="Cambria Math"/>
                          </a:rPr>
                          <m:t>585</m:t>
                        </m:r>
                      </m:den>
                    </m:f>
                  </m:oMath>
                </a14:m>
                <a:r>
                  <a:rPr lang="en-US" sz="2200" dirty="0"/>
                  <a:t>+</a:t>
                </a:r>
                <a14:m>
                  <m:oMath xmlns:m="http://schemas.openxmlformats.org/officeDocument/2006/math">
                    <m:f>
                      <m:fPr>
                        <m:ctrlPr>
                          <a:rPr lang="en-US" sz="2200" i="1" dirty="0">
                            <a:latin typeface="Cambria Math" panose="02040503050406030204" pitchFamily="18" charset="0"/>
                            <a:ea typeface="Cambria Math"/>
                          </a:rPr>
                        </m:ctrlPr>
                      </m:fPr>
                      <m:num>
                        <m:sSup>
                          <m:sSupPr>
                            <m:ctrlPr>
                              <a:rPr lang="en-US" sz="2200" i="1" dirty="0">
                                <a:latin typeface="Cambria Math" panose="02040503050406030204" pitchFamily="18" charset="0"/>
                              </a:rPr>
                            </m:ctrlPr>
                          </m:sSupPr>
                          <m:e>
                            <m:r>
                              <a:rPr lang="en-US" sz="2200" i="1" dirty="0">
                                <a:latin typeface="Cambria Math"/>
                              </a:rPr>
                              <m:t>(450−415)</m:t>
                            </m:r>
                          </m:e>
                          <m:sup>
                            <m:r>
                              <a:rPr lang="en-US" sz="2200" i="1" dirty="0">
                                <a:latin typeface="Cambria Math"/>
                              </a:rPr>
                              <m:t>2</m:t>
                            </m:r>
                          </m:sup>
                        </m:sSup>
                      </m:num>
                      <m:den>
                        <m:r>
                          <a:rPr lang="en-US" sz="2200" i="1" dirty="0">
                            <a:latin typeface="Cambria Math"/>
                          </a:rPr>
                          <m:t>41</m:t>
                        </m:r>
                        <m:r>
                          <a:rPr lang="en-US" sz="2200" i="1" dirty="0">
                            <a:latin typeface="Cambria Math"/>
                            <a:ea typeface="Cambria Math"/>
                          </a:rPr>
                          <m:t>5</m:t>
                        </m:r>
                      </m:den>
                    </m:f>
                  </m:oMath>
                </a14:m>
                <a:endParaRPr lang="en-US" sz="2200" dirty="0"/>
              </a:p>
              <a:p>
                <a:pPr marL="0" indent="0">
                  <a:buNone/>
                </a:pPr>
                <a:r>
                  <a:rPr lang="en-US" sz="2200" dirty="0"/>
                  <a:t>=10.0891</a:t>
                </a:r>
              </a:p>
              <a:p>
                <a:pPr marL="0" indent="0">
                  <a:buNone/>
                </a:pPr>
                <a:r>
                  <a:rPr lang="en-US" sz="2200" dirty="0"/>
                  <a:t>The tabulated  </a:t>
                </a:r>
                <a14:m>
                  <m:oMath xmlns:m="http://schemas.openxmlformats.org/officeDocument/2006/math">
                    <m:sSubSup>
                      <m:sSubSupPr>
                        <m:ctrlPr>
                          <a:rPr lang="en-US" sz="2200" i="1">
                            <a:latin typeface="Cambria Math" panose="02040503050406030204" pitchFamily="18" charset="0"/>
                          </a:rPr>
                        </m:ctrlPr>
                      </m:sSubSupPr>
                      <m:e>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e>
                      <m:sub>
                        <m:r>
                          <a:rPr lang="en-US" sz="2200" i="1">
                            <a:latin typeface="Cambria Math"/>
                          </a:rPr>
                          <m:t>0.05</m:t>
                        </m:r>
                      </m:sub>
                      <m:sup>
                        <m:r>
                          <a:rPr lang="en-US" sz="2200" b="0" i="1" smtClean="0">
                            <a:latin typeface="Cambria Math" panose="02040503050406030204" pitchFamily="18" charset="0"/>
                          </a:rPr>
                          <m:t> </m:t>
                        </m:r>
                      </m:sup>
                    </m:sSubSup>
                  </m:oMath>
                </a14:m>
                <a:r>
                  <a:rPr lang="en-US" sz="2200" dirty="0"/>
                  <a:t>for (2-1)(2-1) </a:t>
                </a:r>
                <a:r>
                  <a:rPr lang="en-US" sz="2200" dirty="0" err="1"/>
                  <a:t>d.f.</a:t>
                </a:r>
                <a:r>
                  <a:rPr lang="en-US" sz="2200" dirty="0"/>
                  <a:t>= 3.841</a:t>
                </a:r>
              </a:p>
              <a:p>
                <a:pPr marL="0" indent="0">
                  <a:buNone/>
                </a:pPr>
                <a:r>
                  <a:rPr lang="en-US" sz="2200" b="1" dirty="0"/>
                  <a:t>Conclusion:</a:t>
                </a:r>
                <a:r>
                  <a:rPr lang="en-US" sz="2200" dirty="0"/>
                  <a:t> since calculate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dirty="0"/>
                  <a:t>is much greater than the tabulated value, it is highly significant and null hypothesis  is rejected  at 5% of level of significance. </a:t>
                </a:r>
                <a:r>
                  <a:rPr lang="en-US" sz="2200" dirty="0" err="1"/>
                  <a:t>Thue</a:t>
                </a:r>
                <a:r>
                  <a:rPr lang="en-US" sz="2200" dirty="0"/>
                  <a:t> we conclude that  nature of  area is rejected to voting preference in the election.  </a:t>
                </a:r>
              </a:p>
              <a:p>
                <a:endParaRPr lang="en-US" sz="2200" dirty="0"/>
              </a:p>
              <a:p>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r="-51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DB045D38-4DFF-4CD0-B442-E0527FC2A3B7}"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725F6863-7314-47DE-875B-66494CACA9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442013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 :</a:t>
            </a:r>
            <a:r>
              <a:rPr lang="en-US" sz="2200" dirty="0"/>
              <a:t> What are the expected frequencies of the contingency tables given below:</a:t>
            </a:r>
          </a:p>
          <a:p>
            <a:pPr marL="0" indent="0">
              <a:buNone/>
            </a:pPr>
            <a:r>
              <a:rPr lang="en-US" sz="2200" dirty="0"/>
              <a:t>Observed frequency:</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Expected frequency:</a:t>
            </a:r>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FEA280D1-546C-47C6-B5D4-21B6BA9E0A2E}" type="datetime1">
              <a:rPr lang="en-US" smtClean="0"/>
              <a:t>4/26/2023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3450"/>
            <a:ext cx="6248400"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own Arrow 8"/>
          <p:cNvSpPr/>
          <p:nvPr/>
        </p:nvSpPr>
        <p:spPr>
          <a:xfrm>
            <a:off x="3276600" y="327660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16" y="4255008"/>
            <a:ext cx="609600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prstClr val="black"/>
                    </a:solidFill>
                  </a:rPr>
                  <a:t>Chi Square Test(</a:t>
                </a:r>
                <a14:m>
                  <m:oMath xmlns:m="http://schemas.openxmlformats.org/officeDocument/2006/math">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ea typeface="Cambria Math"/>
                          </a:rPr>
                          <m:t>𝝌</m:t>
                        </m:r>
                      </m:e>
                      <m:sup>
                        <m:r>
                          <a:rPr lang="en-US" sz="2400" b="1" i="1">
                            <a:solidFill>
                              <a:prstClr val="black"/>
                            </a:solidFill>
                            <a:latin typeface="Cambria Math" panose="02040503050406030204" pitchFamily="18" charset="0"/>
                          </a:rPr>
                          <m:t>𝟐</m:t>
                        </m:r>
                      </m:sup>
                    </m:sSup>
                  </m:oMath>
                </a14:m>
                <a:r>
                  <a:rPr lang="en-US" sz="2400" b="1" dirty="0">
                    <a:solidFill>
                      <a:prstClr val="black"/>
                    </a:solidFill>
                  </a:rPr>
                  <a:t>)(CO2)</a:t>
                </a:r>
              </a:p>
            </p:txBody>
          </p:sp>
        </mc:Choice>
        <mc:Fallback xmlns="">
          <p:sp>
            <p:nvSpPr>
              <p:cNvPr id="11"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4"/>
                <a:stretch>
                  <a:fillRect/>
                </a:stretch>
              </a:blipFill>
            </p:spPr>
            <p:txBody>
              <a:bodyPr/>
              <a:lstStyle/>
              <a:p>
                <a:r>
                  <a:rPr lang="en-IN">
                    <a:noFill/>
                  </a:rPr>
                  <a:t> </a:t>
                </a:r>
              </a:p>
            </p:txBody>
          </p:sp>
        </mc:Fallback>
      </mc:AlternateContent>
      <p:pic>
        <p:nvPicPr>
          <p:cNvPr id="12" name="Picture 11">
            <a:extLst>
              <a:ext uri="{FF2B5EF4-FFF2-40B4-BE49-F238E27FC236}">
                <a16:creationId xmlns:a16="http://schemas.microsoft.com/office/drawing/2014/main" id="{5442E8DC-1A64-43F0-B340-C18CB7794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1015180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2066</TotalTime>
  <Words>14341</Words>
  <Application>Microsoft Office PowerPoint</Application>
  <PresentationFormat>On-screen Show (4:3)</PresentationFormat>
  <Paragraphs>2396</Paragraphs>
  <Slides>184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184</vt:i4>
      </vt:variant>
    </vt:vector>
  </HeadingPairs>
  <TitlesOfParts>
    <vt:vector size="191" baseType="lpstr">
      <vt:lpstr>Arial</vt:lpstr>
      <vt:lpstr>Calibri</vt:lpstr>
      <vt:lpstr>Cambria</vt:lpstr>
      <vt:lpstr>Cambria Math</vt:lpstr>
      <vt:lpstr>Times New Roman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Dr. Kunti Mishra</cp:lastModifiedBy>
  <cp:revision>158</cp:revision>
  <dcterms:created xsi:type="dcterms:W3CDTF">2006-08-16T00:00:00Z</dcterms:created>
  <dcterms:modified xsi:type="dcterms:W3CDTF">2023-04-26T10:47:54Z</dcterms:modified>
</cp:coreProperties>
</file>